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D66181-2354-7F57-1AFD-6F556E622C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359D543-F537-3D29-4E34-00CBCA1E6A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0F1CE1-BFD8-F952-80DB-C12D59C6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42C5DA-615F-7FB2-BEB9-385378010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6316BF-094A-FD02-04CF-6886E23C2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66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28660-F304-54DB-0AFE-D7DA4D6D0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BEB669-B8BB-882D-4199-44F1DD287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C7CEC9-3D96-4F5C-B42C-E13E51EA1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AB9A6D-40BC-AEEF-9CB0-76B48E503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A4A342-4ECA-0CA2-4C70-8332E539E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52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416003-E2C4-6EA2-DC59-363FA26DE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A159D9-96F2-DC2A-7A47-03471333B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D1AD02-8975-E22C-CAD0-B4618406E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F9A622-5DCC-E73D-0E0F-003EA6F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0EF849-59D9-99EC-8C48-4645D35C9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89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3DCA01-2334-7C81-308D-244CC78A3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2A1CA2-14A4-7C90-CB21-241868293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EF47CE8-0D6A-B778-5E9B-E48C817EAA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E63D00-8104-5087-A8F1-8ED70CA11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6FCCDD-E6A6-F6BF-C263-C21B8E5B3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B25970A-17C5-7234-E3AA-996D5BA0A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80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230D9-B395-E4F9-C7F7-4651B341D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A7EFFB-9480-2715-1B6F-FE4D882D3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154317-3CE7-9E9C-3503-D3D090EFA4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877B592-386F-3B9D-AE7A-01846851DB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BD7224E-2178-AB3D-1380-46F729748B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EE3AF9E-826F-86E8-9094-71BE5A0DF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9ED7E1A-3F61-A773-2C0D-BE7514E0D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F64B15D-22C0-D650-3CCA-1A3695BB3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0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10A446-38CA-F7E5-27AA-000CB4125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D54208E-77F5-D318-B1E6-354085A1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35A1104-77DA-868A-0D59-029B04214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B90663A-FDB1-0AE9-6775-4A83F4B60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73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195791-EB44-A156-1487-CDF1875C3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FCFE157-5C3C-1443-233D-01AFD3BA4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4DC7FF-3371-C5CC-4407-650DA95C9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48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EC368E-DFD9-6EB1-3ECE-9FEFCF76F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5451B0-0C39-0F77-F368-793D19EEE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BBBBB56-B043-F5B1-4055-C3DB231ED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CEEBF6-B16B-DE50-561C-77CC3641F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0209B6-4464-0DCC-0D17-F9B5C015F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1633B30-80CD-5411-794C-5029B424B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84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C2D4D-B5AE-E2D4-688E-59368EC36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0012052-CDD3-51E7-D44C-ED5797984B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49EF7D-AF4E-5E3B-9682-AE370A2900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B32BAFF-DD14-B7A1-5142-A71F36C9B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B1FE16-5E75-3987-A017-E89255B65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E2286E-512D-F061-7011-736A40CD6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257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9BB483-9B3F-A957-0368-25C915143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14D34E-B26A-96A2-2248-4FE921E4C7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1ABC6D-F0C7-DF98-A825-8368014E8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DD59A7-0111-6F08-1C53-047DEF8E6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C61F70-3AF8-4B39-2DB7-0843A884A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07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1F50DB6-E2D6-C114-56E9-BCC1805E2E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2E027C7-8481-A2E6-4504-70FA383E97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57E99-E5AC-5C1F-8774-6F3AED05E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B3A9D4-C7DF-6DC4-9BC2-E4979DBB1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9E9E49-8440-ABC5-4445-C3618BDDC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0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EA2519-6A7F-02C3-FAB2-FE4F09E21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B6C8748-858F-483F-E8EF-404E2A078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1B0C71-8BDD-30E1-6956-9B135C530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C3DC1C-B053-440B-A415-49B2C5C11FA3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909A84-8DC6-377F-74AF-8FC6ED1C5B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FF00B5-8801-2486-2008-CC998AAA60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66AD74-6FE3-421A-893F-C6F0BB87F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9255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habits&#10;&#10;Le contenu généré par l’IA peut être incorrect.">
            <a:extLst>
              <a:ext uri="{FF2B5EF4-FFF2-40B4-BE49-F238E27FC236}">
                <a16:creationId xmlns:a16="http://schemas.microsoft.com/office/drawing/2014/main" id="{471C1E23-515D-0EA7-290D-C07F4D68F6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6231" y="279000"/>
            <a:ext cx="4846135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E05273-E917-ABC9-25C7-F2AF9164EC12}"/>
              </a:ext>
            </a:extLst>
          </p:cNvPr>
          <p:cNvSpPr txBox="1"/>
          <p:nvPr/>
        </p:nvSpPr>
        <p:spPr>
          <a:xfrm>
            <a:off x="4952388" y="488671"/>
            <a:ext cx="24938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</a:rPr>
              <a:t>Joseph_Mallord_William_Turner</a:t>
            </a:r>
            <a:r>
              <a:rPr lang="en-US" sz="2400" b="1" dirty="0">
                <a:solidFill>
                  <a:srgbClr val="FFFF00"/>
                </a:solidFill>
              </a:rPr>
              <a:t>_         </a:t>
            </a:r>
            <a:r>
              <a:rPr lang="en-US" sz="2400" b="1" dirty="0" err="1">
                <a:solidFill>
                  <a:srgbClr val="FFFF00"/>
                </a:solidFill>
              </a:rPr>
              <a:t>Peintre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01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  <p:sndAc>
          <p:stSnd loop="1">
            <p:snd r:embed="rId2" name="Peinture acrylique # abstract plus musique calme et douce 🏝️🥰.wav"/>
          </p:stSnd>
        </p:sndAc>
      </p:transition>
    </mc:Choice>
    <mc:Fallback xmlns="">
      <p:transition spd="slow" advClick="0" advTm="10000">
        <p:pull/>
        <p:sndAc>
          <p:stSnd loop="1">
            <p:snd r:embed="rId4" name="Peinture acrylique # abstract plus musique calme et douce 🏝️🥰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44201-2B15-8D24-5552-127DB88E6E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 d’enfant, Peinture artistique&#10;&#10;Le contenu généré par l’IA peut être incorrect.">
            <a:extLst>
              <a:ext uri="{FF2B5EF4-FFF2-40B4-BE49-F238E27FC236}">
                <a16:creationId xmlns:a16="http://schemas.microsoft.com/office/drawing/2014/main" id="{47A6FD19-D2EE-10AF-088F-757187DB8F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8686" y="279000"/>
            <a:ext cx="809638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691780-5F37-7CAE-74DF-64A2884BED8C}"/>
              </a:ext>
            </a:extLst>
          </p:cNvPr>
          <p:cNvSpPr txBox="1"/>
          <p:nvPr/>
        </p:nvSpPr>
        <p:spPr>
          <a:xfrm>
            <a:off x="256929" y="1351508"/>
            <a:ext cx="352301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Joseph </a:t>
            </a:r>
            <a:r>
              <a:rPr lang="fr-FR" sz="2400" b="1" dirty="0" err="1">
                <a:solidFill>
                  <a:schemeClr val="bg1"/>
                </a:solidFill>
              </a:rPr>
              <a:t>Mallord</a:t>
            </a:r>
            <a:r>
              <a:rPr lang="fr-FR" sz="2400" b="1" dirty="0">
                <a:solidFill>
                  <a:schemeClr val="bg1"/>
                </a:solidFill>
              </a:rPr>
              <a:t> William Turner, plus connu sous le nom de William Turner ou de ses initiales J. M. W. Turner[a], est un peintre, aquarelliste et graveur britannique, né vers le 23 avril 1775 à Londres, où il est mort le 19 décembre 1851.</a:t>
            </a:r>
          </a:p>
        </p:txBody>
      </p:sp>
    </p:spTree>
    <p:extLst>
      <p:ext uri="{BB962C8B-B14F-4D97-AF65-F5344CB8AC3E}">
        <p14:creationId xmlns:p14="http://schemas.microsoft.com/office/powerpoint/2010/main" val="41204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E0F5A-2BF7-CD21-A569-D8CE91984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DA8CC331-259F-6459-2583-1DA360A66F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804" y="279000"/>
            <a:ext cx="873679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BA5339-F889-08A8-69A0-69F2C3FED01D}"/>
              </a:ext>
            </a:extLst>
          </p:cNvPr>
          <p:cNvSpPr txBox="1"/>
          <p:nvPr/>
        </p:nvSpPr>
        <p:spPr>
          <a:xfrm>
            <a:off x="9381505" y="3942608"/>
            <a:ext cx="26956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de l'archevêque à Lambeth, 1790.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40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143340-5594-685D-9BDD-396900A85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224E2F02-472E-9149-CD71-A286852322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946" y="279000"/>
            <a:ext cx="836062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F5A93A-A273-A942-62D2-7635B40617D5}"/>
              </a:ext>
            </a:extLst>
          </p:cNvPr>
          <p:cNvSpPr txBox="1"/>
          <p:nvPr/>
        </p:nvSpPr>
        <p:spPr>
          <a:xfrm>
            <a:off x="398431" y="3883231"/>
            <a:ext cx="2873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Pêcheurs en mer, 1796.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13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9F653-B3DB-540B-B037-CCEC135CE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croquis&#10;&#10;Le contenu généré par l’IA peut être incorrect.">
            <a:extLst>
              <a:ext uri="{FF2B5EF4-FFF2-40B4-BE49-F238E27FC236}">
                <a16:creationId xmlns:a16="http://schemas.microsoft.com/office/drawing/2014/main" id="{F2324C74-C319-63D1-C711-A1A7661C4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1975" y="279000"/>
            <a:ext cx="450804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DBFB98-F8F6-92C9-C105-8162F32F46DF}"/>
              </a:ext>
            </a:extLst>
          </p:cNvPr>
          <p:cNvSpPr txBox="1"/>
          <p:nvPr/>
        </p:nvSpPr>
        <p:spPr>
          <a:xfrm>
            <a:off x="8550234" y="3811979"/>
            <a:ext cx="3443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Abbaye de Tintern, 1794.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52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8A6F4-315A-A8E5-B952-CC0ED2608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habits&#10;&#10;Le contenu généré par l’IA peut être incorrect.">
            <a:extLst>
              <a:ext uri="{FF2B5EF4-FFF2-40B4-BE49-F238E27FC236}">
                <a16:creationId xmlns:a16="http://schemas.microsoft.com/office/drawing/2014/main" id="{3270D0F4-9A30-13AE-7890-1C70E1F84A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310" y="261000"/>
            <a:ext cx="5241780" cy="633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D007D9-2697-3A4A-5D38-C75E8C68F244}"/>
              </a:ext>
            </a:extLst>
          </p:cNvPr>
          <p:cNvSpPr txBox="1"/>
          <p:nvPr/>
        </p:nvSpPr>
        <p:spPr>
          <a:xfrm>
            <a:off x="724394" y="3610098"/>
            <a:ext cx="3004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Joseph Mallord William Turner - Autoportrait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23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294F8F-E3FB-93C4-5E3D-43ED56DD1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ein air, art&#10;&#10;Le contenu généré par l’IA peut être incorrect.">
            <a:extLst>
              <a:ext uri="{FF2B5EF4-FFF2-40B4-BE49-F238E27FC236}">
                <a16:creationId xmlns:a16="http://schemas.microsoft.com/office/drawing/2014/main" id="{7A4A8169-502E-BC66-8ED3-68550A79D0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074" y="279000"/>
            <a:ext cx="812903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4FDEEE-76EF-AF3B-5B7C-FD9D55B03A98}"/>
              </a:ext>
            </a:extLst>
          </p:cNvPr>
          <p:cNvSpPr txBox="1"/>
          <p:nvPr/>
        </p:nvSpPr>
        <p:spPr>
          <a:xfrm>
            <a:off x="8728364" y="3823855"/>
            <a:ext cx="3086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St. Augustine's Gate, Canterbury, 1792-1793.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39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1DB75-086E-C619-7302-B85781032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croquis, arbre&#10;&#10;Le contenu généré par l’IA peut être incorrect.">
            <a:extLst>
              <a:ext uri="{FF2B5EF4-FFF2-40B4-BE49-F238E27FC236}">
                <a16:creationId xmlns:a16="http://schemas.microsoft.com/office/drawing/2014/main" id="{BB84D3B7-8117-6EE5-20D3-E8252AD1C0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6696" y="279000"/>
            <a:ext cx="893023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C844EB-5764-116F-C88A-434B0B840DFF}"/>
              </a:ext>
            </a:extLst>
          </p:cNvPr>
          <p:cNvSpPr txBox="1"/>
          <p:nvPr/>
        </p:nvSpPr>
        <p:spPr>
          <a:xfrm>
            <a:off x="261258" y="3550722"/>
            <a:ext cx="28382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Joseph Mallord William Turner - Paysage avec cascade -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07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EE1F0-2C88-8533-B3AD-4B298ABB7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35AD911A-AA45-F54D-AAA5-9B8393ADE7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431" y="279936"/>
            <a:ext cx="8784000" cy="629812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D97237-1E4C-8466-34A0-8530824A1A18}"/>
              </a:ext>
            </a:extLst>
          </p:cNvPr>
          <p:cNvSpPr txBox="1"/>
          <p:nvPr/>
        </p:nvSpPr>
        <p:spPr>
          <a:xfrm>
            <a:off x="9567554" y="3623756"/>
            <a:ext cx="2755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Transept du Prieuré d'</a:t>
            </a:r>
            <a:r>
              <a:rPr lang="fr-FR" sz="2400" b="1" dirty="0" err="1">
                <a:solidFill>
                  <a:schemeClr val="bg1"/>
                </a:solidFill>
              </a:rPr>
              <a:t>Ewenny</a:t>
            </a:r>
            <a:r>
              <a:rPr lang="fr-FR" sz="2400" b="1" dirty="0">
                <a:solidFill>
                  <a:schemeClr val="bg1"/>
                </a:solidFill>
              </a:rPr>
              <a:t>, Glamorganshire</a:t>
            </a:r>
          </a:p>
        </p:txBody>
      </p:sp>
    </p:spTree>
    <p:extLst>
      <p:ext uri="{BB962C8B-B14F-4D97-AF65-F5344CB8AC3E}">
        <p14:creationId xmlns:p14="http://schemas.microsoft.com/office/powerpoint/2010/main" val="235182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53EB9-FFD7-0963-EB9C-3050E03084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23312E2A-8408-EFCA-8581-60A5EB48F3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165" y="279000"/>
            <a:ext cx="970005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D4B748-6A85-EB72-A5DF-B2566756EAEB}"/>
              </a:ext>
            </a:extLst>
          </p:cNvPr>
          <p:cNvSpPr txBox="1"/>
          <p:nvPr/>
        </p:nvSpPr>
        <p:spPr>
          <a:xfrm>
            <a:off x="75679" y="2707574"/>
            <a:ext cx="21138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</a:t>
            </a:r>
          </a:p>
          <a:p>
            <a:r>
              <a:rPr lang="fr-FR" sz="2400" b="1">
                <a:solidFill>
                  <a:schemeClr val="bg1"/>
                </a:solidFill>
              </a:rPr>
              <a:t>L'abbaye de Fonthill dans le Wiltshire , en Angleterre , vue du sud-ouest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64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AA53C-F139-B389-91D2-254C1D3ED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nature, paysage&#10;&#10;Le contenu généré par l’IA peut être incorrect.">
            <a:extLst>
              <a:ext uri="{FF2B5EF4-FFF2-40B4-BE49-F238E27FC236}">
                <a16:creationId xmlns:a16="http://schemas.microsoft.com/office/drawing/2014/main" id="{68A81DD3-3C1D-0516-5077-DE71450484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60" y="261000"/>
            <a:ext cx="9601506" cy="633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B871C0-7FDC-1989-9259-143750ED61D8}"/>
              </a:ext>
            </a:extLst>
          </p:cNvPr>
          <p:cNvSpPr txBox="1"/>
          <p:nvPr/>
        </p:nvSpPr>
        <p:spPr>
          <a:xfrm>
            <a:off x="10046525" y="3053741"/>
            <a:ext cx="21454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Cinquième Plaie d'Égypte, 1800.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57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5A2652-B09D-4971-978F-AC0E49F10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nuage, eau, lac&#10;&#10;Le contenu généré par l’IA peut être incorrect.">
            <a:extLst>
              <a:ext uri="{FF2B5EF4-FFF2-40B4-BE49-F238E27FC236}">
                <a16:creationId xmlns:a16="http://schemas.microsoft.com/office/drawing/2014/main" id="{4AAB2286-F14E-14DE-CBD3-5CAA5CE126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5892" y="279000"/>
            <a:ext cx="833920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0E657E-32B0-6763-2275-6CA028F3EF5F}"/>
              </a:ext>
            </a:extLst>
          </p:cNvPr>
          <p:cNvSpPr txBox="1"/>
          <p:nvPr/>
        </p:nvSpPr>
        <p:spPr>
          <a:xfrm>
            <a:off x="345809" y="2671948"/>
            <a:ext cx="30400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Lac </a:t>
            </a:r>
            <a:r>
              <a:rPr lang="fr-FR" sz="2400" b="1" dirty="0" err="1">
                <a:solidFill>
                  <a:schemeClr val="bg1"/>
                </a:solidFill>
              </a:rPr>
              <a:t>Buttermere</a:t>
            </a:r>
            <a:r>
              <a:rPr lang="fr-FR" sz="2400" b="1" dirty="0">
                <a:solidFill>
                  <a:schemeClr val="bg1"/>
                </a:solidFill>
              </a:rPr>
              <a:t>, avec le parc de </a:t>
            </a:r>
            <a:r>
              <a:rPr lang="fr-FR" sz="2400" b="1" dirty="0" err="1">
                <a:solidFill>
                  <a:schemeClr val="bg1"/>
                </a:solidFill>
              </a:rPr>
              <a:t>Cromackwater</a:t>
            </a:r>
            <a:r>
              <a:rPr lang="fr-FR" sz="2400" b="1" dirty="0">
                <a:solidFill>
                  <a:schemeClr val="bg1"/>
                </a:solidFill>
              </a:rPr>
              <a:t>, Cumberland, une douche - William Turner à la Tate </a:t>
            </a:r>
            <a:r>
              <a:rPr lang="fr-FR" sz="2400" b="1" dirty="0" err="1">
                <a:solidFill>
                  <a:schemeClr val="bg1"/>
                </a:solidFill>
              </a:rPr>
              <a:t>Britain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66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687FF-A4D4-DEB7-A79E-E506C13B3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nuage, art&#10;&#10;Le contenu généré par l’IA peut être incorrect.">
            <a:extLst>
              <a:ext uri="{FF2B5EF4-FFF2-40B4-BE49-F238E27FC236}">
                <a16:creationId xmlns:a16="http://schemas.microsoft.com/office/drawing/2014/main" id="{823EFE00-A577-F545-0765-18B7F2D246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815" y="279000"/>
            <a:ext cx="836514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62A30E-D77D-790F-B716-3AB2E76C732A}"/>
              </a:ext>
            </a:extLst>
          </p:cNvPr>
          <p:cNvSpPr txBox="1"/>
          <p:nvPr/>
        </p:nvSpPr>
        <p:spPr>
          <a:xfrm>
            <a:off x="8989621" y="3429000"/>
            <a:ext cx="3099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Bonneville, Savoie, 1803.</a:t>
            </a:r>
          </a:p>
        </p:txBody>
      </p:sp>
    </p:spTree>
    <p:extLst>
      <p:ext uri="{BB962C8B-B14F-4D97-AF65-F5344CB8AC3E}">
        <p14:creationId xmlns:p14="http://schemas.microsoft.com/office/powerpoint/2010/main" val="267718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0ED2E-11D2-1105-2941-DFE0383FB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géologie, peinture&#10;&#10;Le contenu généré par l’IA peut être incorrect.">
            <a:extLst>
              <a:ext uri="{FF2B5EF4-FFF2-40B4-BE49-F238E27FC236}">
                <a16:creationId xmlns:a16="http://schemas.microsoft.com/office/drawing/2014/main" id="{B62BC6A7-7E5F-9744-449E-3B1DEB6AF9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215" y="279000"/>
            <a:ext cx="492187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D492FA-2584-DC24-050F-62A49C030BC0}"/>
              </a:ext>
            </a:extLst>
          </p:cNvPr>
          <p:cNvSpPr txBox="1"/>
          <p:nvPr/>
        </p:nvSpPr>
        <p:spPr>
          <a:xfrm>
            <a:off x="320634" y="4110645"/>
            <a:ext cx="31795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Col du Saint-Gothard, 1803-1804.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41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818BD-ADF7-CC93-EAFD-E3427AB04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bateau&#10;&#10;Le contenu généré par l’IA peut être incorrect.">
            <a:extLst>
              <a:ext uri="{FF2B5EF4-FFF2-40B4-BE49-F238E27FC236}">
                <a16:creationId xmlns:a16="http://schemas.microsoft.com/office/drawing/2014/main" id="{43492706-E419-5DAA-C1E6-AF5AAFA42B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52" y="279000"/>
            <a:ext cx="847949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481981-719C-9BEE-026B-6348B6D0783B}"/>
              </a:ext>
            </a:extLst>
          </p:cNvPr>
          <p:cNvSpPr txBox="1"/>
          <p:nvPr/>
        </p:nvSpPr>
        <p:spPr>
          <a:xfrm>
            <a:off x="9037122" y="3526971"/>
            <a:ext cx="3154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marché aux poissons de Hastings Beach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06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DDE9A-4225-F0D2-BE5A-021F5261F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embarcation&#10;&#10;Le contenu généré par l’IA peut être incorrect.">
            <a:extLst>
              <a:ext uri="{FF2B5EF4-FFF2-40B4-BE49-F238E27FC236}">
                <a16:creationId xmlns:a16="http://schemas.microsoft.com/office/drawing/2014/main" id="{A9599008-E75B-A5C9-62BB-7DF20EE885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4580" y="279000"/>
            <a:ext cx="882278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7ACEF6-01B0-2B49-D028-8D7FE92C1915}"/>
              </a:ext>
            </a:extLst>
          </p:cNvPr>
          <p:cNvSpPr txBox="1"/>
          <p:nvPr/>
        </p:nvSpPr>
        <p:spPr>
          <a:xfrm>
            <a:off x="414639" y="4227616"/>
            <a:ext cx="2731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Naufrage du Minotaur, 1810.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3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8B065-521A-57EC-8289-C8B7CC095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transport, peinture, bateau&#10;&#10;Le contenu généré par l’IA peut être incorrect.">
            <a:extLst>
              <a:ext uri="{FF2B5EF4-FFF2-40B4-BE49-F238E27FC236}">
                <a16:creationId xmlns:a16="http://schemas.microsoft.com/office/drawing/2014/main" id="{E17C99EC-C329-9D69-96D8-6FA78A60F4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111" y="279000"/>
            <a:ext cx="932253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EC9DDC-D1E4-6EFE-377F-6E8D1D61F6B8}"/>
              </a:ext>
            </a:extLst>
          </p:cNvPr>
          <p:cNvSpPr txBox="1"/>
          <p:nvPr/>
        </p:nvSpPr>
        <p:spPr>
          <a:xfrm>
            <a:off x="10010899" y="3241964"/>
            <a:ext cx="21811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Victoire au retour de Trafalgar, en trois positions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60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5BE1F-34BE-3474-E9B0-350C598DC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bateau, art&#10;&#10;Le contenu généré par l’IA peut être incorrect.">
            <a:extLst>
              <a:ext uri="{FF2B5EF4-FFF2-40B4-BE49-F238E27FC236}">
                <a16:creationId xmlns:a16="http://schemas.microsoft.com/office/drawing/2014/main" id="{00E3F236-8F35-9146-2F70-EEC28068AE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0060" y="279000"/>
            <a:ext cx="894013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86DD64-9E5C-F2D4-22EA-266A8CEB3E98}"/>
              </a:ext>
            </a:extLst>
          </p:cNvPr>
          <p:cNvSpPr txBox="1"/>
          <p:nvPr/>
        </p:nvSpPr>
        <p:spPr>
          <a:xfrm>
            <a:off x="268112" y="3847605"/>
            <a:ext cx="26719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Turner, La bataille de Trafalgar (1822).</a:t>
            </a:r>
          </a:p>
        </p:txBody>
      </p:sp>
    </p:spTree>
    <p:extLst>
      <p:ext uri="{BB962C8B-B14F-4D97-AF65-F5344CB8AC3E}">
        <p14:creationId xmlns:p14="http://schemas.microsoft.com/office/powerpoint/2010/main" val="38154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12A0EC-2FCE-E9BE-2B8C-A320B8D65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teau, art, dessin&#10;&#10;Le contenu généré par l’IA peut être incorrect.">
            <a:extLst>
              <a:ext uri="{FF2B5EF4-FFF2-40B4-BE49-F238E27FC236}">
                <a16:creationId xmlns:a16="http://schemas.microsoft.com/office/drawing/2014/main" id="{F596DE43-7789-958F-0687-0AB6CA9155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15" y="279000"/>
            <a:ext cx="848842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114C34-D94F-B1EA-6D1A-1BF1BA21C2C9}"/>
              </a:ext>
            </a:extLst>
          </p:cNvPr>
          <p:cNvSpPr txBox="1"/>
          <p:nvPr/>
        </p:nvSpPr>
        <p:spPr>
          <a:xfrm>
            <a:off x="8902535" y="3835730"/>
            <a:ext cx="3273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Dernier Voyage du Téméraire, 1839.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94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6E1EE-31BE-4870-5213-1B138FA79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inture artistique, Peinture acrylique, Art moderne&#10;&#10;Le contenu généré par l’IA peut être incorrect.">
            <a:extLst>
              <a:ext uri="{FF2B5EF4-FFF2-40B4-BE49-F238E27FC236}">
                <a16:creationId xmlns:a16="http://schemas.microsoft.com/office/drawing/2014/main" id="{C38F855F-D787-1345-F26C-B6C6970992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1931" y="279000"/>
            <a:ext cx="839126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F9176-F383-D1D0-2129-76FC763FBA2F}"/>
              </a:ext>
            </a:extLst>
          </p:cNvPr>
          <p:cNvSpPr txBox="1"/>
          <p:nvPr/>
        </p:nvSpPr>
        <p:spPr>
          <a:xfrm>
            <a:off x="210596" y="1980211"/>
            <a:ext cx="311133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>
              <a:solidFill>
                <a:schemeClr val="bg1"/>
              </a:solidFill>
            </a:endParaRPr>
          </a:p>
          <a:p>
            <a:r>
              <a:rPr lang="fr-FR" sz="2800" b="1">
                <a:solidFill>
                  <a:schemeClr val="bg1"/>
                </a:solidFill>
              </a:rPr>
              <a:t>Négriers jetant par-dessus bord le Mort et l'Affreux — Typhon qui approche (« Le Navire Négrier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10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BD98E-11F2-B4BD-6480-EA0C170DD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Arts visuels&#10;&#10;Le contenu généré par l’IA peut être incorrect.">
            <a:extLst>
              <a:ext uri="{FF2B5EF4-FFF2-40B4-BE49-F238E27FC236}">
                <a16:creationId xmlns:a16="http://schemas.microsoft.com/office/drawing/2014/main" id="{A05723FD-AE5C-0DEF-B0AA-9A97E8105B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9" y="279000"/>
            <a:ext cx="865236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C02120-9C2D-17FD-9B83-5B3B670C82D4}"/>
              </a:ext>
            </a:extLst>
          </p:cNvPr>
          <p:cNvSpPr txBox="1"/>
          <p:nvPr/>
        </p:nvSpPr>
        <p:spPr>
          <a:xfrm>
            <a:off x="9096499" y="3895107"/>
            <a:ext cx="2789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Turner dans son atelier, vers 1815-1830.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03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A44B9-5A85-8B31-0059-073D8FBB6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embarcation, transport, bateau&#10;&#10;Le contenu généré par l’IA peut être incorrect.">
            <a:extLst>
              <a:ext uri="{FF2B5EF4-FFF2-40B4-BE49-F238E27FC236}">
                <a16:creationId xmlns:a16="http://schemas.microsoft.com/office/drawing/2014/main" id="{2796EC3E-6457-DAC0-471A-10AEF08507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639" y="279000"/>
            <a:ext cx="876521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0C9426-D7DD-B4DD-6CD9-915F2194433F}"/>
              </a:ext>
            </a:extLst>
          </p:cNvPr>
          <p:cNvSpPr txBox="1"/>
          <p:nvPr/>
        </p:nvSpPr>
        <p:spPr>
          <a:xfrm>
            <a:off x="0" y="4310743"/>
            <a:ext cx="28500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Jetée de Calais, 1803.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35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4D95CE-9280-6818-024D-374A36A1E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nuage, bateau, transport&#10;&#10;Le contenu généré par l’IA peut être incorrect.">
            <a:extLst>
              <a:ext uri="{FF2B5EF4-FFF2-40B4-BE49-F238E27FC236}">
                <a16:creationId xmlns:a16="http://schemas.microsoft.com/office/drawing/2014/main" id="{AACD2620-E5DC-7F00-2C0F-1A2D5D959F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27" y="279000"/>
            <a:ext cx="90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7D0F99-D2FE-D688-4182-E91F90B27762}"/>
              </a:ext>
            </a:extLst>
          </p:cNvPr>
          <p:cNvSpPr txBox="1"/>
          <p:nvPr/>
        </p:nvSpPr>
        <p:spPr>
          <a:xfrm>
            <a:off x="9464634" y="3336966"/>
            <a:ext cx="27273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transparence vue depuis le Nore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37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44F43F-D1F2-32B1-BEAC-85F3D7D3F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transport, bateau, peinture&#10;&#10;Le contenu généré par l’IA peut être incorrect.">
            <a:extLst>
              <a:ext uri="{FF2B5EF4-FFF2-40B4-BE49-F238E27FC236}">
                <a16:creationId xmlns:a16="http://schemas.microsoft.com/office/drawing/2014/main" id="{58288264-E59B-60B3-4A3C-D1C2640A7A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6181" y="279000"/>
            <a:ext cx="843514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7F23E2-1656-54D2-F635-AB052F8C37A9}"/>
              </a:ext>
            </a:extLst>
          </p:cNvPr>
          <p:cNvSpPr txBox="1"/>
          <p:nvPr/>
        </p:nvSpPr>
        <p:spPr>
          <a:xfrm>
            <a:off x="190005" y="4013860"/>
            <a:ext cx="3146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Rotterdam Ferry-Boat, 1833.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85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16864-B751-C336-81DC-8515B567E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Le contenu généré par l’IA peut être incorrect.">
            <a:extLst>
              <a:ext uri="{FF2B5EF4-FFF2-40B4-BE49-F238E27FC236}">
                <a16:creationId xmlns:a16="http://schemas.microsoft.com/office/drawing/2014/main" id="{286C5B91-98EA-5D63-39DA-271631BA84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0520" y="279000"/>
            <a:ext cx="623095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DF9AD-5F1C-8BB3-F607-B79668E71C77}"/>
              </a:ext>
            </a:extLst>
          </p:cNvPr>
          <p:cNvSpPr txBox="1"/>
          <p:nvPr/>
        </p:nvSpPr>
        <p:spPr>
          <a:xfrm>
            <a:off x="9211479" y="4156363"/>
            <a:ext cx="2810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Paix - Funérailles en mer, 1842.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65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B595C-0C9E-2D8C-52A9-CD538816A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habits&#10;&#10;Le contenu généré par l’IA peut être incorrect.">
            <a:extLst>
              <a:ext uri="{FF2B5EF4-FFF2-40B4-BE49-F238E27FC236}">
                <a16:creationId xmlns:a16="http://schemas.microsoft.com/office/drawing/2014/main" id="{3DCA65CF-B1CC-08DF-83C6-AAEF4126D3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3576" y="279000"/>
            <a:ext cx="617081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EAE1D3-0F07-DE95-3E1A-42F2A61E9A9D}"/>
              </a:ext>
            </a:extLst>
          </p:cNvPr>
          <p:cNvSpPr txBox="1"/>
          <p:nvPr/>
        </p:nvSpPr>
        <p:spPr>
          <a:xfrm>
            <a:off x="166254" y="3152899"/>
            <a:ext cx="27373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Turner peignant, en public, sur ses tableaux exposés à la Royal Academy.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3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387E7-8F2E-A22C-6F70-932119215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peinture&#10;&#10;Le contenu généré par l’IA peut être incorrect.">
            <a:extLst>
              <a:ext uri="{FF2B5EF4-FFF2-40B4-BE49-F238E27FC236}">
                <a16:creationId xmlns:a16="http://schemas.microsoft.com/office/drawing/2014/main" id="{F22BB4C2-5DAD-B3BE-6481-6BA0DBBAB9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75" y="279000"/>
            <a:ext cx="917406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55B6C7-8184-E755-2B9C-5BE6E2DE8576}"/>
              </a:ext>
            </a:extLst>
          </p:cNvPr>
          <p:cNvSpPr txBox="1"/>
          <p:nvPr/>
        </p:nvSpPr>
        <p:spPr>
          <a:xfrm>
            <a:off x="9690265" y="2600696"/>
            <a:ext cx="250173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Bateaux sur une mer tempétueuse (vers 1672) de Willem van de Velde le Jeune.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08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BEB8C-89A6-3B11-A60A-932C35AD9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 acrylique, Œuvre d’art, Arts visuels&#10;&#10;Le contenu généré par l’IA peut être incorrect.">
            <a:extLst>
              <a:ext uri="{FF2B5EF4-FFF2-40B4-BE49-F238E27FC236}">
                <a16:creationId xmlns:a16="http://schemas.microsoft.com/office/drawing/2014/main" id="{24539757-42EA-0123-F3C2-9DCA03E5CC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234" y="279000"/>
            <a:ext cx="947590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732ADB-4629-67CA-BF66-0A1A80692290}"/>
              </a:ext>
            </a:extLst>
          </p:cNvPr>
          <p:cNvSpPr txBox="1"/>
          <p:nvPr/>
        </p:nvSpPr>
        <p:spPr>
          <a:xfrm>
            <a:off x="118753" y="2078182"/>
            <a:ext cx="20781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Didon construisant Carthage ou l'Ascension de l'Empire carthaginois (1815) de Turner.</a:t>
            </a:r>
          </a:p>
        </p:txBody>
      </p:sp>
    </p:spTree>
    <p:extLst>
      <p:ext uri="{BB962C8B-B14F-4D97-AF65-F5344CB8AC3E}">
        <p14:creationId xmlns:p14="http://schemas.microsoft.com/office/powerpoint/2010/main" val="337325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A378D-AD12-82B0-24A7-40145555C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nuage, dessin&#10;&#10;Le contenu généré par l’IA peut être incorrect.">
            <a:extLst>
              <a:ext uri="{FF2B5EF4-FFF2-40B4-BE49-F238E27FC236}">
                <a16:creationId xmlns:a16="http://schemas.microsoft.com/office/drawing/2014/main" id="{EDAE51DD-34DB-32C1-7ABD-177B8594C9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62" y="279000"/>
            <a:ext cx="828776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B6CB4-4413-4659-DD21-F914688165B8}"/>
              </a:ext>
            </a:extLst>
          </p:cNvPr>
          <p:cNvSpPr txBox="1"/>
          <p:nvPr/>
        </p:nvSpPr>
        <p:spPr>
          <a:xfrm>
            <a:off x="8728870" y="3586348"/>
            <a:ext cx="3321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L'Embarquement de la reine de Saba (1648) de Claude Gellée.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3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A8594E-0B7A-5065-83DD-7344E3A43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bateau&#10;&#10;Le contenu généré par l’IA peut être incorrect.">
            <a:extLst>
              <a:ext uri="{FF2B5EF4-FFF2-40B4-BE49-F238E27FC236}">
                <a16:creationId xmlns:a16="http://schemas.microsoft.com/office/drawing/2014/main" id="{E5384698-EA39-A9FD-DCF3-802D439146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8487" y="363779"/>
            <a:ext cx="7596000" cy="567918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15CBFE-678D-8F55-0A08-CAF64DAB434E}"/>
              </a:ext>
            </a:extLst>
          </p:cNvPr>
          <p:cNvSpPr txBox="1"/>
          <p:nvPr/>
        </p:nvSpPr>
        <p:spPr>
          <a:xfrm>
            <a:off x="4275116" y="6126224"/>
            <a:ext cx="8332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Venise, depuis le porche de la Madonna </a:t>
            </a:r>
            <a:r>
              <a:rPr lang="fr-FR" sz="2400" b="1" dirty="0" err="1">
                <a:solidFill>
                  <a:schemeClr val="bg1"/>
                </a:solidFill>
              </a:rPr>
              <a:t>della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Salute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540C5BA-0D8E-93B6-3592-A5EF4D81D6FD}"/>
              </a:ext>
            </a:extLst>
          </p:cNvPr>
          <p:cNvSpPr txBox="1"/>
          <p:nvPr/>
        </p:nvSpPr>
        <p:spPr>
          <a:xfrm>
            <a:off x="130628" y="1490008"/>
            <a:ext cx="3716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Le Peintre Joseph </a:t>
            </a:r>
            <a:r>
              <a:rPr lang="fr-FR" sz="2400" b="1" dirty="0" err="1">
                <a:solidFill>
                  <a:schemeClr val="bg1"/>
                </a:solidFill>
              </a:rPr>
              <a:t>Mallord</a:t>
            </a:r>
            <a:r>
              <a:rPr lang="fr-FR" sz="2400" b="1" dirty="0">
                <a:solidFill>
                  <a:schemeClr val="bg1"/>
                </a:solidFill>
              </a:rPr>
              <a:t> William Turner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119E865-AA55-A188-74E5-530BA41A9C41}"/>
              </a:ext>
            </a:extLst>
          </p:cNvPr>
          <p:cNvSpPr txBox="1"/>
          <p:nvPr/>
        </p:nvSpPr>
        <p:spPr>
          <a:xfrm>
            <a:off x="130628" y="4215740"/>
            <a:ext cx="3811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1392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347</Words>
  <Application>Microsoft Office PowerPoint</Application>
  <PresentationFormat>Grand écran</PresentationFormat>
  <Paragraphs>37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2025-07-24T06:59:07Z</dcterms:created>
  <dcterms:modified xsi:type="dcterms:W3CDTF">2025-07-24T08:23:00Z</dcterms:modified>
</cp:coreProperties>
</file>