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2"/>
  </p:notesMasterIdLst>
  <p:sldIdLst>
    <p:sldId id="256" r:id="rId2"/>
    <p:sldId id="284" r:id="rId3"/>
    <p:sldId id="285" r:id="rId4"/>
    <p:sldId id="257" r:id="rId5"/>
    <p:sldId id="258" r:id="rId6"/>
    <p:sldId id="259" r:id="rId7"/>
    <p:sldId id="261" r:id="rId8"/>
    <p:sldId id="260" r:id="rId9"/>
    <p:sldId id="262" r:id="rId10"/>
    <p:sldId id="263" r:id="rId11"/>
    <p:sldId id="264" r:id="rId12"/>
    <p:sldId id="265" r:id="rId13"/>
    <p:sldId id="266" r:id="rId14"/>
    <p:sldId id="267" r:id="rId15"/>
    <p:sldId id="268" r:id="rId16"/>
    <p:sldId id="269" r:id="rId17"/>
    <p:sldId id="270" r:id="rId18"/>
    <p:sldId id="271" r:id="rId19"/>
    <p:sldId id="272" r:id="rId20"/>
    <p:sldId id="273" r:id="rId21"/>
    <p:sldId id="274" r:id="rId22"/>
    <p:sldId id="275" r:id="rId23"/>
    <p:sldId id="276" r:id="rId24"/>
    <p:sldId id="277" r:id="rId25"/>
    <p:sldId id="278" r:id="rId26"/>
    <p:sldId id="279" r:id="rId27"/>
    <p:sldId id="280" r:id="rId28"/>
    <p:sldId id="281" r:id="rId29"/>
    <p:sldId id="282" r:id="rId30"/>
    <p:sldId id="283" r:id="rId31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746" autoAdjust="0"/>
    <p:restoredTop sz="94660"/>
  </p:normalViewPr>
  <p:slideViewPr>
    <p:cSldViewPr snapToGrid="0">
      <p:cViewPr varScale="1">
        <p:scale>
          <a:sx n="63" d="100"/>
          <a:sy n="63" d="100"/>
        </p:scale>
        <p:origin x="485" y="2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08D5142-3D6C-40C8-B2CA-B55D97C08424}" type="datetimeFigureOut">
              <a:rPr lang="fr-FR" smtClean="0"/>
              <a:t>31/08/2025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not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C61AFD0-8386-44CB-A7EF-98B3887C34E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2035207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C61AFD0-8386-44CB-A7EF-98B3887C34ED}" type="slidenum">
              <a:rPr lang="fr-FR" smtClean="0"/>
              <a:t>24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7571893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DD582BD-5C53-303E-25C9-DF5302410E9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946412E9-17D5-9622-0A1A-24BB71F1739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E1095193-E664-A3AA-5CE2-98F0EB73B1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1B2689-51D4-4C2B-9B31-0A259898A4CF}" type="datetimeFigureOut">
              <a:rPr lang="fr-FR" smtClean="0"/>
              <a:t>31/08/2025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0503DF9A-FF30-0040-3239-958D1116B6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6A70E7D7-1413-A7FA-9378-F243DA1DC01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38F7DD-8F9A-402C-A22E-EAE585CFEE8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338216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reveal/>
      </p:transition>
    </mc:Choice>
    <mc:Fallback>
      <p:transition spd="slow" advClick="0" advTm="8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EDE42DA-3615-2183-CFF3-9EAC832BCB3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3FAC8F8A-4263-C1EE-5DAB-CF7B1E1DF03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B74C2A32-CAB2-5399-14E5-1DBF2932A0C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1B2689-51D4-4C2B-9B31-0A259898A4CF}" type="datetimeFigureOut">
              <a:rPr lang="fr-FR" smtClean="0"/>
              <a:t>31/08/2025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CCA802E8-3422-78E3-0CDB-F92CEADB662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8D8BCD16-3220-1D20-26BD-BD37530E86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38F7DD-8F9A-402C-A22E-EAE585CFEE8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586709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reveal/>
      </p:transition>
    </mc:Choice>
    <mc:Fallback>
      <p:transition spd="slow" advClick="0" advTm="8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818EF28-0FC3-6220-89FD-F3377410ECA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38D0D9D1-A870-1220-94ED-BAEC70B98FF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4449F017-AF78-4FE1-5C07-840C037F559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1B2689-51D4-4C2B-9B31-0A259898A4CF}" type="datetimeFigureOut">
              <a:rPr lang="fr-FR" smtClean="0"/>
              <a:t>31/08/2025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07D97A74-7D02-983D-65C2-D2034D58A5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8FD6D951-A781-77E2-13EF-C125B24FB0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38F7DD-8F9A-402C-A22E-EAE585CFEE8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063012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reveal/>
      </p:transition>
    </mc:Choice>
    <mc:Fallback>
      <p:transition spd="slow" advClick="0" advTm="8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5E0CD1F-62AE-1051-A928-D36AD0555BE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3B05E966-1557-1456-B876-72B8C99EA25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05B3C263-137E-725C-D559-C6EA7C259D1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E887FEAA-9AE3-8CA6-F9C0-D3049E4F26D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1B2689-51D4-4C2B-9B31-0A259898A4CF}" type="datetimeFigureOut">
              <a:rPr lang="fr-FR" smtClean="0"/>
              <a:t>31/08/2025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3C529693-D740-0043-5EBE-D66C581CE1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834B2586-A427-84C6-7533-109A53BCE69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38F7DD-8F9A-402C-A22E-EAE585CFEE8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766199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reveal/>
      </p:transition>
    </mc:Choice>
    <mc:Fallback>
      <p:transition spd="slow" advClick="0" advTm="8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2A8022F-16F6-50DA-7B99-5B0B28C096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F0C78347-6A37-642C-54B0-82817B07D0C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12ED5C07-168B-B3CD-81D1-B548D822A05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7A30E30F-E010-CC33-3E4A-4582F29238B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8DADA2A8-BD07-5D81-3DA7-231B4C314BF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22E87385-48DF-7431-855B-0D61B1F4CB3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1B2689-51D4-4C2B-9B31-0A259898A4CF}" type="datetimeFigureOut">
              <a:rPr lang="fr-FR" smtClean="0"/>
              <a:t>31/08/2025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2F6FE12D-B8D5-CD29-6385-273DEBF1E56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563C4B36-8BBA-EF0E-A3BB-2EB3311EAA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38F7DD-8F9A-402C-A22E-EAE585CFEE8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37793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reveal/>
      </p:transition>
    </mc:Choice>
    <mc:Fallback>
      <p:transition spd="slow" advClick="0" advTm="8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1321A99-7B20-C1AD-6A28-66A6CF0100D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8D50A2B6-A3F6-EE8F-D551-D33A2EA3276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1B2689-51D4-4C2B-9B31-0A259898A4CF}" type="datetimeFigureOut">
              <a:rPr lang="fr-FR" smtClean="0"/>
              <a:t>31/08/2025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5CBC9D1C-064C-F5BD-E39E-A392ADBC580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82CEB651-5FB3-C8AF-29A1-F642536235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38F7DD-8F9A-402C-A22E-EAE585CFEE8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833866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reveal/>
      </p:transition>
    </mc:Choice>
    <mc:Fallback>
      <p:transition spd="slow" advClick="0" advTm="8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680E6334-5F82-9B63-F748-00A69966E3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1B2689-51D4-4C2B-9B31-0A259898A4CF}" type="datetimeFigureOut">
              <a:rPr lang="fr-FR" smtClean="0"/>
              <a:t>31/08/2025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741AA5ED-284B-6C22-A592-3487781A3F5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E474FF5B-4BAD-5BB9-BBA8-19FD4615948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38F7DD-8F9A-402C-A22E-EAE585CFEE8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811592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reveal/>
      </p:transition>
    </mc:Choice>
    <mc:Fallback>
      <p:transition spd="slow" advClick="0" advTm="8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F2F3892-05F6-A652-698D-F2EBC1056D5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FEDE0695-1CEB-965B-3F1E-F6D0884441D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E7F0FB44-FFA1-3B01-5151-3C95564FB2A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3E95F286-24E1-81DE-7745-5B78376DACE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1B2689-51D4-4C2B-9B31-0A259898A4CF}" type="datetimeFigureOut">
              <a:rPr lang="fr-FR" smtClean="0"/>
              <a:t>31/08/2025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5440A065-E530-10CA-0163-564DD39544C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E0057D49-5534-39A7-6355-9406FE1B2EC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38F7DD-8F9A-402C-A22E-EAE585CFEE8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332053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reveal/>
      </p:transition>
    </mc:Choice>
    <mc:Fallback>
      <p:transition spd="slow" advClick="0" advTm="8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DB77F01-06A9-41CB-91BB-492B86044F4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68DF69CE-35A3-802A-12AA-EC2FE4DBC8F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1E45FCDE-D57E-930C-0202-D836D103B83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28AFC6F0-1B03-69BB-BBFE-B189A76DC62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1B2689-51D4-4C2B-9B31-0A259898A4CF}" type="datetimeFigureOut">
              <a:rPr lang="fr-FR" smtClean="0"/>
              <a:t>31/08/2025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81ABEC59-0A8D-0300-405B-B1899474325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E138B349-D101-4DF5-AB3C-FC773DA30E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38F7DD-8F9A-402C-A22E-EAE585CFEE8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257229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reveal/>
      </p:transition>
    </mc:Choice>
    <mc:Fallback>
      <p:transition spd="slow" advClick="0" advTm="8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4E6EC08-F473-3C9B-B527-30625790885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C155650F-4C1C-261F-6F95-FCC1FC9B5E1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CED26381-8DBE-7AF2-2D60-6D0B44D136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1B2689-51D4-4C2B-9B31-0A259898A4CF}" type="datetimeFigureOut">
              <a:rPr lang="fr-FR" smtClean="0"/>
              <a:t>31/08/2025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564706A3-405E-5594-B8FA-9A12F2CF42F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A5BB777B-3CDF-FFE4-23A2-0EB4A237F19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38F7DD-8F9A-402C-A22E-EAE585CFEE8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188774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reveal/>
      </p:transition>
    </mc:Choice>
    <mc:Fallback>
      <p:transition spd="slow" advClick="0" advTm="8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880AA6A5-E06B-53F4-3AC6-F86BFAFD15F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5AF13530-6985-9533-CD7F-D736A076AAF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507E7D02-3AAA-D38B-F790-913B7959420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1B2689-51D4-4C2B-9B31-0A259898A4CF}" type="datetimeFigureOut">
              <a:rPr lang="fr-FR" smtClean="0"/>
              <a:t>31/08/2025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6AA64E21-6EBA-3E10-F382-203B909963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41DEC1D8-AC3A-39E0-71DF-CF99C9D4902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38F7DD-8F9A-402C-A22E-EAE585CFEE8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798937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reveal/>
      </p:transition>
    </mc:Choice>
    <mc:Fallback>
      <p:transition spd="slow" advClick="0" advTm="8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9A36256C-83A3-EF0B-C073-8046D939BD7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B781E445-0812-D87C-A2B6-7E68FE9685B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9A4ED10A-8203-F174-3FDD-92A30BFE136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551B2689-51D4-4C2B-9B31-0A259898A4CF}" type="datetimeFigureOut">
              <a:rPr lang="fr-FR" smtClean="0"/>
              <a:t>31/08/2025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8D742737-674A-DE63-41AC-D894E3DF542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8062EEC4-7A5C-FC71-26F1-F40D6B05CB8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B038F7DD-8F9A-402C-A22E-EAE585CFEE8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452794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reveal/>
      </p:transition>
    </mc:Choice>
    <mc:Fallback>
      <p:transition spd="slow" advClick="0" advTm="8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g"/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g"/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9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g"/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g"/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g"/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g"/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g"/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texte, Police, Graphique, graphisme&#10;&#10;Le contenu généré par l’IA peut être incorrect.">
            <a:extLst>
              <a:ext uri="{FF2B5EF4-FFF2-40B4-BE49-F238E27FC236}">
                <a16:creationId xmlns:a16="http://schemas.microsoft.com/office/drawing/2014/main" id="{0AA442C7-DFF9-DB27-702C-9333CE846DE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8000" y="1445011"/>
            <a:ext cx="11556000" cy="4177013"/>
          </a:xfrm>
          <a:prstGeom prst="rect">
            <a:avLst/>
          </a:prstGeom>
          <a:effectLst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22267084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reveal/>
        <p:sndAc>
          <p:stSnd loop="1">
            <p:snd r:embed="rId2" name="Mozart   Eine kleine Nachtmusik  1. Serenade. Allegro  🇫🇷   Château de Saumur  (Pays de la Loire).wav"/>
          </p:stSnd>
        </p:sndAc>
      </p:transition>
    </mc:Choice>
    <mc:Fallback>
      <p:transition spd="slow" advClick="0" advTm="8000">
        <p:fade/>
        <p:sndAc>
          <p:stSnd loop="1">
            <p:snd r:embed="rId2" name="Mozart   Eine kleine Nachtmusik  1. Serenade. Allegro  🇫🇷   Château de Saumur  (Pays de la Loire)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E69AA42-A830-832F-3414-D40400D3D8D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>
            <a:extLst>
              <a:ext uri="{FF2B5EF4-FFF2-40B4-BE49-F238E27FC236}">
                <a16:creationId xmlns:a16="http://schemas.microsoft.com/office/drawing/2014/main" id="{739C406F-1527-BEAF-722B-9C45C03022E3}"/>
              </a:ext>
            </a:extLst>
          </p:cNvPr>
          <p:cNvSpPr txBox="1"/>
          <p:nvPr/>
        </p:nvSpPr>
        <p:spPr>
          <a:xfrm>
            <a:off x="350292" y="889843"/>
            <a:ext cx="11491415" cy="50783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5400" b="1">
                <a:solidFill>
                  <a:srgbClr val="FFFF00"/>
                </a:solidFill>
              </a:rPr>
              <a:t>Saumur est une commune française, sous-préfecture du département de Maine-et-Loire, en région Pays de la Loire. Elle est la troisième commune du département en nombre d'habitants</a:t>
            </a:r>
            <a:endParaRPr lang="fr-FR" sz="5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33903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reveal/>
      </p:transition>
    </mc:Choice>
    <mc:Fallback>
      <p:transition spd="slow" advClick="0" advTm="8000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6EB9752-694A-2698-2186-D3DC7D8BCB7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uage, ciel, paysage&#10;&#10;Le contenu généré par l’IA peut être incorrect.">
            <a:extLst>
              <a:ext uri="{FF2B5EF4-FFF2-40B4-BE49-F238E27FC236}">
                <a16:creationId xmlns:a16="http://schemas.microsoft.com/office/drawing/2014/main" id="{7AE69EEF-BAC3-1EE2-1985-2C0166F0632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2000" y="394188"/>
            <a:ext cx="9108000" cy="6069624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0DD5D75-C8A5-0ECB-7003-22D226C0DFC0}"/>
              </a:ext>
            </a:extLst>
          </p:cNvPr>
          <p:cNvSpPr txBox="1"/>
          <p:nvPr/>
        </p:nvSpPr>
        <p:spPr>
          <a:xfrm>
            <a:off x="1542000" y="335280"/>
            <a:ext cx="95707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chemeClr val="bg1"/>
                </a:solidFill>
              </a:rPr>
              <a:t>Saumur (Maine-et-Loire, France), le château et la Loire.</a:t>
            </a:r>
          </a:p>
        </p:txBody>
      </p:sp>
    </p:spTree>
    <p:extLst>
      <p:ext uri="{BB962C8B-B14F-4D97-AF65-F5344CB8AC3E}">
        <p14:creationId xmlns:p14="http://schemas.microsoft.com/office/powerpoint/2010/main" val="11188430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reveal/>
      </p:transition>
    </mc:Choice>
    <mc:Fallback>
      <p:transition spd="slow" advClick="0" advTm="8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7A07B7F-1645-751A-00DE-E0AF4C9F2D9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ciel, forteresse&#10;&#10;Le contenu généré par l’IA peut être incorrect.">
            <a:extLst>
              <a:ext uri="{FF2B5EF4-FFF2-40B4-BE49-F238E27FC236}">
                <a16:creationId xmlns:a16="http://schemas.microsoft.com/office/drawing/2014/main" id="{A79D109E-9D4C-832E-CF75-EF40D999219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9259" y="459000"/>
            <a:ext cx="8913481" cy="594000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FC65913-3ADA-B3CC-6B52-9287781C5B3B}"/>
              </a:ext>
            </a:extLst>
          </p:cNvPr>
          <p:cNvSpPr txBox="1"/>
          <p:nvPr/>
        </p:nvSpPr>
        <p:spPr>
          <a:xfrm>
            <a:off x="2390761" y="6223031"/>
            <a:ext cx="84612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Panorama depuis la rive gauche, Vue sur l'île d'Offard.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967326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reveal/>
      </p:transition>
    </mc:Choice>
    <mc:Fallback>
      <p:transition spd="slow" advClick="0" advTm="8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6B428C4-DEB4-A9EE-125A-0F4B70A4143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eau, ciel, pont&#10;&#10;Le contenu généré par l’IA peut être incorrect.">
            <a:extLst>
              <a:ext uri="{FF2B5EF4-FFF2-40B4-BE49-F238E27FC236}">
                <a16:creationId xmlns:a16="http://schemas.microsoft.com/office/drawing/2014/main" id="{EB32DD24-E8B9-6473-F2A2-64B08D15A75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8000" y="585000"/>
            <a:ext cx="11376000" cy="568800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A5D7304-EA35-CD49-FBC6-2431AE548C95}"/>
              </a:ext>
            </a:extLst>
          </p:cNvPr>
          <p:cNvSpPr txBox="1"/>
          <p:nvPr/>
        </p:nvSpPr>
        <p:spPr>
          <a:xfrm>
            <a:off x="4840224" y="6138888"/>
            <a:ext cx="104241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La Loire à Saumur.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021219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reveal/>
      </p:transition>
    </mc:Choice>
    <mc:Fallback>
      <p:transition spd="slow" advClick="0" advTm="8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25F8CDB-23F5-86D3-F313-C4A8836A5FA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piste, voie ferrée, Ferroviaire&#10;&#10;Le contenu généré par l’IA peut être incorrect.">
            <a:extLst>
              <a:ext uri="{FF2B5EF4-FFF2-40B4-BE49-F238E27FC236}">
                <a16:creationId xmlns:a16="http://schemas.microsoft.com/office/drawing/2014/main" id="{049DD8D4-624E-6AED-8D3D-753D7B398BF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36000" y="459000"/>
            <a:ext cx="7920000" cy="594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4A6B3F7-45E5-B3A9-92B6-A20497DFC068}"/>
              </a:ext>
            </a:extLst>
          </p:cNvPr>
          <p:cNvSpPr txBox="1"/>
          <p:nvPr/>
        </p:nvSpPr>
        <p:spPr>
          <a:xfrm>
            <a:off x="4864608" y="5937335"/>
            <a:ext cx="769075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Gare de Saumur.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675638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reveal/>
      </p:transition>
    </mc:Choice>
    <mc:Fallback>
      <p:transition spd="slow" advClick="0" advTm="8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FA141A9-A574-78AA-B964-AD80CBB7EB0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ciel, arbre&#10;&#10;Le contenu généré par l’IA peut être incorrect.">
            <a:extLst>
              <a:ext uri="{FF2B5EF4-FFF2-40B4-BE49-F238E27FC236}">
                <a16:creationId xmlns:a16="http://schemas.microsoft.com/office/drawing/2014/main" id="{0CB31F99-931D-2A30-471D-CF8F593BC25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36000" y="459000"/>
            <a:ext cx="7920000" cy="594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F14EA5C-8575-B522-A242-347CC0319D7B}"/>
              </a:ext>
            </a:extLst>
          </p:cNvPr>
          <p:cNvSpPr txBox="1"/>
          <p:nvPr/>
        </p:nvSpPr>
        <p:spPr>
          <a:xfrm>
            <a:off x="4645152" y="6033240"/>
            <a:ext cx="75468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Château de Saumur.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900071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reveal/>
      </p:transition>
    </mc:Choice>
    <mc:Fallback>
      <p:transition spd="slow" advClick="0" advTm="8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D3BBC86-7A81-49A6-265F-991B7C15374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plein air, nuit, Véhicule terrestre&#10;&#10;Le contenu généré par l’IA peut être incorrect.">
            <a:extLst>
              <a:ext uri="{FF2B5EF4-FFF2-40B4-BE49-F238E27FC236}">
                <a16:creationId xmlns:a16="http://schemas.microsoft.com/office/drawing/2014/main" id="{4D907AA4-0B01-1551-11CE-4B0D4EE19B6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46000" y="279000"/>
            <a:ext cx="6300000" cy="630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F0DBBB5-83AE-4C39-FD56-9A306EE8D51C}"/>
              </a:ext>
            </a:extLst>
          </p:cNvPr>
          <p:cNvSpPr txBox="1"/>
          <p:nvPr/>
        </p:nvSpPr>
        <p:spPr>
          <a:xfrm>
            <a:off x="3852672" y="6348167"/>
            <a:ext cx="583996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L'hôtel de ville de Saumur de nuit.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095180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reveal/>
      </p:transition>
    </mc:Choice>
    <mc:Fallback>
      <p:transition spd="slow" advClick="0" advTm="8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1CD3AB9-BEF1-CE5E-ECB9-DF259E1C67A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fenêtre, bâtiment, automne&#10;&#10;Le contenu généré par l’IA peut être incorrect.">
            <a:extLst>
              <a:ext uri="{FF2B5EF4-FFF2-40B4-BE49-F238E27FC236}">
                <a16:creationId xmlns:a16="http://schemas.microsoft.com/office/drawing/2014/main" id="{8B039D6E-9BD6-D881-75F6-77E73A2F999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63606" y="279000"/>
            <a:ext cx="9464788" cy="630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955B744-D926-723D-5B1B-14D510E6DB6B}"/>
              </a:ext>
            </a:extLst>
          </p:cNvPr>
          <p:cNvSpPr txBox="1"/>
          <p:nvPr/>
        </p:nvSpPr>
        <p:spPr>
          <a:xfrm>
            <a:off x="4559808" y="6348167"/>
            <a:ext cx="801014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La mairie de Bagneux.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610600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reveal/>
      </p:transition>
    </mc:Choice>
    <mc:Fallback>
      <p:transition spd="slow" advClick="0" advTm="8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3F1C84D-2E9C-8F64-CC04-28143056611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ciel, arbre&#10;&#10;Le contenu généré par l’IA peut être incorrect.">
            <a:extLst>
              <a:ext uri="{FF2B5EF4-FFF2-40B4-BE49-F238E27FC236}">
                <a16:creationId xmlns:a16="http://schemas.microsoft.com/office/drawing/2014/main" id="{C39FC351-8506-BBF3-3E83-731783460C3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34241" y="279000"/>
            <a:ext cx="4723517" cy="630000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3862198-3F7B-E22F-0239-51C10D5E0269}"/>
              </a:ext>
            </a:extLst>
          </p:cNvPr>
          <p:cNvSpPr txBox="1"/>
          <p:nvPr/>
        </p:nvSpPr>
        <p:spPr>
          <a:xfrm>
            <a:off x="3974592" y="6412992"/>
            <a:ext cx="484022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Temple protestant de Saumur.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602476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reveal/>
      </p:transition>
    </mc:Choice>
    <mc:Fallback>
      <p:transition spd="slow" advClick="0" advTm="8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FA61B6B-BDF3-FB3D-B180-229E1E828DA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ciel, nuage&#10;&#10;Le contenu généré par l’IA peut être incorrect.">
            <a:extLst>
              <a:ext uri="{FF2B5EF4-FFF2-40B4-BE49-F238E27FC236}">
                <a16:creationId xmlns:a16="http://schemas.microsoft.com/office/drawing/2014/main" id="{DB931212-4969-2231-3882-1DAABC3C56E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10397" y="279000"/>
            <a:ext cx="4723517" cy="630000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5EDED97-B039-A0E7-E769-8693181618CD}"/>
              </a:ext>
            </a:extLst>
          </p:cNvPr>
          <p:cNvSpPr txBox="1"/>
          <p:nvPr/>
        </p:nvSpPr>
        <p:spPr>
          <a:xfrm>
            <a:off x="8333914" y="4604711"/>
            <a:ext cx="360883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Notre-Dame-de-Nantilly.</a:t>
            </a:r>
          </a:p>
        </p:txBody>
      </p:sp>
    </p:spTree>
    <p:extLst>
      <p:ext uri="{BB962C8B-B14F-4D97-AF65-F5344CB8AC3E}">
        <p14:creationId xmlns:p14="http://schemas.microsoft.com/office/powerpoint/2010/main" val="23349682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reveal/>
      </p:transition>
    </mc:Choice>
    <mc:Fallback>
      <p:transition spd="slow" advClick="0" advTm="8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CE0D6A9-C2E9-4D2C-E2A0-E59F962E18A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personne, cheval, habits&#10;&#10;Le contenu généré par l’IA peut être incorrect.">
            <a:extLst>
              <a:ext uri="{FF2B5EF4-FFF2-40B4-BE49-F238E27FC236}">
                <a16:creationId xmlns:a16="http://schemas.microsoft.com/office/drawing/2014/main" id="{CFE2AB93-DF1B-6C94-445F-1CCD60D54F4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63578" y="279000"/>
            <a:ext cx="5664844" cy="630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1AB90A0-EFA3-8FF2-F344-82FB46A5D937}"/>
              </a:ext>
            </a:extLst>
          </p:cNvPr>
          <p:cNvSpPr txBox="1"/>
          <p:nvPr/>
        </p:nvSpPr>
        <p:spPr>
          <a:xfrm>
            <a:off x="475488" y="4730496"/>
            <a:ext cx="326357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Cavalier du Cadre noir de Saumur.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500026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reveal/>
      </p:transition>
    </mc:Choice>
    <mc:Fallback>
      <p:transition spd="slow" advClick="0" advTm="8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C00ECF7-DE03-6EF7-205B-C634A481DDB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bâtiment, eau&#10;&#10;Le contenu généré par l’IA peut être incorrect.">
            <a:extLst>
              <a:ext uri="{FF2B5EF4-FFF2-40B4-BE49-F238E27FC236}">
                <a16:creationId xmlns:a16="http://schemas.microsoft.com/office/drawing/2014/main" id="{15C5EC37-F5C2-BA9D-D3F8-2D8AC941D87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9258" y="459000"/>
            <a:ext cx="8913484" cy="594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B9F5AA6-51C2-88F2-7DAA-702AC642162D}"/>
              </a:ext>
            </a:extLst>
          </p:cNvPr>
          <p:cNvSpPr txBox="1"/>
          <p:nvPr/>
        </p:nvSpPr>
        <p:spPr>
          <a:xfrm>
            <a:off x="4486656" y="6168167"/>
            <a:ext cx="829722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Panorama sur Saumur.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99109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reveal/>
      </p:transition>
    </mc:Choice>
    <mc:Fallback>
      <p:transition spd="slow" advClick="0" advTm="8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94B88F5-1879-4809-F39C-577E09E29CA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fenêtre, ciel&#10;&#10;Le contenu généré par l’IA peut être incorrect.">
            <a:extLst>
              <a:ext uri="{FF2B5EF4-FFF2-40B4-BE49-F238E27FC236}">
                <a16:creationId xmlns:a16="http://schemas.microsoft.com/office/drawing/2014/main" id="{C956E4AE-5422-CD09-75D6-0C275BF0C16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47719" y="459000"/>
            <a:ext cx="7072739" cy="594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907297D-0A99-E810-79D7-E08BDE07F969}"/>
              </a:ext>
            </a:extLst>
          </p:cNvPr>
          <p:cNvSpPr txBox="1"/>
          <p:nvPr/>
        </p:nvSpPr>
        <p:spPr>
          <a:xfrm>
            <a:off x="2671542" y="6004391"/>
            <a:ext cx="707273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Maisons à pans de bois de la place Saint Pierre.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291243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reveal/>
      </p:transition>
    </mc:Choice>
    <mc:Fallback>
      <p:transition spd="slow" advClick="0" advTm="8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A86959A-9D2E-A658-A610-0AE7517AEAD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uage, ciel, plante&#10;&#10;Le contenu généré par l’IA peut être incorrect.">
            <a:extLst>
              <a:ext uri="{FF2B5EF4-FFF2-40B4-BE49-F238E27FC236}">
                <a16:creationId xmlns:a16="http://schemas.microsoft.com/office/drawing/2014/main" id="{8C6E550E-817A-8EC0-EC2D-23A0507F733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1382" y="459000"/>
            <a:ext cx="8871878" cy="594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6F294CA-60E0-3A13-AD78-0BFF43FA9288}"/>
              </a:ext>
            </a:extLst>
          </p:cNvPr>
          <p:cNvSpPr txBox="1"/>
          <p:nvPr/>
        </p:nvSpPr>
        <p:spPr>
          <a:xfrm>
            <a:off x="4364736" y="6168167"/>
            <a:ext cx="793699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:Chateau fort de Saumur.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539792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reveal/>
      </p:transition>
    </mc:Choice>
    <mc:Fallback>
      <p:transition spd="slow" advClick="0" advTm="8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CBBF8A0-B446-1411-1E14-63468F1C3DB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outeille en verre, nourriture, boisson, alcool&#10;&#10;Le contenu généré par l’IA peut être incorrect.">
            <a:extLst>
              <a:ext uri="{FF2B5EF4-FFF2-40B4-BE49-F238E27FC236}">
                <a16:creationId xmlns:a16="http://schemas.microsoft.com/office/drawing/2014/main" id="{7E829E21-FC07-75B0-57DB-EECE0E231E9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03508" y="279000"/>
            <a:ext cx="4189529" cy="6300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C02AAEB-0749-8B31-197F-BB8450F602A1}"/>
              </a:ext>
            </a:extLst>
          </p:cNvPr>
          <p:cNvSpPr txBox="1"/>
          <p:nvPr/>
        </p:nvSpPr>
        <p:spPr>
          <a:xfrm>
            <a:off x="8117715" y="3709416"/>
            <a:ext cx="406485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AOC Saumur, millésime 2002.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219801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reveal/>
      </p:transition>
    </mc:Choice>
    <mc:Fallback>
      <p:transition spd="slow" advClick="0" advTm="8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3DBC734-A256-F1C5-18C9-CC443C6705B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intérieur, appareil de cuisine, acier, Électroménager&#10;&#10;Le contenu généré par l’IA peut être incorrect.">
            <a:extLst>
              <a:ext uri="{FF2B5EF4-FFF2-40B4-BE49-F238E27FC236}">
                <a16:creationId xmlns:a16="http://schemas.microsoft.com/office/drawing/2014/main" id="{8743A861-F69C-D646-6807-2D3BE02B7DB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65227" y="459000"/>
            <a:ext cx="8861546" cy="594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25CD710-9A42-5B82-210C-A257A06BD0B2}"/>
              </a:ext>
            </a:extLst>
          </p:cNvPr>
          <p:cNvSpPr txBox="1"/>
          <p:nvPr/>
        </p:nvSpPr>
        <p:spPr>
          <a:xfrm>
            <a:off x="3133344" y="6168167"/>
            <a:ext cx="848563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Pressoir pneumatique servant au pressurage.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327599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reveal/>
      </p:transition>
    </mc:Choice>
    <mc:Fallback>
      <p:transition spd="slow" advClick="0" advTm="8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7F303D5-8161-8963-427F-9F8E8C5A6C4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plein air, texte, plante&#10;&#10;Le contenu généré par l’IA peut être incorrect.">
            <a:extLst>
              <a:ext uri="{FF2B5EF4-FFF2-40B4-BE49-F238E27FC236}">
                <a16:creationId xmlns:a16="http://schemas.microsoft.com/office/drawing/2014/main" id="{7C490549-9BA2-1CD9-FAD7-A432954FD81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10000" y="171000"/>
            <a:ext cx="4344000" cy="6516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D182A56-B007-3F14-4231-00DDA9DB1FF3}"/>
              </a:ext>
            </a:extLst>
          </p:cNvPr>
          <p:cNvSpPr txBox="1"/>
          <p:nvPr/>
        </p:nvSpPr>
        <p:spPr>
          <a:xfrm>
            <a:off x="8400288" y="5205984"/>
            <a:ext cx="386486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Maison Langlois-Château à Saumur.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884602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reveal/>
      </p:transition>
    </mc:Choice>
    <mc:Fallback>
      <p:transition spd="slow" advClick="0" advTm="8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E4BF3EB-D75D-6378-4AAE-9EB8BAFB8B3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intérieur, sol, arche, mur&#10;&#10;Le contenu généré par l’IA peut être incorrect.">
            <a:extLst>
              <a:ext uri="{FF2B5EF4-FFF2-40B4-BE49-F238E27FC236}">
                <a16:creationId xmlns:a16="http://schemas.microsoft.com/office/drawing/2014/main" id="{6690009D-8738-82FB-021C-CF52C90AF79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6424" y="360217"/>
            <a:ext cx="7605007" cy="288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DA099C9-3DD4-561E-9EED-6AC4D725FBDD}"/>
              </a:ext>
            </a:extLst>
          </p:cNvPr>
          <p:cNvSpPr txBox="1"/>
          <p:nvPr/>
        </p:nvSpPr>
        <p:spPr>
          <a:xfrm>
            <a:off x="1304544" y="3240217"/>
            <a:ext cx="81076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Musée du Cheval, Château de Saumur</a:t>
            </a:r>
            <a:endParaRPr lang="fr-FR" sz="2400" b="1" dirty="0">
              <a:solidFill>
                <a:schemeClr val="bg1"/>
              </a:solidFill>
            </a:endParaRPr>
          </a:p>
        </p:txBody>
      </p:sp>
      <p:pic>
        <p:nvPicPr>
          <p:cNvPr id="6" name="Image 5" descr="Une image contenant plein air, bâtiment, ciel, ville&#10;&#10;Le contenu généré par l’IA peut être incorrect.">
            <a:extLst>
              <a:ext uri="{FF2B5EF4-FFF2-40B4-BE49-F238E27FC236}">
                <a16:creationId xmlns:a16="http://schemas.microsoft.com/office/drawing/2014/main" id="{968BCDD2-F4DE-E7E7-4D86-6578E16A793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20639" y="3701882"/>
            <a:ext cx="7605000" cy="288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98CFF080-8045-DAC4-084A-76C11A296706}"/>
              </a:ext>
            </a:extLst>
          </p:cNvPr>
          <p:cNvSpPr txBox="1"/>
          <p:nvPr/>
        </p:nvSpPr>
        <p:spPr>
          <a:xfrm>
            <a:off x="1533704" y="5593681"/>
            <a:ext cx="346501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Place Saint-Pierre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649112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reveal/>
      </p:transition>
    </mc:Choice>
    <mc:Fallback>
      <p:transition spd="slow" advClick="0" advTm="8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33BDB1A-C15A-9914-B88F-85A88516F09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iel, plein air, bâtiment, ballon&#10;&#10;Le contenu généré par l’IA peut être incorrect.">
            <a:extLst>
              <a:ext uri="{FF2B5EF4-FFF2-40B4-BE49-F238E27FC236}">
                <a16:creationId xmlns:a16="http://schemas.microsoft.com/office/drawing/2014/main" id="{A732826E-A46E-4910-E745-9819E272BF3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9244" y="928104"/>
            <a:ext cx="4436575" cy="2952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88BFD23-9423-7178-48E2-B031EF790011}"/>
              </a:ext>
            </a:extLst>
          </p:cNvPr>
          <p:cNvSpPr txBox="1"/>
          <p:nvPr/>
        </p:nvSpPr>
        <p:spPr>
          <a:xfrm>
            <a:off x="833987" y="3880104"/>
            <a:ext cx="485241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Rue Franklin Roosevelt, Saumur, France, </a:t>
            </a:r>
            <a:endParaRPr lang="fr-FR" sz="2400" b="1" dirty="0">
              <a:solidFill>
                <a:schemeClr val="bg1"/>
              </a:solidFill>
            </a:endParaRPr>
          </a:p>
        </p:txBody>
      </p:sp>
      <p:pic>
        <p:nvPicPr>
          <p:cNvPr id="6" name="Image 5" descr="Une image contenant plein air, nuage, bâtiment, ciel&#10;&#10;Le contenu généré par l’IA peut être incorrect.">
            <a:extLst>
              <a:ext uri="{FF2B5EF4-FFF2-40B4-BE49-F238E27FC236}">
                <a16:creationId xmlns:a16="http://schemas.microsoft.com/office/drawing/2014/main" id="{2B276268-F514-6333-1377-74F3DD22ED3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02013" y="3173938"/>
            <a:ext cx="4356000" cy="289839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5396134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reveal/>
      </p:transition>
    </mc:Choice>
    <mc:Fallback>
      <p:transition spd="slow" advClick="0" advTm="8000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4A3409B-6367-CE01-C57E-31DB99BDCFD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intérieur, plafond, meubles, sol&#10;&#10;Le contenu généré par l’IA peut être incorrect.">
            <a:extLst>
              <a:ext uri="{FF2B5EF4-FFF2-40B4-BE49-F238E27FC236}">
                <a16:creationId xmlns:a16="http://schemas.microsoft.com/office/drawing/2014/main" id="{EDF5BF12-5DF2-1D1F-9E8E-7969FFB2894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55776" y="853440"/>
            <a:ext cx="4032000" cy="3024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872D886-B883-28AD-5FB9-C09D091CE574}"/>
              </a:ext>
            </a:extLst>
          </p:cNvPr>
          <p:cNvSpPr txBox="1"/>
          <p:nvPr/>
        </p:nvSpPr>
        <p:spPr>
          <a:xfrm>
            <a:off x="1633728" y="3877440"/>
            <a:ext cx="40320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Le Musée du Cheval du Château de Saumur</a:t>
            </a:r>
            <a:endParaRPr lang="fr-FR" sz="2400" b="1" dirty="0">
              <a:solidFill>
                <a:schemeClr val="bg1"/>
              </a:solidFill>
            </a:endParaRPr>
          </a:p>
        </p:txBody>
      </p:sp>
      <p:pic>
        <p:nvPicPr>
          <p:cNvPr id="6" name="Image 5" descr="Une image contenant plein air, nuage, herbe, ciel&#10;&#10;Le contenu généré par l’IA peut être incorrect.">
            <a:extLst>
              <a:ext uri="{FF2B5EF4-FFF2-40B4-BE49-F238E27FC236}">
                <a16:creationId xmlns:a16="http://schemas.microsoft.com/office/drawing/2014/main" id="{481DE41E-A7C8-621E-2547-C0783DDE1C0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56704" y="2980560"/>
            <a:ext cx="3960000" cy="297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EB3C7522-BE52-05CA-EFAB-F26E1C3B1F9E}"/>
              </a:ext>
            </a:extLst>
          </p:cNvPr>
          <p:cNvSpPr txBox="1"/>
          <p:nvPr/>
        </p:nvSpPr>
        <p:spPr>
          <a:xfrm>
            <a:off x="7156704" y="2196191"/>
            <a:ext cx="39600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 l'incontournable Abbaye Royale de Fontevraud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806836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reveal/>
      </p:transition>
    </mc:Choice>
    <mc:Fallback>
      <p:transition spd="slow" advClick="0" advTm="8000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A5F6B4E-EC28-57B5-9379-E5997611558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paysage, Photographie aérienne, bâtiment&#10;&#10;Le contenu généré par l’IA peut être incorrect.">
            <a:extLst>
              <a:ext uri="{FF2B5EF4-FFF2-40B4-BE49-F238E27FC236}">
                <a16:creationId xmlns:a16="http://schemas.microsoft.com/office/drawing/2014/main" id="{A2B6349A-60A0-0484-06A5-E4ED7237F07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2608" y="372147"/>
            <a:ext cx="6840000" cy="2910135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356FCF0-F334-CFEB-B38F-01EAE0ABE861}"/>
              </a:ext>
            </a:extLst>
          </p:cNvPr>
          <p:cNvSpPr txBox="1"/>
          <p:nvPr/>
        </p:nvSpPr>
        <p:spPr>
          <a:xfrm>
            <a:off x="7132608" y="1663172"/>
            <a:ext cx="69616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Saumur </a:t>
            </a:r>
          </a:p>
        </p:txBody>
      </p:sp>
      <p:pic>
        <p:nvPicPr>
          <p:cNvPr id="6" name="Image 5" descr="Une image contenant plein air, nuage, arbre, ciel&#10;&#10;Le contenu généré par l’IA peut être incorrect.">
            <a:extLst>
              <a:ext uri="{FF2B5EF4-FFF2-40B4-BE49-F238E27FC236}">
                <a16:creationId xmlns:a16="http://schemas.microsoft.com/office/drawing/2014/main" id="{31BF4EB4-910C-8CEB-66F6-3BEAAEBB93E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45259" y="3575719"/>
            <a:ext cx="7795125" cy="2952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34348353-547A-3521-E2B4-E001B47BA289}"/>
              </a:ext>
            </a:extLst>
          </p:cNvPr>
          <p:cNvSpPr txBox="1"/>
          <p:nvPr/>
        </p:nvSpPr>
        <p:spPr>
          <a:xfrm>
            <a:off x="436427" y="5071872"/>
            <a:ext cx="360883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>
                <a:solidFill>
                  <a:srgbClr val="FFFF00"/>
                </a:solidFill>
              </a:rPr>
              <a:t>Vue sur le Château de Saumur</a:t>
            </a:r>
            <a:endParaRPr lang="fr-FR" sz="28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961041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reveal/>
      </p:transition>
    </mc:Choice>
    <mc:Fallback>
      <p:transition spd="slow" advClick="0" advTm="8000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6DF3648-D120-39D8-61E1-EB5F4A41562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étalon, Fournitures pour cheval, Harnachement, bride&#10;&#10;Le contenu généré par l’IA peut être incorrect.">
            <a:extLst>
              <a:ext uri="{FF2B5EF4-FFF2-40B4-BE49-F238E27FC236}">
                <a16:creationId xmlns:a16="http://schemas.microsoft.com/office/drawing/2014/main" id="{40BB7463-C935-D474-32CF-2714A831FAE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8785" y="291069"/>
            <a:ext cx="7700063" cy="2916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15ED270-D712-27F1-EDF7-9BF6D03497B1}"/>
              </a:ext>
            </a:extLst>
          </p:cNvPr>
          <p:cNvSpPr txBox="1"/>
          <p:nvPr/>
        </p:nvSpPr>
        <p:spPr>
          <a:xfrm>
            <a:off x="8297839" y="1146110"/>
            <a:ext cx="818865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>
                <a:solidFill>
                  <a:srgbClr val="FFFF00"/>
                </a:solidFill>
              </a:rPr>
              <a:t>Écuyer du Cadre Noir</a:t>
            </a:r>
            <a:endParaRPr lang="fr-FR" sz="2800" b="1" dirty="0">
              <a:solidFill>
                <a:srgbClr val="FFFF00"/>
              </a:solidFill>
            </a:endParaRPr>
          </a:p>
        </p:txBody>
      </p:sp>
      <p:pic>
        <p:nvPicPr>
          <p:cNvPr id="6" name="Image 5" descr="Une image contenant jument, étalon, mur, Fournitures pour cheval&#10;&#10;Le contenu généré par l’IA peut être incorrect.">
            <a:extLst>
              <a:ext uri="{FF2B5EF4-FFF2-40B4-BE49-F238E27FC236}">
                <a16:creationId xmlns:a16="http://schemas.microsoft.com/office/drawing/2014/main" id="{8E10601B-D742-D852-1FC6-BA31B0C9679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78816" y="3766289"/>
            <a:ext cx="7605000" cy="288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8D6098FA-DB53-4407-6DA3-3A174235CCFC}"/>
              </a:ext>
            </a:extLst>
          </p:cNvPr>
          <p:cNvSpPr txBox="1"/>
          <p:nvPr/>
        </p:nvSpPr>
        <p:spPr>
          <a:xfrm>
            <a:off x="259307" y="5022376"/>
            <a:ext cx="388961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>
                <a:solidFill>
                  <a:srgbClr val="FFFF00"/>
                </a:solidFill>
              </a:rPr>
              <a:t>Cabriole à la main au Cadre Noir</a:t>
            </a:r>
            <a:endParaRPr lang="fr-FR" sz="28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864990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reveal/>
      </p:transition>
    </mc:Choice>
    <mc:Fallback>
      <p:transition spd="slow" advClick="0" advTm="8000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87F3880-6E0C-2FFD-8DC7-9EC2D98FA4E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bre, plein air, Photographie aérienne, aérien&#10;&#10;Le contenu généré par l’IA peut être incorrect.">
            <a:extLst>
              <a:ext uri="{FF2B5EF4-FFF2-40B4-BE49-F238E27FC236}">
                <a16:creationId xmlns:a16="http://schemas.microsoft.com/office/drawing/2014/main" id="{D5FFA316-B3F1-0CE2-61A4-1534083B62A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5136" y="3634770"/>
            <a:ext cx="7890188" cy="2988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C89CB30-4FFF-A92D-1A5E-52205E74B80F}"/>
              </a:ext>
            </a:extLst>
          </p:cNvPr>
          <p:cNvSpPr txBox="1"/>
          <p:nvPr/>
        </p:nvSpPr>
        <p:spPr>
          <a:xfrm>
            <a:off x="8581047" y="4710640"/>
            <a:ext cx="3610953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>
                <a:solidFill>
                  <a:srgbClr val="FFFF00"/>
                </a:solidFill>
              </a:rPr>
              <a:t>Vue aérienne de l’École Nationale d’Équitation </a:t>
            </a:r>
            <a:endParaRPr lang="fr-FR" sz="2800" b="1" dirty="0">
              <a:solidFill>
                <a:srgbClr val="FFFF00"/>
              </a:solidFill>
            </a:endParaRPr>
          </a:p>
        </p:txBody>
      </p:sp>
      <p:pic>
        <p:nvPicPr>
          <p:cNvPr id="6" name="Image 5" descr="Une image contenant statue, cheval, bâtiment, plafond&#10;&#10;Le contenu généré par l’IA peut être incorrect.">
            <a:extLst>
              <a:ext uri="{FF2B5EF4-FFF2-40B4-BE49-F238E27FC236}">
                <a16:creationId xmlns:a16="http://schemas.microsoft.com/office/drawing/2014/main" id="{46577F40-0E0E-45BD-8C2F-5EC6BD1DA89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64314" y="235230"/>
            <a:ext cx="7985255" cy="3024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695B8088-185A-8821-E203-022C61054542}"/>
              </a:ext>
            </a:extLst>
          </p:cNvPr>
          <p:cNvSpPr txBox="1"/>
          <p:nvPr/>
        </p:nvSpPr>
        <p:spPr>
          <a:xfrm>
            <a:off x="1501254" y="1634433"/>
            <a:ext cx="357324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>
                <a:solidFill>
                  <a:srgbClr val="FFFF00"/>
                </a:solidFill>
              </a:rPr>
              <a:t>Musée de la Cavalerie</a:t>
            </a:r>
            <a:endParaRPr lang="fr-FR" sz="28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229801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reveal/>
      </p:transition>
    </mc:Choice>
    <mc:Fallback>
      <p:transition spd="slow" advClick="0" advTm="8000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334142E-21B9-7ABE-D1F8-0012B8BF962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 6" descr="Une image contenant plein air, scène, bâtiment, habits&#10;&#10;Le contenu généré par l’IA peut être incorrect.">
            <a:extLst>
              <a:ext uri="{FF2B5EF4-FFF2-40B4-BE49-F238E27FC236}">
                <a16:creationId xmlns:a16="http://schemas.microsoft.com/office/drawing/2014/main" id="{5D808E69-1F37-4A56-582A-08B66454604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3137" y="750719"/>
            <a:ext cx="5062863" cy="2952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8" name="ZoneTexte 7">
            <a:extLst>
              <a:ext uri="{FF2B5EF4-FFF2-40B4-BE49-F238E27FC236}">
                <a16:creationId xmlns:a16="http://schemas.microsoft.com/office/drawing/2014/main" id="{5AEB09DB-89EC-7C68-8817-1448DB78A952}"/>
              </a:ext>
            </a:extLst>
          </p:cNvPr>
          <p:cNvSpPr txBox="1"/>
          <p:nvPr/>
        </p:nvSpPr>
        <p:spPr>
          <a:xfrm>
            <a:off x="887104" y="3702719"/>
            <a:ext cx="585489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>
                <a:solidFill>
                  <a:srgbClr val="FFFF00"/>
                </a:solidFill>
              </a:rPr>
              <a:t>Le marché apporte une dynamique complémentaire le samedi</a:t>
            </a:r>
            <a:endParaRPr lang="fr-FR" sz="2800" b="1" dirty="0">
              <a:solidFill>
                <a:srgbClr val="FFFF00"/>
              </a:solidFill>
            </a:endParaRPr>
          </a:p>
        </p:txBody>
      </p:sp>
      <p:pic>
        <p:nvPicPr>
          <p:cNvPr id="12" name="Image 11" descr="Une image contenant mur, grotte&#10;&#10;Le contenu généré par l’IA peut être incorrect.">
            <a:extLst>
              <a:ext uri="{FF2B5EF4-FFF2-40B4-BE49-F238E27FC236}">
                <a16:creationId xmlns:a16="http://schemas.microsoft.com/office/drawing/2014/main" id="{17A9EEC4-8B92-EF35-5F9D-C286C1998EA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76896" y="3155281"/>
            <a:ext cx="4128000" cy="3096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13" name="ZoneTexte 12">
            <a:extLst>
              <a:ext uri="{FF2B5EF4-FFF2-40B4-BE49-F238E27FC236}">
                <a16:creationId xmlns:a16="http://schemas.microsoft.com/office/drawing/2014/main" id="{C70988E9-B8EE-B9E2-CE7C-D73984D81893}"/>
              </a:ext>
            </a:extLst>
          </p:cNvPr>
          <p:cNvSpPr txBox="1"/>
          <p:nvPr/>
        </p:nvSpPr>
        <p:spPr>
          <a:xfrm>
            <a:off x="6741994" y="2554434"/>
            <a:ext cx="527258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Attraction "Pierre et Lumière"</a:t>
            </a:r>
          </a:p>
        </p:txBody>
      </p:sp>
    </p:spTree>
    <p:extLst>
      <p:ext uri="{BB962C8B-B14F-4D97-AF65-F5344CB8AC3E}">
        <p14:creationId xmlns:p14="http://schemas.microsoft.com/office/powerpoint/2010/main" val="15519606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reveal/>
      </p:transition>
    </mc:Choice>
    <mc:Fallback>
      <p:transition spd="slow" advClick="0" advTm="8000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630A331-AA87-DFA3-1A02-E13D577E212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>
            <a:extLst>
              <a:ext uri="{FF2B5EF4-FFF2-40B4-BE49-F238E27FC236}">
                <a16:creationId xmlns:a16="http://schemas.microsoft.com/office/drawing/2014/main" id="{84E39DFE-7771-EB95-1D50-F6F0B4E27731}"/>
              </a:ext>
            </a:extLst>
          </p:cNvPr>
          <p:cNvSpPr txBox="1"/>
          <p:nvPr/>
        </p:nvSpPr>
        <p:spPr>
          <a:xfrm>
            <a:off x="2961565" y="120527"/>
            <a:ext cx="1088181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Troglodytes à Saumur: attractions </a:t>
            </a:r>
          </a:p>
        </p:txBody>
      </p:sp>
      <p:pic>
        <p:nvPicPr>
          <p:cNvPr id="4" name="Image 3" descr="Une image contenant plein air, ciel, nuage, plante&#10;&#10;Le contenu généré par l’IA peut être incorrect.">
            <a:extLst>
              <a:ext uri="{FF2B5EF4-FFF2-40B4-BE49-F238E27FC236}">
                <a16:creationId xmlns:a16="http://schemas.microsoft.com/office/drawing/2014/main" id="{7BBF7D5B-EF9C-D097-B45F-C8366D15865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65231" y="821167"/>
            <a:ext cx="3984000" cy="2988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5" name="ZoneTexte 4">
            <a:extLst>
              <a:ext uri="{FF2B5EF4-FFF2-40B4-BE49-F238E27FC236}">
                <a16:creationId xmlns:a16="http://schemas.microsoft.com/office/drawing/2014/main" id="{2FAA3FA5-4BD4-40F6-19FE-C8EE47CC9299}"/>
              </a:ext>
            </a:extLst>
          </p:cNvPr>
          <p:cNvSpPr txBox="1"/>
          <p:nvPr/>
        </p:nvSpPr>
        <p:spPr>
          <a:xfrm>
            <a:off x="1565231" y="3831136"/>
            <a:ext cx="472212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>
                <a:solidFill>
                  <a:srgbClr val="FFFF00"/>
                </a:solidFill>
              </a:rPr>
              <a:t>Village de Rochemenier</a:t>
            </a:r>
            <a:endParaRPr lang="fr-FR" sz="2800" b="1" dirty="0">
              <a:solidFill>
                <a:srgbClr val="FFFF00"/>
              </a:solidFill>
            </a:endParaRPr>
          </a:p>
        </p:txBody>
      </p:sp>
      <p:pic>
        <p:nvPicPr>
          <p:cNvPr id="7" name="Image 6" descr="Une image contenant arbre, plein air, sol, grotte&#10;&#10;Le contenu généré par l’IA peut être incorrect.">
            <a:extLst>
              <a:ext uri="{FF2B5EF4-FFF2-40B4-BE49-F238E27FC236}">
                <a16:creationId xmlns:a16="http://schemas.microsoft.com/office/drawing/2014/main" id="{633BF8B4-3F10-2131-4BB2-61917CB263E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51343" y="3179928"/>
            <a:ext cx="3936000" cy="2952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8" name="ZoneTexte 7">
            <a:extLst>
              <a:ext uri="{FF2B5EF4-FFF2-40B4-BE49-F238E27FC236}">
                <a16:creationId xmlns:a16="http://schemas.microsoft.com/office/drawing/2014/main" id="{77EED952-74DD-7198-43DF-3DFDD66BF0AC}"/>
              </a:ext>
            </a:extLst>
          </p:cNvPr>
          <p:cNvSpPr txBox="1"/>
          <p:nvPr/>
        </p:nvSpPr>
        <p:spPr>
          <a:xfrm>
            <a:off x="4481051" y="6153897"/>
            <a:ext cx="829325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Le Village de Rochemenier est un musée à ciel ouvert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933934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reveal/>
      </p:transition>
    </mc:Choice>
    <mc:Fallback>
      <p:transition spd="slow" advClick="0" advTm="8000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0F66CBB-8791-5E65-A8BB-9D2CB0B8D5E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plante, arbre, Ruines&#10;&#10;Le contenu généré par l’IA peut être incorrect.">
            <a:extLst>
              <a:ext uri="{FF2B5EF4-FFF2-40B4-BE49-F238E27FC236}">
                <a16:creationId xmlns:a16="http://schemas.microsoft.com/office/drawing/2014/main" id="{034247B9-4BA4-7D11-4003-7144A536791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6955" y="941696"/>
            <a:ext cx="3840000" cy="288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DA88096-CC7D-AF6B-6A71-00350A242FDF}"/>
              </a:ext>
            </a:extLst>
          </p:cNvPr>
          <p:cNvSpPr txBox="1"/>
          <p:nvPr/>
        </p:nvSpPr>
        <p:spPr>
          <a:xfrm>
            <a:off x="545911" y="418476"/>
            <a:ext cx="799758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>
                <a:solidFill>
                  <a:srgbClr val="FFFF00"/>
                </a:solidFill>
              </a:rPr>
              <a:t>Weekend troglodyte dans le Saumurois</a:t>
            </a:r>
            <a:endParaRPr lang="fr-FR" sz="2800" b="1" dirty="0">
              <a:solidFill>
                <a:srgbClr val="FFFF00"/>
              </a:solidFill>
            </a:endParaRPr>
          </a:p>
        </p:txBody>
      </p:sp>
      <p:pic>
        <p:nvPicPr>
          <p:cNvPr id="6" name="Image 5" descr="Une image contenant plein air, Ruines, bâtiment, ciel&#10;&#10;Le contenu généré par l’IA peut être incorrect.">
            <a:extLst>
              <a:ext uri="{FF2B5EF4-FFF2-40B4-BE49-F238E27FC236}">
                <a16:creationId xmlns:a16="http://schemas.microsoft.com/office/drawing/2014/main" id="{77A8942F-A28C-CF6E-597E-E7628F5BF15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55047" y="3016155"/>
            <a:ext cx="4032000" cy="3024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96A89BAC-5A2A-B74D-8FAC-8066CB2520AC}"/>
              </a:ext>
            </a:extLst>
          </p:cNvPr>
          <p:cNvSpPr txBox="1"/>
          <p:nvPr/>
        </p:nvSpPr>
        <p:spPr>
          <a:xfrm>
            <a:off x="6209731" y="1984083"/>
            <a:ext cx="552734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>
                <a:solidFill>
                  <a:srgbClr val="FFFF00"/>
                </a:solidFill>
              </a:rPr>
              <a:t>Le village de Rochemenier est situé à environ 25km de Saumur. </a:t>
            </a:r>
            <a:endParaRPr lang="fr-FR" sz="28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568257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reveal/>
      </p:transition>
    </mc:Choice>
    <mc:Fallback>
      <p:transition spd="slow" advClick="0" advTm="8000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117E453-8DEF-ED6F-F831-E6E41B07A4F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sol, ciel, faire de la randonnée&#10;&#10;Le contenu généré par l’IA peut être incorrect.">
            <a:extLst>
              <a:ext uri="{FF2B5EF4-FFF2-40B4-BE49-F238E27FC236}">
                <a16:creationId xmlns:a16="http://schemas.microsoft.com/office/drawing/2014/main" id="{D8D06841-56D3-1FD0-5D55-4C092E410B7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81552" y="966332"/>
            <a:ext cx="3294000" cy="4392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Image 4" descr="Une image contenant grotte, Ruines, bâtiment, pierre&#10;&#10;Le contenu généré par l’IA peut être incorrect.">
            <a:extLst>
              <a:ext uri="{FF2B5EF4-FFF2-40B4-BE49-F238E27FC236}">
                <a16:creationId xmlns:a16="http://schemas.microsoft.com/office/drawing/2014/main" id="{E890F2F7-7676-27CA-2C4C-BDC5C246BCC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01536" y="3162332"/>
            <a:ext cx="4320000" cy="288144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38B6E9D6-C9ED-6ACC-49A2-9F8ED97AEF5C}"/>
              </a:ext>
            </a:extLst>
          </p:cNvPr>
          <p:cNvSpPr txBox="1"/>
          <p:nvPr/>
        </p:nvSpPr>
        <p:spPr>
          <a:xfrm>
            <a:off x="5986818" y="1583141"/>
            <a:ext cx="584579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>
                <a:solidFill>
                  <a:srgbClr val="FFFF00"/>
                </a:solidFill>
              </a:rPr>
              <a:t>A une vingtaine de kilomètres de Saumur, la Cave aux Sculptures reste une énigme pour tous,</a:t>
            </a:r>
            <a:endParaRPr lang="fr-FR" sz="28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545018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reveal/>
      </p:transition>
    </mc:Choice>
    <mc:Fallback>
      <p:transition spd="slow" advClick="0" advTm="8000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455CCDA-60DD-D445-80C2-E744DDF3EAB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intérieur, mur, plafond, sol&#10;&#10;Le contenu généré par l’IA peut être incorrect.">
            <a:extLst>
              <a:ext uri="{FF2B5EF4-FFF2-40B4-BE49-F238E27FC236}">
                <a16:creationId xmlns:a16="http://schemas.microsoft.com/office/drawing/2014/main" id="{E54457B3-8C00-ECDB-DBA4-15B35D801CC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9074" y="233973"/>
            <a:ext cx="4584268" cy="306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A53BC5A-728A-1622-AD0D-8E3854D5116C}"/>
              </a:ext>
            </a:extLst>
          </p:cNvPr>
          <p:cNvSpPr txBox="1"/>
          <p:nvPr/>
        </p:nvSpPr>
        <p:spPr>
          <a:xfrm>
            <a:off x="6296336" y="1763973"/>
            <a:ext cx="5740990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A une vingtaine de kilomètres de Saumur, Troglodytes et sarcophages abrite dans un sous-sol des souterrains refuge, une chapelle du Moyen Age, des caves "cathédrales", un site de taille de sarcophages mais aussi une ferme ou encore une cave à vin. Autant vous dire que vous avez sous les yeux un</a:t>
            </a:r>
          </a:p>
        </p:txBody>
      </p:sp>
      <p:pic>
        <p:nvPicPr>
          <p:cNvPr id="6" name="Image 5" descr="Une image contenant meubles, chaise, plafond, table&#10;&#10;Le contenu généré par l’IA peut être incorrect.">
            <a:extLst>
              <a:ext uri="{FF2B5EF4-FFF2-40B4-BE49-F238E27FC236}">
                <a16:creationId xmlns:a16="http://schemas.microsoft.com/office/drawing/2014/main" id="{296D4914-2523-DC78-8D97-D498FD61150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9070" y="3564027"/>
            <a:ext cx="4584272" cy="306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1419591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reveal/>
      </p:transition>
    </mc:Choice>
    <mc:Fallback>
      <p:transition spd="slow" advClick="0" advTm="8000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F0CFA2E-0DCF-65E9-7220-E4EB5B38A3F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iscine, plein air, eau, arbre&#10;&#10;Le contenu généré par l’IA peut être incorrect.">
            <a:extLst>
              <a:ext uri="{FF2B5EF4-FFF2-40B4-BE49-F238E27FC236}">
                <a16:creationId xmlns:a16="http://schemas.microsoft.com/office/drawing/2014/main" id="{C34201C7-1B02-06A7-484D-6B63B7517F0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0832" y="1274750"/>
            <a:ext cx="5616000" cy="4212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0EE654A-9E9B-5ADA-CCA2-C5901BBA449C}"/>
              </a:ext>
            </a:extLst>
          </p:cNvPr>
          <p:cNvSpPr txBox="1"/>
          <p:nvPr/>
        </p:nvSpPr>
        <p:spPr>
          <a:xfrm>
            <a:off x="1792224" y="5467776"/>
            <a:ext cx="613257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>
                <a:solidFill>
                  <a:srgbClr val="FFFF00"/>
                </a:solidFill>
              </a:rPr>
              <a:t>Troglodytes à Saumur</a:t>
            </a:r>
            <a:endParaRPr lang="fr-FR" sz="2800" b="1" dirty="0">
              <a:solidFill>
                <a:srgbClr val="FFFF00"/>
              </a:solidFill>
            </a:endParaRP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44E1F20C-8055-0F39-FF4E-5F20B538C5DB}"/>
              </a:ext>
            </a:extLst>
          </p:cNvPr>
          <p:cNvSpPr txBox="1"/>
          <p:nvPr/>
        </p:nvSpPr>
        <p:spPr>
          <a:xfrm>
            <a:off x="316992" y="703280"/>
            <a:ext cx="1022908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Lorient Vous A Présenté La Ville De Saumur</a:t>
            </a: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72243073-3E56-1339-4BEC-C4F54EC796D0}"/>
              </a:ext>
            </a:extLst>
          </p:cNvPr>
          <p:cNvSpPr txBox="1"/>
          <p:nvPr/>
        </p:nvSpPr>
        <p:spPr>
          <a:xfrm>
            <a:off x="6705600" y="2785509"/>
            <a:ext cx="5230368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Les Images Et Le son Du Net</a:t>
            </a:r>
          </a:p>
          <a:p>
            <a:endParaRPr lang="fr-FR" sz="2800" b="1" dirty="0">
              <a:solidFill>
                <a:srgbClr val="FFFF00"/>
              </a:solidFill>
            </a:endParaRPr>
          </a:p>
          <a:p>
            <a:endParaRPr lang="fr-FR" sz="2800" b="1" dirty="0">
              <a:solidFill>
                <a:srgbClr val="FFFF00"/>
              </a:solidFill>
            </a:endParaRPr>
          </a:p>
          <a:p>
            <a:r>
              <a:rPr lang="fr-FR" sz="2800" b="1" dirty="0">
                <a:solidFill>
                  <a:srgbClr val="FFFF00"/>
                </a:solidFill>
              </a:rPr>
              <a:t>                         Daniel</a:t>
            </a:r>
          </a:p>
        </p:txBody>
      </p:sp>
    </p:spTree>
    <p:extLst>
      <p:ext uri="{BB962C8B-B14F-4D97-AF65-F5344CB8AC3E}">
        <p14:creationId xmlns:p14="http://schemas.microsoft.com/office/powerpoint/2010/main" val="33189620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reveal/>
      </p:transition>
    </mc:Choice>
    <mc:Fallback>
      <p:transition spd="slow" advClick="0" advTm="8000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130</TotalTime>
  <Words>334</Words>
  <Application>Microsoft Office PowerPoint</Application>
  <PresentationFormat>Grand écran</PresentationFormat>
  <Paragraphs>44</Paragraphs>
  <Slides>30</Slides>
  <Notes>1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30</vt:i4>
      </vt:variant>
    </vt:vector>
  </HeadingPairs>
  <TitlesOfParts>
    <vt:vector size="34" baseType="lpstr">
      <vt:lpstr>Aptos</vt:lpstr>
      <vt:lpstr>Aptos Display</vt:lpstr>
      <vt:lpstr>Arial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Daniel Moulac</dc:creator>
  <cp:lastModifiedBy>Daniel Moulac</cp:lastModifiedBy>
  <cp:revision>8</cp:revision>
  <dcterms:created xsi:type="dcterms:W3CDTF">2025-08-30T08:35:46Z</dcterms:created>
  <dcterms:modified xsi:type="dcterms:W3CDTF">2025-08-31T08:45:12Z</dcterms:modified>
</cp:coreProperties>
</file>