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33.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58" r:id="rId4"/>
    <p:sldId id="260" r:id="rId5"/>
    <p:sldId id="261" r:id="rId6"/>
    <p:sldId id="262" r:id="rId7"/>
    <p:sldId id="265" r:id="rId8"/>
    <p:sldId id="266" r:id="rId9"/>
    <p:sldId id="268" r:id="rId10"/>
    <p:sldId id="264" r:id="rId11"/>
    <p:sldId id="263" r:id="rId12"/>
    <p:sldId id="267" r:id="rId13"/>
    <p:sldId id="269" r:id="rId14"/>
    <p:sldId id="270" r:id="rId15"/>
    <p:sldId id="272" r:id="rId16"/>
    <p:sldId id="271" r:id="rId17"/>
    <p:sldId id="273" r:id="rId18"/>
    <p:sldId id="292" r:id="rId19"/>
    <p:sldId id="274" r:id="rId20"/>
    <p:sldId id="275" r:id="rId21"/>
    <p:sldId id="276" r:id="rId22"/>
    <p:sldId id="285" r:id="rId23"/>
    <p:sldId id="277" r:id="rId24"/>
    <p:sldId id="278" r:id="rId25"/>
    <p:sldId id="279" r:id="rId26"/>
    <p:sldId id="280" r:id="rId27"/>
    <p:sldId id="281" r:id="rId28"/>
    <p:sldId id="282" r:id="rId29"/>
    <p:sldId id="283" r:id="rId30"/>
    <p:sldId id="286" r:id="rId31"/>
    <p:sldId id="289" r:id="rId32"/>
    <p:sldId id="290" r:id="rId33"/>
    <p:sldId id="291" r:id="rId34"/>
    <p:sldId id="288" r:id="rId3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BG4lE663ZHEGVk6vJUxYg==" hashData="nqd8CfX4YwigSjtqmPi6nJQRIffd2tjzaOLUXnct97TY6OEP0teRtdvgNUgVgs4wKj5zMUBlFdjThmqszs8vP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20" d="100"/>
          <a:sy n="120" d="100"/>
        </p:scale>
        <p:origin x="1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F029E8B4-1C7E-4C3B-8B46-0A03641BE9C4}" type="datetimeFigureOut">
              <a:rPr lang="fr-FR" smtClean="0"/>
              <a:t>08/09/2025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E3BF8F-2E00-4EA9-A7DF-1EDAFB63E4A6}" type="slidenum">
              <a:rPr lang="fr-FR" smtClean="0"/>
              <a:t>‹N°›</a:t>
            </a:fld>
            <a:endParaRPr lang="fr-FR"/>
          </a:p>
        </p:txBody>
      </p:sp>
    </p:spTree>
    <p:extLst>
      <p:ext uri="{BB962C8B-B14F-4D97-AF65-F5344CB8AC3E}">
        <p14:creationId xmlns:p14="http://schemas.microsoft.com/office/powerpoint/2010/main" val="427332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29E8B4-1C7E-4C3B-8B46-0A03641BE9C4}" type="datetimeFigureOut">
              <a:rPr lang="fr-FR" smtClean="0"/>
              <a:t>08/09/2025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E3BF8F-2E00-4EA9-A7DF-1EDAFB63E4A6}" type="slidenum">
              <a:rPr lang="fr-FR" smtClean="0"/>
              <a:t>‹N°›</a:t>
            </a:fld>
            <a:endParaRPr lang="fr-FR"/>
          </a:p>
        </p:txBody>
      </p:sp>
    </p:spTree>
    <p:extLst>
      <p:ext uri="{BB962C8B-B14F-4D97-AF65-F5344CB8AC3E}">
        <p14:creationId xmlns:p14="http://schemas.microsoft.com/office/powerpoint/2010/main" val="2190151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F029E8B4-1C7E-4C3B-8B46-0A03641BE9C4}" type="datetimeFigureOut">
              <a:rPr lang="fr-FR" smtClean="0"/>
              <a:t>08/09/2025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E3BF8F-2E00-4EA9-A7DF-1EDAFB63E4A6}" type="slidenum">
              <a:rPr lang="fr-FR" smtClean="0"/>
              <a:t>‹N°›</a:t>
            </a:fld>
            <a:endParaRPr lang="fr-FR"/>
          </a:p>
        </p:txBody>
      </p:sp>
    </p:spTree>
    <p:extLst>
      <p:ext uri="{BB962C8B-B14F-4D97-AF65-F5344CB8AC3E}">
        <p14:creationId xmlns:p14="http://schemas.microsoft.com/office/powerpoint/2010/main" val="541693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029E8B4-1C7E-4C3B-8B46-0A03641BE9C4}" type="datetimeFigureOut">
              <a:rPr lang="fr-FR" smtClean="0"/>
              <a:t>08/09/2025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8E3BF8F-2E00-4EA9-A7DF-1EDAFB63E4A6}" type="slidenum">
              <a:rPr lang="fr-FR" smtClean="0"/>
              <a:t>‹N°›</a:t>
            </a:fld>
            <a:endParaRPr lang="fr-FR"/>
          </a:p>
        </p:txBody>
      </p:sp>
    </p:spTree>
    <p:extLst>
      <p:ext uri="{BB962C8B-B14F-4D97-AF65-F5344CB8AC3E}">
        <p14:creationId xmlns:p14="http://schemas.microsoft.com/office/powerpoint/2010/main" val="3993075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029E8B4-1C7E-4C3B-8B46-0A03641BE9C4}" type="datetimeFigureOut">
              <a:rPr lang="fr-FR" smtClean="0"/>
              <a:t>08/09/2025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8E3BF8F-2E00-4EA9-A7DF-1EDAFB63E4A6}" type="slidenum">
              <a:rPr lang="fr-FR" smtClean="0"/>
              <a:t>‹N°›</a:t>
            </a:fld>
            <a:endParaRPr lang="fr-FR"/>
          </a:p>
        </p:txBody>
      </p:sp>
    </p:spTree>
    <p:extLst>
      <p:ext uri="{BB962C8B-B14F-4D97-AF65-F5344CB8AC3E}">
        <p14:creationId xmlns:p14="http://schemas.microsoft.com/office/powerpoint/2010/main" val="12849290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029E8B4-1C7E-4C3B-8B46-0A03641BE9C4}" type="datetimeFigureOut">
              <a:rPr lang="fr-FR" smtClean="0"/>
              <a:t>08/09/2025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8E3BF8F-2E00-4EA9-A7DF-1EDAFB63E4A6}" type="slidenum">
              <a:rPr lang="fr-FR" smtClean="0"/>
              <a:t>‹N°›</a:t>
            </a:fld>
            <a:endParaRPr lang="fr-FR"/>
          </a:p>
        </p:txBody>
      </p:sp>
    </p:spTree>
    <p:extLst>
      <p:ext uri="{BB962C8B-B14F-4D97-AF65-F5344CB8AC3E}">
        <p14:creationId xmlns:p14="http://schemas.microsoft.com/office/powerpoint/2010/main" val="4146181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029E8B4-1C7E-4C3B-8B46-0A03641BE9C4}" type="datetimeFigureOut">
              <a:rPr lang="fr-FR" smtClean="0"/>
              <a:t>08/09/2025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8E3BF8F-2E00-4EA9-A7DF-1EDAFB63E4A6}" type="slidenum">
              <a:rPr lang="fr-FR" smtClean="0"/>
              <a:t>‹N°›</a:t>
            </a:fld>
            <a:endParaRPr lang="fr-FR"/>
          </a:p>
        </p:txBody>
      </p:sp>
    </p:spTree>
    <p:extLst>
      <p:ext uri="{BB962C8B-B14F-4D97-AF65-F5344CB8AC3E}">
        <p14:creationId xmlns:p14="http://schemas.microsoft.com/office/powerpoint/2010/main" val="379100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029E8B4-1C7E-4C3B-8B46-0A03641BE9C4}" type="datetimeFigureOut">
              <a:rPr lang="fr-FR" smtClean="0"/>
              <a:t>08/09/2025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8E3BF8F-2E00-4EA9-A7DF-1EDAFB63E4A6}" type="slidenum">
              <a:rPr lang="fr-FR" smtClean="0"/>
              <a:t>‹N°›</a:t>
            </a:fld>
            <a:endParaRPr lang="fr-FR"/>
          </a:p>
        </p:txBody>
      </p:sp>
    </p:spTree>
    <p:extLst>
      <p:ext uri="{BB962C8B-B14F-4D97-AF65-F5344CB8AC3E}">
        <p14:creationId xmlns:p14="http://schemas.microsoft.com/office/powerpoint/2010/main" val="2707473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F029E8B4-1C7E-4C3B-8B46-0A03641BE9C4}" type="datetimeFigureOut">
              <a:rPr lang="fr-FR" smtClean="0"/>
              <a:t>08/09/2025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8E3BF8F-2E00-4EA9-A7DF-1EDAFB63E4A6}" type="slidenum">
              <a:rPr lang="fr-FR" smtClean="0"/>
              <a:t>‹N°›</a:t>
            </a:fld>
            <a:endParaRPr lang="fr-FR"/>
          </a:p>
        </p:txBody>
      </p:sp>
    </p:spTree>
    <p:extLst>
      <p:ext uri="{BB962C8B-B14F-4D97-AF65-F5344CB8AC3E}">
        <p14:creationId xmlns:p14="http://schemas.microsoft.com/office/powerpoint/2010/main" val="1928831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29E8B4-1C7E-4C3B-8B46-0A03641BE9C4}" type="datetimeFigureOut">
              <a:rPr lang="fr-FR" smtClean="0"/>
              <a:t>08/09/2025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E3BF8F-2E00-4EA9-A7DF-1EDAFB63E4A6}" type="slidenum">
              <a:rPr lang="fr-FR" smtClean="0"/>
              <a:t>‹N°›</a:t>
            </a:fld>
            <a:endParaRPr lang="fr-FR"/>
          </a:p>
        </p:txBody>
      </p:sp>
    </p:spTree>
    <p:extLst>
      <p:ext uri="{BB962C8B-B14F-4D97-AF65-F5344CB8AC3E}">
        <p14:creationId xmlns:p14="http://schemas.microsoft.com/office/powerpoint/2010/main" val="756146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29E8B4-1C7E-4C3B-8B46-0A03641BE9C4}" type="datetimeFigureOut">
              <a:rPr lang="fr-FR" smtClean="0"/>
              <a:t>08/09/2025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E3BF8F-2E00-4EA9-A7DF-1EDAFB63E4A6}" type="slidenum">
              <a:rPr lang="fr-FR" smtClean="0"/>
              <a:t>‹N°›</a:t>
            </a:fld>
            <a:endParaRPr lang="fr-FR"/>
          </a:p>
        </p:txBody>
      </p:sp>
    </p:spTree>
    <p:extLst>
      <p:ext uri="{BB962C8B-B14F-4D97-AF65-F5344CB8AC3E}">
        <p14:creationId xmlns:p14="http://schemas.microsoft.com/office/powerpoint/2010/main" val="4075115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29E8B4-1C7E-4C3B-8B46-0A03641BE9C4}" type="datetimeFigureOut">
              <a:rPr lang="fr-FR" smtClean="0"/>
              <a:t>08/09/2025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E3BF8F-2E00-4EA9-A7DF-1EDAFB63E4A6}" type="slidenum">
              <a:rPr lang="fr-FR" smtClean="0"/>
              <a:t>‹N°›</a:t>
            </a:fld>
            <a:endParaRPr lang="fr-FR"/>
          </a:p>
        </p:txBody>
      </p:sp>
    </p:spTree>
    <p:extLst>
      <p:ext uri="{BB962C8B-B14F-4D97-AF65-F5344CB8AC3E}">
        <p14:creationId xmlns:p14="http://schemas.microsoft.com/office/powerpoint/2010/main" val="30675613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gif"/><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g"/><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3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 Id="rId5" Type="http://schemas.openxmlformats.org/officeDocument/2006/relationships/image" Target="../media/image52.jpeg"/><Relationship Id="rId4" Type="http://schemas.openxmlformats.org/officeDocument/2006/relationships/image" Target="../media/image51.jpg"/></Relationships>
</file>

<file path=ppt/slides/_rels/slide3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gif"/><Relationship Id="rId1" Type="http://schemas.openxmlformats.org/officeDocument/2006/relationships/slideLayout" Target="../slideLayouts/slideLayout7.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a:extLst>
              <a:ext uri="{28A0092B-C50C-407E-A947-70E740481C1C}">
                <a14:useLocalDpi xmlns:a14="http://schemas.microsoft.com/office/drawing/2010/main" val="0"/>
              </a:ext>
            </a:extLst>
          </a:blip>
          <a:srcRect b="4629"/>
          <a:stretch/>
        </p:blipFill>
        <p:spPr>
          <a:xfrm>
            <a:off x="1173958" y="158750"/>
            <a:ext cx="9513883" cy="65405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93930" y="5110190"/>
            <a:ext cx="1298448" cy="1444752"/>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79154" y="360067"/>
            <a:ext cx="1728000" cy="1412029"/>
          </a:xfrm>
          <a:prstGeom prst="rect">
            <a:avLst/>
          </a:prstGeom>
        </p:spPr>
      </p:pic>
      <p:pic>
        <p:nvPicPr>
          <p:cNvPr id="5" name="03 Tema d'amor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664904814"/>
      </p:ext>
    </p:extLst>
  </p:cSld>
  <p:clrMapOvr>
    <a:masterClrMapping/>
  </p:clrMapOvr>
  <mc:AlternateContent xmlns:mc="http://schemas.openxmlformats.org/markup-compatibility/2006" xmlns:p14="http://schemas.microsoft.com/office/powerpoint/2010/main">
    <mc:Choice Requires="p14">
      <p:transition spd="slow" p14:dur="2000" advTm="7065"/>
    </mc:Choice>
    <mc:Fallback xmlns="">
      <p:transition spd="slow" advTm="70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2749" t="7749" r="3499"/>
          <a:stretch/>
        </p:blipFill>
        <p:spPr>
          <a:xfrm>
            <a:off x="405516" y="95385"/>
            <a:ext cx="11520000" cy="6659616"/>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1516" y="2936999"/>
            <a:ext cx="1548000" cy="2428151"/>
          </a:xfrm>
          <a:prstGeom prst="rect">
            <a:avLst/>
          </a:prstGeom>
        </p:spPr>
      </p:pic>
    </p:spTree>
    <p:extLst>
      <p:ext uri="{BB962C8B-B14F-4D97-AF65-F5344CB8AC3E}">
        <p14:creationId xmlns:p14="http://schemas.microsoft.com/office/powerpoint/2010/main" val="2229948085"/>
      </p:ext>
    </p:extLst>
  </p:cSld>
  <p:clrMapOvr>
    <a:masterClrMapping/>
  </p:clrMapOvr>
  <mc:AlternateContent xmlns:mc="http://schemas.openxmlformats.org/markup-compatibility/2006" xmlns:p14="http://schemas.microsoft.com/office/powerpoint/2010/main">
    <mc:Choice Requires="p14">
      <p:transition spd="slow" p14:dur="2000" advTm="7400"/>
    </mc:Choice>
    <mc:Fallback xmlns="">
      <p:transition spd="slow" advTm="74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111" y="1599274"/>
            <a:ext cx="11232000" cy="5067439"/>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11" y="129705"/>
            <a:ext cx="11232000" cy="1308051"/>
          </a:xfrm>
          <a:prstGeom prst="rect">
            <a:avLst/>
          </a:prstGeom>
        </p:spPr>
      </p:pic>
    </p:spTree>
    <p:extLst>
      <p:ext uri="{BB962C8B-B14F-4D97-AF65-F5344CB8AC3E}">
        <p14:creationId xmlns:p14="http://schemas.microsoft.com/office/powerpoint/2010/main" val="1416248045"/>
      </p:ext>
    </p:extLst>
  </p:cSld>
  <p:clrMapOvr>
    <a:masterClrMapping/>
  </p:clrMapOvr>
  <mc:AlternateContent xmlns:mc="http://schemas.openxmlformats.org/markup-compatibility/2006" xmlns:p14="http://schemas.microsoft.com/office/powerpoint/2010/main">
    <mc:Choice Requires="p14">
      <p:transition spd="slow" p14:dur="2000" advTm="10758"/>
    </mc:Choice>
    <mc:Fallback xmlns="">
      <p:transition spd="slow" advTm="1075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4" y="-1"/>
            <a:ext cx="12204000" cy="6870852"/>
          </a:xfrm>
          <a:prstGeom prst="rect">
            <a:avLst/>
          </a:prstGeom>
        </p:spPr>
      </p:pic>
      <p:sp>
        <p:nvSpPr>
          <p:cNvPr id="3" name="Rectangle 2"/>
          <p:cNvSpPr/>
          <p:nvPr/>
        </p:nvSpPr>
        <p:spPr>
          <a:xfrm>
            <a:off x="400594" y="130854"/>
            <a:ext cx="11277600" cy="923330"/>
          </a:xfrm>
          <a:prstGeom prst="rect">
            <a:avLst/>
          </a:prstGeom>
        </p:spPr>
        <p:txBody>
          <a:bodyPr wrap="square">
            <a:spAutoFit/>
          </a:bodyPr>
          <a:lstStyle/>
          <a:p>
            <a:pPr algn="just" fontAlgn="base"/>
            <a:r>
              <a:rPr lang="fr-FR" dirty="0"/>
              <a:t>L’accès à l’Abbaye Saint-Martin du Canigou se fait uniquement à pied, compter de 30 à 50 minutes de </a:t>
            </a:r>
            <a:r>
              <a:rPr lang="fr-FR" dirty="0" smtClean="0"/>
              <a:t>marche</a:t>
            </a:r>
            <a:r>
              <a:rPr lang="fr-FR" dirty="0"/>
              <a:t/>
            </a:r>
            <a:br>
              <a:rPr lang="fr-FR" dirty="0"/>
            </a:br>
            <a:r>
              <a:rPr lang="fr-FR" dirty="0" smtClean="0"/>
              <a:t>A partir du village </a:t>
            </a:r>
            <a:r>
              <a:rPr lang="fr-FR" dirty="0" err="1" smtClean="0"/>
              <a:t>Casteil</a:t>
            </a:r>
            <a:r>
              <a:rPr lang="fr-FR" dirty="0"/>
              <a:t>. </a:t>
            </a:r>
            <a:r>
              <a:rPr lang="fr-FR" dirty="0" smtClean="0"/>
              <a:t> Une </a:t>
            </a:r>
            <a:r>
              <a:rPr lang="fr-FR" dirty="0"/>
              <a:t>randonnée sous hêtraie et sapinière garantissant fraîcheur en été sur les flancs du </a:t>
            </a:r>
            <a:r>
              <a:rPr lang="fr-FR" dirty="0" err="1"/>
              <a:t>Canigó</a:t>
            </a:r>
            <a:r>
              <a:rPr lang="fr-FR" dirty="0" smtClean="0"/>
              <a:t>.</a:t>
            </a:r>
            <a:endParaRPr lang="fr-FR" b="0" i="0" dirty="0">
              <a:effectLst/>
              <a:latin typeface="RalewayRegular"/>
            </a:endParaRPr>
          </a:p>
        </p:txBody>
      </p:sp>
    </p:spTree>
    <p:extLst>
      <p:ext uri="{BB962C8B-B14F-4D97-AF65-F5344CB8AC3E}">
        <p14:creationId xmlns:p14="http://schemas.microsoft.com/office/powerpoint/2010/main" val="3370075254"/>
      </p:ext>
    </p:extLst>
  </p:cSld>
  <p:clrMapOvr>
    <a:masterClrMapping/>
  </p:clrMapOvr>
  <mc:AlternateContent xmlns:mc="http://schemas.openxmlformats.org/markup-compatibility/2006" xmlns:p14="http://schemas.microsoft.com/office/powerpoint/2010/main">
    <mc:Choice Requires="p14">
      <p:transition spd="slow" p14:dur="2000" advTm="12156"/>
    </mc:Choice>
    <mc:Fallback xmlns="">
      <p:transition spd="slow" advTm="1215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4" y="-1"/>
            <a:ext cx="12204000" cy="6870852"/>
          </a:xfrm>
          <a:prstGeom prst="rect">
            <a:avLst/>
          </a:prstGeom>
        </p:spPr>
      </p:pic>
    </p:spTree>
    <p:extLst>
      <p:ext uri="{BB962C8B-B14F-4D97-AF65-F5344CB8AC3E}">
        <p14:creationId xmlns:p14="http://schemas.microsoft.com/office/powerpoint/2010/main" val="459252198"/>
      </p:ext>
    </p:extLst>
  </p:cSld>
  <p:clrMapOvr>
    <a:masterClrMapping/>
  </p:clrMapOvr>
  <mc:AlternateContent xmlns:mc="http://schemas.openxmlformats.org/markup-compatibility/2006" xmlns:p14="http://schemas.microsoft.com/office/powerpoint/2010/main">
    <mc:Choice Requires="p14">
      <p:transition spd="slow" p14:dur="2000" advTm="6786"/>
    </mc:Choice>
    <mc:Fallback xmlns="">
      <p:transition spd="slow" advTm="678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4" y="-1"/>
            <a:ext cx="12204000" cy="6870852"/>
          </a:xfrm>
          <a:prstGeom prst="rect">
            <a:avLst/>
          </a:prstGeom>
        </p:spPr>
      </p:pic>
    </p:spTree>
    <p:extLst>
      <p:ext uri="{BB962C8B-B14F-4D97-AF65-F5344CB8AC3E}">
        <p14:creationId xmlns:p14="http://schemas.microsoft.com/office/powerpoint/2010/main" val="3218536689"/>
      </p:ext>
    </p:extLst>
  </p:cSld>
  <p:clrMapOvr>
    <a:masterClrMapping/>
  </p:clrMapOvr>
  <mc:AlternateContent xmlns:mc="http://schemas.openxmlformats.org/markup-compatibility/2006" xmlns:p14="http://schemas.microsoft.com/office/powerpoint/2010/main">
    <mc:Choice Requires="p14">
      <p:transition spd="slow" p14:dur="2000" advTm="7650"/>
    </mc:Choice>
    <mc:Fallback xmlns="">
      <p:transition spd="slow" advTm="765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8044" y="489026"/>
            <a:ext cx="5651865" cy="6186309"/>
          </a:xfrm>
          <a:prstGeom prst="rect">
            <a:avLst/>
          </a:prstGeom>
        </p:spPr>
        <p:txBody>
          <a:bodyPr wrap="square">
            <a:spAutoFit/>
          </a:bodyPr>
          <a:lstStyle/>
          <a:p>
            <a:r>
              <a:rPr lang="fr-FR" dirty="0">
                <a:solidFill>
                  <a:srgbClr val="2C465D"/>
                </a:solidFill>
                <a:latin typeface="Nunito"/>
              </a:rPr>
              <a:t>L’église est appelée Saint-Martin-le-Vieux depuis son abandon au 17</a:t>
            </a:r>
            <a:r>
              <a:rPr lang="fr-FR" baseline="30000" dirty="0">
                <a:solidFill>
                  <a:srgbClr val="2C465D"/>
                </a:solidFill>
                <a:latin typeface="Nunito"/>
              </a:rPr>
              <a:t>e</a:t>
            </a:r>
            <a:r>
              <a:rPr lang="fr-FR" dirty="0">
                <a:solidFill>
                  <a:srgbClr val="2C465D"/>
                </a:solidFill>
                <a:latin typeface="Nunito"/>
              </a:rPr>
              <a:t> siècle, au profit de l’église Saint-Martin bâtie dans le village [BASSEDA, Revue Terra </a:t>
            </a:r>
            <a:r>
              <a:rPr lang="fr-FR" dirty="0" err="1">
                <a:solidFill>
                  <a:srgbClr val="2C465D"/>
                </a:solidFill>
                <a:latin typeface="Nunito"/>
              </a:rPr>
              <a:t>Nostra</a:t>
            </a:r>
            <a:r>
              <a:rPr lang="fr-FR" dirty="0">
                <a:solidFill>
                  <a:srgbClr val="2C465D"/>
                </a:solidFill>
                <a:latin typeface="Nunito"/>
              </a:rPr>
              <a:t>, 1990, p.p. 372 et 669]. Une carte postale probablement datée de la première moitié du 20</a:t>
            </a:r>
            <a:r>
              <a:rPr lang="fr-FR" baseline="30000" dirty="0">
                <a:solidFill>
                  <a:srgbClr val="2C465D"/>
                </a:solidFill>
                <a:latin typeface="Nunito"/>
              </a:rPr>
              <a:t>e</a:t>
            </a:r>
            <a:r>
              <a:rPr lang="fr-FR" dirty="0">
                <a:solidFill>
                  <a:srgbClr val="2C465D"/>
                </a:solidFill>
                <a:latin typeface="Nunito"/>
              </a:rPr>
              <a:t> siècle, permet de visualiser l’état de ruine dans lequel se trouvait l’église. Il subsiste alors en partie basse deux arcs en plein cintre, au niveau d’un mur maçonné en pierres équarries, disposées par endroit en </a:t>
            </a:r>
            <a:r>
              <a:rPr lang="fr-FR" i="1" dirty="0">
                <a:solidFill>
                  <a:srgbClr val="2C465D"/>
                </a:solidFill>
                <a:latin typeface="Nunito"/>
              </a:rPr>
              <a:t>opus </a:t>
            </a:r>
            <a:r>
              <a:rPr lang="fr-FR" i="1" dirty="0" err="1">
                <a:solidFill>
                  <a:srgbClr val="2C465D"/>
                </a:solidFill>
                <a:latin typeface="Nunito"/>
              </a:rPr>
              <a:t>spicatum</a:t>
            </a:r>
            <a:r>
              <a:rPr lang="fr-FR" dirty="0">
                <a:solidFill>
                  <a:srgbClr val="2C465D"/>
                </a:solidFill>
                <a:latin typeface="Nunito"/>
              </a:rPr>
              <a:t>. Aussi, les deux premiers niveaux du clocher sont encore debout.</a:t>
            </a:r>
          </a:p>
          <a:p>
            <a:r>
              <a:rPr lang="fr-FR" dirty="0">
                <a:solidFill>
                  <a:srgbClr val="2C465D"/>
                </a:solidFill>
                <a:latin typeface="Nunito"/>
              </a:rPr>
              <a:t>L’ensemble a été reconstruit entre les années 1977 et 1979, sur les plans de Monsieur Vernet, architecte départemental des Monuments Historiques [DE CHABANNES, 1975, p.p. 39-40]. Dans un premier temps, les travaux ont consisté à désencombrer l’église (1977), avec l’aide d’une équipe de jeunes gens bénévoles. L’intervention de l’entreprise </a:t>
            </a:r>
            <a:r>
              <a:rPr lang="fr-FR" dirty="0" err="1">
                <a:solidFill>
                  <a:srgbClr val="2C465D"/>
                </a:solidFill>
                <a:latin typeface="Nunito"/>
              </a:rPr>
              <a:t>Py</a:t>
            </a:r>
            <a:r>
              <a:rPr lang="fr-FR" dirty="0">
                <a:solidFill>
                  <a:srgbClr val="2C465D"/>
                </a:solidFill>
                <a:latin typeface="Nunito"/>
              </a:rPr>
              <a:t> spécialisée dans les monuments historiques, a permis de reprendre la nef ainsi que le clocher en 1978. De plus, les deux corps annexes ainsi que la toiture ont été restaurées en 1977</a:t>
            </a:r>
            <a:endParaRPr lang="fr-FR" b="0" i="0" dirty="0">
              <a:solidFill>
                <a:srgbClr val="2C465D"/>
              </a:solidFill>
              <a:effectLst/>
              <a:latin typeface="Nunito"/>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69578" y="1756721"/>
            <a:ext cx="6228000" cy="4020252"/>
          </a:xfrm>
          <a:prstGeom prst="rect">
            <a:avLst/>
          </a:prstGeom>
        </p:spPr>
      </p:pic>
    </p:spTree>
    <p:extLst>
      <p:ext uri="{BB962C8B-B14F-4D97-AF65-F5344CB8AC3E}">
        <p14:creationId xmlns:p14="http://schemas.microsoft.com/office/powerpoint/2010/main" val="3615325850"/>
      </p:ext>
    </p:extLst>
  </p:cSld>
  <p:clrMapOvr>
    <a:masterClrMapping/>
  </p:clrMapOvr>
  <mc:AlternateContent xmlns:mc="http://schemas.openxmlformats.org/markup-compatibility/2006">
    <mc:Choice xmlns:p14="http://schemas.microsoft.com/office/powerpoint/2010/main" Requires="p14">
      <p:transition spd="slow" p14:dur="2000" advTm="36000"/>
    </mc:Choice>
    <mc:Fallback>
      <p:transition spd="slow" advTm="36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4" y="-1"/>
            <a:ext cx="12204000" cy="6870852"/>
          </a:xfrm>
          <a:prstGeom prst="rect">
            <a:avLst/>
          </a:prstGeom>
        </p:spPr>
      </p:pic>
    </p:spTree>
    <p:extLst>
      <p:ext uri="{BB962C8B-B14F-4D97-AF65-F5344CB8AC3E}">
        <p14:creationId xmlns:p14="http://schemas.microsoft.com/office/powerpoint/2010/main" val="2348861423"/>
      </p:ext>
    </p:extLst>
  </p:cSld>
  <p:clrMapOvr>
    <a:masterClrMapping/>
  </p:clrMapOvr>
  <mc:AlternateContent xmlns:mc="http://schemas.openxmlformats.org/markup-compatibility/2006" xmlns:p14="http://schemas.microsoft.com/office/powerpoint/2010/main">
    <mc:Choice Requires="p14">
      <p:transition spd="slow" p14:dur="2000" advTm="8222"/>
    </mc:Choice>
    <mc:Fallback xmlns="">
      <p:transition spd="slow" advTm="822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11738" y="0"/>
            <a:ext cx="384048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2102" y="0"/>
            <a:ext cx="5143500" cy="6858000"/>
          </a:xfrm>
          <a:prstGeom prst="rect">
            <a:avLst/>
          </a:prstGeom>
        </p:spPr>
      </p:pic>
      <p:sp>
        <p:nvSpPr>
          <p:cNvPr id="4" name="Rectangle 3"/>
          <p:cNvSpPr/>
          <p:nvPr/>
        </p:nvSpPr>
        <p:spPr>
          <a:xfrm>
            <a:off x="85452" y="2413337"/>
            <a:ext cx="2470514" cy="2031325"/>
          </a:xfrm>
          <a:prstGeom prst="rect">
            <a:avLst/>
          </a:prstGeom>
        </p:spPr>
        <p:txBody>
          <a:bodyPr wrap="square">
            <a:spAutoFit/>
          </a:bodyPr>
          <a:lstStyle/>
          <a:p>
            <a:r>
              <a:rPr lang="fr-FR" dirty="0">
                <a:solidFill>
                  <a:srgbClr val="2C465D"/>
                </a:solidFill>
                <a:latin typeface="Nunito"/>
              </a:rPr>
              <a:t>Le portail réalisé par un artisan ferronnier de Perpignan du nom de M. Delpech, a été placé à l’entrée de l’église le 19 Mars 1980, </a:t>
            </a:r>
            <a:endParaRPr lang="fr-FR" dirty="0"/>
          </a:p>
        </p:txBody>
      </p:sp>
    </p:spTree>
    <p:extLst>
      <p:ext uri="{BB962C8B-B14F-4D97-AF65-F5344CB8AC3E}">
        <p14:creationId xmlns:p14="http://schemas.microsoft.com/office/powerpoint/2010/main" val="3618825560"/>
      </p:ext>
    </p:extLst>
  </p:cSld>
  <p:clrMapOvr>
    <a:masterClrMapping/>
  </p:clrMapOvr>
  <mc:AlternateContent xmlns:mc="http://schemas.openxmlformats.org/markup-compatibility/2006" xmlns:p14="http://schemas.microsoft.com/office/powerpoint/2010/main">
    <mc:Choice Requires="p14">
      <p:transition spd="slow" p14:dur="2000" advTm="10506"/>
    </mc:Choice>
    <mc:Fallback xmlns="">
      <p:transition spd="slow" advTm="105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2397" y="1195121"/>
            <a:ext cx="10058400" cy="5662879"/>
          </a:xfrm>
          <a:prstGeom prst="rect">
            <a:avLst/>
          </a:prstGeom>
        </p:spPr>
      </p:pic>
      <p:sp>
        <p:nvSpPr>
          <p:cNvPr id="3" name="Rectangle 2"/>
          <p:cNvSpPr/>
          <p:nvPr/>
        </p:nvSpPr>
        <p:spPr>
          <a:xfrm>
            <a:off x="818606" y="156755"/>
            <a:ext cx="11077304" cy="923330"/>
          </a:xfrm>
          <a:prstGeom prst="rect">
            <a:avLst/>
          </a:prstGeom>
        </p:spPr>
        <p:txBody>
          <a:bodyPr wrap="square">
            <a:spAutoFit/>
          </a:bodyPr>
          <a:lstStyle/>
          <a:p>
            <a:r>
              <a:rPr lang="fr-FR" dirty="0" smtClean="0">
                <a:solidFill>
                  <a:srgbClr val="FF0000"/>
                </a:solidFill>
                <a:latin typeface="Roboto" panose="02000000000000000000" pitchFamily="2" charset="0"/>
              </a:rPr>
              <a:t>Chapelle de Saint Martin le Vieux</a:t>
            </a:r>
            <a:r>
              <a:rPr lang="fr-FR" dirty="0" smtClean="0">
                <a:solidFill>
                  <a:srgbClr val="333333"/>
                </a:solidFill>
                <a:latin typeface="Roboto" panose="02000000000000000000" pitchFamily="2" charset="0"/>
              </a:rPr>
              <a:t>:</a:t>
            </a:r>
          </a:p>
          <a:p>
            <a:r>
              <a:rPr lang="fr-FR" dirty="0" smtClean="0">
                <a:solidFill>
                  <a:srgbClr val="333333"/>
                </a:solidFill>
                <a:latin typeface="Roboto" panose="02000000000000000000" pitchFamily="2" charset="0"/>
              </a:rPr>
              <a:t>Mentionnée </a:t>
            </a:r>
            <a:r>
              <a:rPr lang="fr-FR" dirty="0">
                <a:solidFill>
                  <a:srgbClr val="333333"/>
                </a:solidFill>
                <a:latin typeface="Roboto" panose="02000000000000000000" pitchFamily="2" charset="0"/>
              </a:rPr>
              <a:t>en 996 sous l'appellation de Saint-Martin-du-Canigou, la chapelle fut la première église paroissiale de </a:t>
            </a:r>
            <a:r>
              <a:rPr lang="fr-FR" dirty="0" err="1" smtClean="0">
                <a:solidFill>
                  <a:srgbClr val="333333"/>
                </a:solidFill>
                <a:latin typeface="Roboto" panose="02000000000000000000" pitchFamily="2" charset="0"/>
              </a:rPr>
              <a:t>Casteil</a:t>
            </a:r>
            <a:r>
              <a:rPr lang="fr-FR" dirty="0" smtClean="0">
                <a:solidFill>
                  <a:srgbClr val="333333"/>
                </a:solidFill>
                <a:latin typeface="Roboto" panose="02000000000000000000" pitchFamily="2" charset="0"/>
              </a:rPr>
              <a:t>.</a:t>
            </a:r>
            <a:r>
              <a:rPr lang="fr-FR" dirty="0" smtClean="0"/>
              <a:t> </a:t>
            </a:r>
            <a:r>
              <a:rPr lang="fr-FR" dirty="0" smtClean="0">
                <a:solidFill>
                  <a:srgbClr val="333333"/>
                </a:solidFill>
                <a:latin typeface="Roboto" panose="02000000000000000000" pitchFamily="2" charset="0"/>
              </a:rPr>
              <a:t>Cet </a:t>
            </a:r>
            <a:r>
              <a:rPr lang="fr-FR" dirty="0">
                <a:solidFill>
                  <a:srgbClr val="333333"/>
                </a:solidFill>
                <a:latin typeface="Roboto" panose="02000000000000000000" pitchFamily="2" charset="0"/>
              </a:rPr>
              <a:t>édifice du XIe siècle à nef unique, fut restauré en 1978.</a:t>
            </a:r>
            <a:endParaRPr lang="fr-FR" dirty="0"/>
          </a:p>
        </p:txBody>
      </p:sp>
    </p:spTree>
    <p:extLst>
      <p:ext uri="{BB962C8B-B14F-4D97-AF65-F5344CB8AC3E}">
        <p14:creationId xmlns:p14="http://schemas.microsoft.com/office/powerpoint/2010/main" val="830374523"/>
      </p:ext>
    </p:extLst>
  </p:cSld>
  <p:clrMapOvr>
    <a:masterClrMapping/>
  </p:clrMapOvr>
  <mc:AlternateContent xmlns:mc="http://schemas.openxmlformats.org/markup-compatibility/2006" xmlns:p14="http://schemas.microsoft.com/office/powerpoint/2010/main">
    <mc:Choice Requires="p14">
      <p:transition spd="slow" p14:dur="2000" advTm="9226"/>
    </mc:Choice>
    <mc:Fallback xmlns="">
      <p:transition spd="slow" advTm="922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4" y="-1"/>
            <a:ext cx="12204000" cy="6870852"/>
          </a:xfrm>
          <a:prstGeom prst="rect">
            <a:avLst/>
          </a:prstGeom>
        </p:spPr>
      </p:pic>
    </p:spTree>
    <p:extLst>
      <p:ext uri="{BB962C8B-B14F-4D97-AF65-F5344CB8AC3E}">
        <p14:creationId xmlns:p14="http://schemas.microsoft.com/office/powerpoint/2010/main" val="3090005696"/>
      </p:ext>
    </p:extLst>
  </p:cSld>
  <p:clrMapOvr>
    <a:masterClrMapping/>
  </p:clrMapOvr>
  <mc:AlternateContent xmlns:mc="http://schemas.openxmlformats.org/markup-compatibility/2006" xmlns:p14="http://schemas.microsoft.com/office/powerpoint/2010/main">
    <mc:Choice Requires="p14">
      <p:transition spd="slow" p14:dur="2000" advTm="6126"/>
    </mc:Choice>
    <mc:Fallback xmlns="">
      <p:transition spd="slow" advTm="612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4" y="-1"/>
            <a:ext cx="12204000" cy="6870852"/>
          </a:xfrm>
          <a:prstGeom prst="rect">
            <a:avLst/>
          </a:prstGeom>
        </p:spPr>
      </p:pic>
    </p:spTree>
    <p:extLst>
      <p:ext uri="{BB962C8B-B14F-4D97-AF65-F5344CB8AC3E}">
        <p14:creationId xmlns:p14="http://schemas.microsoft.com/office/powerpoint/2010/main" val="4080142504"/>
      </p:ext>
    </p:extLst>
  </p:cSld>
  <p:clrMapOvr>
    <a:masterClrMapping/>
  </p:clrMapOvr>
  <mc:AlternateContent xmlns:mc="http://schemas.openxmlformats.org/markup-compatibility/2006" xmlns:p14="http://schemas.microsoft.com/office/powerpoint/2010/main">
    <mc:Choice Requires="p14">
      <p:transition spd="slow" p14:dur="2000" advTm="5550"/>
    </mc:Choice>
    <mc:Fallback xmlns="">
      <p:transition spd="slow" advTm="555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4" y="-1"/>
            <a:ext cx="12204000" cy="6870852"/>
          </a:xfrm>
          <a:prstGeom prst="rect">
            <a:avLst/>
          </a:prstGeom>
        </p:spPr>
      </p:pic>
    </p:spTree>
    <p:extLst>
      <p:ext uri="{BB962C8B-B14F-4D97-AF65-F5344CB8AC3E}">
        <p14:creationId xmlns:p14="http://schemas.microsoft.com/office/powerpoint/2010/main" val="3583537880"/>
      </p:ext>
    </p:extLst>
  </p:cSld>
  <p:clrMapOvr>
    <a:masterClrMapping/>
  </p:clrMapOvr>
  <mc:AlternateContent xmlns:mc="http://schemas.openxmlformats.org/markup-compatibility/2006" xmlns:p14="http://schemas.microsoft.com/office/powerpoint/2010/main">
    <mc:Choice Requires="p14">
      <p:transition spd="slow" p14:dur="2000" advTm="6302"/>
    </mc:Choice>
    <mc:Fallback xmlns="">
      <p:transition spd="slow" advTm="630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4" y="-1"/>
            <a:ext cx="12168000" cy="6850584"/>
          </a:xfrm>
          <a:prstGeom prst="rect">
            <a:avLst/>
          </a:prstGeom>
        </p:spPr>
      </p:pic>
    </p:spTree>
    <p:extLst>
      <p:ext uri="{BB962C8B-B14F-4D97-AF65-F5344CB8AC3E}">
        <p14:creationId xmlns:p14="http://schemas.microsoft.com/office/powerpoint/2010/main" val="2568149003"/>
      </p:ext>
    </p:extLst>
  </p:cSld>
  <p:clrMapOvr>
    <a:masterClrMapping/>
  </p:clrMapOvr>
  <mc:AlternateContent xmlns:mc="http://schemas.openxmlformats.org/markup-compatibility/2006" xmlns:p14="http://schemas.microsoft.com/office/powerpoint/2010/main">
    <mc:Choice Requires="p14">
      <p:transition spd="slow" p14:dur="2000" advTm="5925"/>
    </mc:Choice>
    <mc:Fallback xmlns="">
      <p:transition spd="slow" advTm="592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2222"/>
          <a:stretch/>
        </p:blipFill>
        <p:spPr>
          <a:xfrm>
            <a:off x="-2" y="0"/>
            <a:ext cx="12192001" cy="6870840"/>
          </a:xfrm>
          <a:prstGeom prst="rect">
            <a:avLst/>
          </a:prstGeom>
        </p:spPr>
      </p:pic>
    </p:spTree>
    <p:extLst>
      <p:ext uri="{BB962C8B-B14F-4D97-AF65-F5344CB8AC3E}">
        <p14:creationId xmlns:p14="http://schemas.microsoft.com/office/powerpoint/2010/main" val="3202666282"/>
      </p:ext>
    </p:extLst>
  </p:cSld>
  <p:clrMapOvr>
    <a:masterClrMapping/>
  </p:clrMapOvr>
  <mc:AlternateContent xmlns:mc="http://schemas.openxmlformats.org/markup-compatibility/2006" xmlns:p14="http://schemas.microsoft.com/office/powerpoint/2010/main">
    <mc:Choice Requires="p14">
      <p:transition spd="slow" p14:dur="2000" advTm="6033"/>
    </mc:Choice>
    <mc:Fallback xmlns="">
      <p:transition spd="slow" advTm="603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75760" y="0"/>
            <a:ext cx="384048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90412" y="0"/>
            <a:ext cx="3840480"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1108" y="0"/>
            <a:ext cx="3840480" cy="6858000"/>
          </a:xfrm>
          <a:prstGeom prst="rect">
            <a:avLst/>
          </a:prstGeom>
        </p:spPr>
      </p:pic>
    </p:spTree>
    <p:extLst>
      <p:ext uri="{BB962C8B-B14F-4D97-AF65-F5344CB8AC3E}">
        <p14:creationId xmlns:p14="http://schemas.microsoft.com/office/powerpoint/2010/main" val="3936920954"/>
      </p:ext>
    </p:extLst>
  </p:cSld>
  <p:clrMapOvr>
    <a:masterClrMapping/>
  </p:clrMapOvr>
  <mc:AlternateContent xmlns:mc="http://schemas.openxmlformats.org/markup-compatibility/2006" xmlns:p14="http://schemas.microsoft.com/office/powerpoint/2010/main">
    <mc:Choice Requires="p14">
      <p:transition spd="slow" p14:dur="2000" advTm="9083"/>
    </mc:Choice>
    <mc:Fallback xmlns="">
      <p:transition spd="slow" advTm="908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2070"/>
          <a:stretch/>
        </p:blipFill>
        <p:spPr>
          <a:xfrm>
            <a:off x="2995748" y="572243"/>
            <a:ext cx="9036000" cy="5804953"/>
          </a:xfrm>
          <a:prstGeom prst="rect">
            <a:avLst/>
          </a:prstGeom>
        </p:spPr>
      </p:pic>
      <p:sp>
        <p:nvSpPr>
          <p:cNvPr id="3" name="Rectangle 2"/>
          <p:cNvSpPr/>
          <p:nvPr/>
        </p:nvSpPr>
        <p:spPr>
          <a:xfrm>
            <a:off x="452845" y="500198"/>
            <a:ext cx="1889761" cy="5909310"/>
          </a:xfrm>
          <a:prstGeom prst="rect">
            <a:avLst/>
          </a:prstGeom>
        </p:spPr>
        <p:txBody>
          <a:bodyPr wrap="square">
            <a:spAutoFit/>
          </a:bodyPr>
          <a:lstStyle/>
          <a:p>
            <a:r>
              <a:rPr lang="fr-FR" dirty="0">
                <a:latin typeface="century gothic" panose="020B0502020202020204" pitchFamily="34" charset="0"/>
              </a:rPr>
              <a:t> Construite sur un piton rocheux étroit, au pied du massif du Canigou</a:t>
            </a:r>
            <a:endParaRPr lang="fr-FR" dirty="0">
              <a:latin typeface="Century Gothic" panose="020B0502020202020204" pitchFamily="34" charset="0"/>
            </a:endParaRPr>
          </a:p>
          <a:p>
            <a:r>
              <a:rPr lang="fr-FR" dirty="0">
                <a:latin typeface="century gothic" panose="020B0502020202020204" pitchFamily="34" charset="0"/>
              </a:rPr>
              <a:t>• Occupée par une communauté bénédictine depuis sa création jusqu’en 1782</a:t>
            </a:r>
            <a:endParaRPr lang="fr-FR" dirty="0">
              <a:latin typeface="Century Gothic" panose="020B0502020202020204" pitchFamily="34" charset="0"/>
            </a:endParaRPr>
          </a:p>
          <a:p>
            <a:r>
              <a:rPr lang="fr-FR" dirty="0">
                <a:latin typeface="century gothic" panose="020B0502020202020204" pitchFamily="34" charset="0"/>
              </a:rPr>
              <a:t>• Abandonnée, dégradée, c’est l’évêque de Perpignan qui la rachète et lance sa réhabilitation</a:t>
            </a:r>
            <a:endParaRPr lang="fr-FR" b="0" i="0" dirty="0">
              <a:effectLst/>
              <a:latin typeface="Century Gothic" panose="020B0502020202020204" pitchFamily="34" charset="0"/>
            </a:endParaRPr>
          </a:p>
        </p:txBody>
      </p:sp>
    </p:spTree>
    <p:extLst>
      <p:ext uri="{BB962C8B-B14F-4D97-AF65-F5344CB8AC3E}">
        <p14:creationId xmlns:p14="http://schemas.microsoft.com/office/powerpoint/2010/main" val="1624646214"/>
      </p:ext>
    </p:extLst>
  </p:cSld>
  <p:clrMapOvr>
    <a:masterClrMapping/>
  </p:clrMapOvr>
  <mc:AlternateContent xmlns:mc="http://schemas.openxmlformats.org/markup-compatibility/2006" xmlns:p14="http://schemas.microsoft.com/office/powerpoint/2010/main">
    <mc:Choice Requires="p14">
      <p:transition spd="slow" p14:dur="2000" advTm="16127"/>
    </mc:Choice>
    <mc:Fallback xmlns="">
      <p:transition spd="slow" advTm="1612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1475"/>
          <a:stretch/>
        </p:blipFill>
        <p:spPr>
          <a:xfrm>
            <a:off x="768000" y="-1"/>
            <a:ext cx="10656000" cy="6854892"/>
          </a:xfrm>
          <a:prstGeom prst="rect">
            <a:avLst/>
          </a:prstGeom>
        </p:spPr>
      </p:pic>
    </p:spTree>
    <p:extLst>
      <p:ext uri="{BB962C8B-B14F-4D97-AF65-F5344CB8AC3E}">
        <p14:creationId xmlns:p14="http://schemas.microsoft.com/office/powerpoint/2010/main" val="1810795217"/>
      </p:ext>
    </p:extLst>
  </p:cSld>
  <p:clrMapOvr>
    <a:masterClrMapping/>
  </p:clrMapOvr>
  <mc:AlternateContent xmlns:mc="http://schemas.openxmlformats.org/markup-compatibility/2006" xmlns:p14="http://schemas.microsoft.com/office/powerpoint/2010/main">
    <mc:Choice Requires="p14">
      <p:transition spd="slow" p14:dur="2000" advTm="8454"/>
    </mc:Choice>
    <mc:Fallback xmlns="">
      <p:transition spd="slow" advTm="845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3490" t="5460" r="3399" b="6541"/>
          <a:stretch/>
        </p:blipFill>
        <p:spPr>
          <a:xfrm>
            <a:off x="1428205" y="67262"/>
            <a:ext cx="10044000" cy="6681882"/>
          </a:xfrm>
          <a:prstGeom prst="rect">
            <a:avLst/>
          </a:prstGeom>
        </p:spPr>
      </p:pic>
    </p:spTree>
    <p:extLst>
      <p:ext uri="{BB962C8B-B14F-4D97-AF65-F5344CB8AC3E}">
        <p14:creationId xmlns:p14="http://schemas.microsoft.com/office/powerpoint/2010/main" val="1689138822"/>
      </p:ext>
    </p:extLst>
  </p:cSld>
  <p:clrMapOvr>
    <a:masterClrMapping/>
  </p:clrMapOvr>
  <mc:AlternateContent xmlns:mc="http://schemas.openxmlformats.org/markup-compatibility/2006" xmlns:p14="http://schemas.microsoft.com/office/powerpoint/2010/main">
    <mc:Choice Requires="p14">
      <p:transition spd="slow" p14:dur="2000" advTm="6978"/>
    </mc:Choice>
    <mc:Fallback xmlns="">
      <p:transition spd="slow" advTm="697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14" y="-1"/>
            <a:ext cx="12168000" cy="6850584"/>
          </a:xfrm>
          <a:prstGeom prst="rect">
            <a:avLst/>
          </a:prstGeom>
        </p:spPr>
      </p:pic>
    </p:spTree>
    <p:extLst>
      <p:ext uri="{BB962C8B-B14F-4D97-AF65-F5344CB8AC3E}">
        <p14:creationId xmlns:p14="http://schemas.microsoft.com/office/powerpoint/2010/main" val="2934255652"/>
      </p:ext>
    </p:extLst>
  </p:cSld>
  <p:clrMapOvr>
    <a:masterClrMapping/>
  </p:clrMapOvr>
  <mc:AlternateContent xmlns:mc="http://schemas.openxmlformats.org/markup-compatibility/2006" xmlns:p14="http://schemas.microsoft.com/office/powerpoint/2010/main">
    <mc:Choice Requires="p14">
      <p:transition spd="slow" p14:dur="2000" advTm="7302"/>
    </mc:Choice>
    <mc:Fallback xmlns="">
      <p:transition spd="slow" advTm="730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000" y="1427169"/>
            <a:ext cx="11916000" cy="5362200"/>
          </a:xfrm>
          <a:prstGeom prst="rect">
            <a:avLst/>
          </a:prstGeom>
        </p:spPr>
      </p:pic>
      <p:sp>
        <p:nvSpPr>
          <p:cNvPr id="3" name="Rectangle 2"/>
          <p:cNvSpPr/>
          <p:nvPr/>
        </p:nvSpPr>
        <p:spPr>
          <a:xfrm>
            <a:off x="2329543" y="520227"/>
            <a:ext cx="7532914" cy="646331"/>
          </a:xfrm>
          <a:prstGeom prst="rect">
            <a:avLst/>
          </a:prstGeom>
        </p:spPr>
        <p:txBody>
          <a:bodyPr wrap="square">
            <a:spAutoFit/>
          </a:bodyPr>
          <a:lstStyle/>
          <a:p>
            <a:r>
              <a:rPr lang="fr-FR" dirty="0">
                <a:solidFill>
                  <a:srgbClr val="FBC048"/>
                </a:solidFill>
                <a:latin typeface="century gothic" panose="020B0502020202020204" pitchFamily="34" charset="0"/>
              </a:rPr>
              <a:t>• </a:t>
            </a:r>
            <a:r>
              <a:rPr lang="fr-FR" dirty="0">
                <a:latin typeface="century gothic" panose="020B0502020202020204" pitchFamily="34" charset="0"/>
              </a:rPr>
              <a:t>Un petit cloître reconstruit au XX</a:t>
            </a:r>
            <a:r>
              <a:rPr lang="fr-FR" baseline="30000" dirty="0">
                <a:latin typeface="century gothic" panose="020B0502020202020204" pitchFamily="34" charset="0"/>
              </a:rPr>
              <a:t>e</a:t>
            </a:r>
            <a:r>
              <a:rPr lang="fr-FR" dirty="0">
                <a:latin typeface="century gothic" panose="020B0502020202020204" pitchFamily="34" charset="0"/>
              </a:rPr>
              <a:t> jouxte l’édifice ; il comprend quelques </a:t>
            </a:r>
            <a:r>
              <a:rPr lang="fr-FR" dirty="0" smtClean="0">
                <a:latin typeface="century gothic" panose="020B0502020202020204" pitchFamily="34" charset="0"/>
              </a:rPr>
              <a:t>chapiteaux </a:t>
            </a:r>
            <a:r>
              <a:rPr lang="fr-FR" dirty="0">
                <a:latin typeface="century gothic" panose="020B0502020202020204" pitchFamily="34" charset="0"/>
              </a:rPr>
              <a:t>romans réutilisés en réemplois</a:t>
            </a:r>
            <a:endParaRPr lang="fr-FR" dirty="0"/>
          </a:p>
        </p:txBody>
      </p:sp>
    </p:spTree>
    <p:extLst>
      <p:ext uri="{BB962C8B-B14F-4D97-AF65-F5344CB8AC3E}">
        <p14:creationId xmlns:p14="http://schemas.microsoft.com/office/powerpoint/2010/main" val="1335475211"/>
      </p:ext>
    </p:extLst>
  </p:cSld>
  <p:clrMapOvr>
    <a:masterClrMapping/>
  </p:clrMapOvr>
  <mc:AlternateContent xmlns:mc="http://schemas.openxmlformats.org/markup-compatibility/2006" xmlns:p14="http://schemas.microsoft.com/office/powerpoint/2010/main">
    <mc:Choice Requires="p14">
      <p:transition spd="slow" p14:dur="2000" advTm="8194"/>
    </mc:Choice>
    <mc:Fallback xmlns="">
      <p:transition spd="slow" advTm="819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00" y="0"/>
            <a:ext cx="12204000" cy="6858000"/>
          </a:xfrm>
          <a:prstGeom prst="rect">
            <a:avLst/>
          </a:prstGeom>
        </p:spPr>
      </p:pic>
    </p:spTree>
    <p:extLst>
      <p:ext uri="{BB962C8B-B14F-4D97-AF65-F5344CB8AC3E}">
        <p14:creationId xmlns:p14="http://schemas.microsoft.com/office/powerpoint/2010/main" val="3469601140"/>
      </p:ext>
    </p:extLst>
  </p:cSld>
  <p:clrMapOvr>
    <a:masterClrMapping/>
  </p:clrMapOvr>
  <mc:AlternateContent xmlns:mc="http://schemas.openxmlformats.org/markup-compatibility/2006" xmlns:p14="http://schemas.microsoft.com/office/powerpoint/2010/main">
    <mc:Choice Requires="p14">
      <p:transition spd="slow" p14:dur="2000" advTm="5738"/>
    </mc:Choice>
    <mc:Fallback xmlns="">
      <p:transition spd="slow" advTm="573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29" y="1365069"/>
            <a:ext cx="11880000" cy="5346000"/>
          </a:xfrm>
          <a:prstGeom prst="rect">
            <a:avLst/>
          </a:prstGeom>
        </p:spPr>
      </p:pic>
      <p:sp>
        <p:nvSpPr>
          <p:cNvPr id="3" name="Rectangle 2"/>
          <p:cNvSpPr/>
          <p:nvPr/>
        </p:nvSpPr>
        <p:spPr>
          <a:xfrm>
            <a:off x="2769326" y="163175"/>
            <a:ext cx="6096000" cy="923330"/>
          </a:xfrm>
          <a:prstGeom prst="rect">
            <a:avLst/>
          </a:prstGeom>
        </p:spPr>
        <p:txBody>
          <a:bodyPr>
            <a:spAutoFit/>
          </a:bodyPr>
          <a:lstStyle/>
          <a:p>
            <a:r>
              <a:rPr lang="fr-FR" dirty="0">
                <a:solidFill>
                  <a:srgbClr val="333333"/>
                </a:solidFill>
                <a:latin typeface="RalewayRegular"/>
              </a:rPr>
              <a:t>Une fois arrivés à l’entrée de l’impressionnante abbaye, ne soyez pas surpris d’être accueilli par des religieux : </a:t>
            </a:r>
            <a:r>
              <a:rPr lang="fr-FR" b="1" dirty="0">
                <a:solidFill>
                  <a:srgbClr val="333333"/>
                </a:solidFill>
                <a:latin typeface="RalewayRegular"/>
              </a:rPr>
              <a:t>la Communauté des Béatitudes</a:t>
            </a:r>
            <a:r>
              <a:rPr lang="fr-FR" dirty="0">
                <a:solidFill>
                  <a:srgbClr val="333333"/>
                </a:solidFill>
                <a:latin typeface="RalewayRegular"/>
              </a:rPr>
              <a:t> y réside !</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5325" y="4284945"/>
            <a:ext cx="3145303" cy="2426124"/>
          </a:xfrm>
          <a:prstGeom prst="rect">
            <a:avLst/>
          </a:prstGeom>
        </p:spPr>
      </p:pic>
    </p:spTree>
    <p:extLst>
      <p:ext uri="{BB962C8B-B14F-4D97-AF65-F5344CB8AC3E}">
        <p14:creationId xmlns:p14="http://schemas.microsoft.com/office/powerpoint/2010/main" val="3118107307"/>
      </p:ext>
    </p:extLst>
  </p:cSld>
  <p:clrMapOvr>
    <a:masterClrMapping/>
  </p:clrMapOvr>
  <mc:AlternateContent xmlns:mc="http://schemas.openxmlformats.org/markup-compatibility/2006" xmlns:p14="http://schemas.microsoft.com/office/powerpoint/2010/main">
    <mc:Choice Requires="p14">
      <p:transition spd="slow" p14:dur="2000" advTm="9119"/>
    </mc:Choice>
    <mc:Fallback xmlns="">
      <p:transition spd="slow" advTm="911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7463" y="76199"/>
            <a:ext cx="7272000" cy="32724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463" y="3516086"/>
            <a:ext cx="7236000" cy="32562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65454" y="0"/>
            <a:ext cx="3072384" cy="6858000"/>
          </a:xfrm>
          <a:prstGeom prst="rect">
            <a:avLst/>
          </a:prstGeom>
        </p:spPr>
      </p:pic>
    </p:spTree>
    <p:extLst>
      <p:ext uri="{BB962C8B-B14F-4D97-AF65-F5344CB8AC3E}">
        <p14:creationId xmlns:p14="http://schemas.microsoft.com/office/powerpoint/2010/main" val="2565406148"/>
      </p:ext>
    </p:extLst>
  </p:cSld>
  <p:clrMapOvr>
    <a:masterClrMapping/>
  </p:clrMapOvr>
  <mc:AlternateContent xmlns:mc="http://schemas.openxmlformats.org/markup-compatibility/2006" xmlns:p14="http://schemas.microsoft.com/office/powerpoint/2010/main">
    <mc:Choice Requires="p14">
      <p:transition spd="slow" p14:dur="2000" advTm="6503"/>
    </mc:Choice>
    <mc:Fallback xmlns="">
      <p:transition spd="slow" advTm="650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83100"/>
            <a:ext cx="12204000" cy="5491800"/>
          </a:xfrm>
          <a:prstGeom prst="rect">
            <a:avLst/>
          </a:prstGeom>
        </p:spPr>
      </p:pic>
    </p:spTree>
    <p:extLst>
      <p:ext uri="{BB962C8B-B14F-4D97-AF65-F5344CB8AC3E}">
        <p14:creationId xmlns:p14="http://schemas.microsoft.com/office/powerpoint/2010/main" val="50579628"/>
      </p:ext>
    </p:extLst>
  </p:cSld>
  <p:clrMapOvr>
    <a:masterClrMapping/>
  </p:clrMapOvr>
  <mc:AlternateContent xmlns:mc="http://schemas.openxmlformats.org/markup-compatibility/2006" xmlns:p14="http://schemas.microsoft.com/office/powerpoint/2010/main">
    <mc:Choice Requires="p14">
      <p:transition spd="slow" p14:dur="2000" advTm="6610"/>
    </mc:Choice>
    <mc:Fallback xmlns="">
      <p:transition spd="slow" advTm="661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87716" y="0"/>
            <a:ext cx="3072384" cy="6858000"/>
          </a:xfrm>
          <a:prstGeom prst="rect">
            <a:avLst/>
          </a:prstGeom>
        </p:spPr>
      </p:pic>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0710" y="0"/>
            <a:ext cx="3072384" cy="6858000"/>
          </a:xfrm>
          <a:prstGeom prst="rect">
            <a:avLst/>
          </a:prstGeom>
        </p:spPr>
      </p:pic>
      <p:sp>
        <p:nvSpPr>
          <p:cNvPr id="7" name="Rectangle 6"/>
          <p:cNvSpPr/>
          <p:nvPr/>
        </p:nvSpPr>
        <p:spPr>
          <a:xfrm>
            <a:off x="92311" y="3193757"/>
            <a:ext cx="2346088" cy="2862322"/>
          </a:xfrm>
          <a:prstGeom prst="rect">
            <a:avLst/>
          </a:prstGeom>
        </p:spPr>
        <p:txBody>
          <a:bodyPr wrap="square">
            <a:spAutoFit/>
          </a:bodyPr>
          <a:lstStyle/>
          <a:p>
            <a:r>
              <a:rPr lang="fr-FR" dirty="0">
                <a:latin typeface="century gothic" panose="020B0502020202020204" pitchFamily="34" charset="0"/>
              </a:rPr>
              <a:t>• L’église inférieure, à moitié enterrée offre un plan basilical à 3 nefs basses voûtées en berceau qui se terminent par trois absides creusées dans la roche</a:t>
            </a:r>
            <a:endParaRPr lang="fr-FR" dirty="0"/>
          </a:p>
        </p:txBody>
      </p:sp>
      <p:pic>
        <p:nvPicPr>
          <p:cNvPr id="8" name="Imag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44722" y="0"/>
            <a:ext cx="3072384" cy="6858000"/>
          </a:xfrm>
          <a:prstGeom prst="rect">
            <a:avLst/>
          </a:prstGeom>
        </p:spPr>
      </p:pic>
      <p:sp>
        <p:nvSpPr>
          <p:cNvPr id="9" name="Rectangle 8"/>
          <p:cNvSpPr/>
          <p:nvPr/>
        </p:nvSpPr>
        <p:spPr>
          <a:xfrm>
            <a:off x="92311" y="615184"/>
            <a:ext cx="2346088" cy="2031325"/>
          </a:xfrm>
          <a:prstGeom prst="rect">
            <a:avLst/>
          </a:prstGeom>
        </p:spPr>
        <p:txBody>
          <a:bodyPr wrap="square">
            <a:spAutoFit/>
          </a:bodyPr>
          <a:lstStyle/>
          <a:p>
            <a:r>
              <a:rPr lang="fr-FR" dirty="0">
                <a:latin typeface="century gothic" panose="020B0502020202020204" pitchFamily="34" charset="0"/>
              </a:rPr>
              <a:t> </a:t>
            </a:r>
            <a:r>
              <a:rPr lang="fr-FR" dirty="0" smtClean="0">
                <a:latin typeface="century gothic" panose="020B0502020202020204" pitchFamily="34" charset="0"/>
              </a:rPr>
              <a:t>L’Abbaye.</a:t>
            </a:r>
          </a:p>
          <a:p>
            <a:r>
              <a:rPr lang="fr-FR" dirty="0" smtClean="0">
                <a:latin typeface="century gothic" panose="020B0502020202020204" pitchFamily="34" charset="0"/>
              </a:rPr>
              <a:t>Elle </a:t>
            </a:r>
            <a:r>
              <a:rPr lang="fr-FR" dirty="0">
                <a:latin typeface="century gothic" panose="020B0502020202020204" pitchFamily="34" charset="0"/>
              </a:rPr>
              <a:t>est composée de 2 bâtiments superposés : l’église souterraine (997-1009) et l’église supérieure</a:t>
            </a:r>
            <a:endParaRPr lang="fr-FR" dirty="0"/>
          </a:p>
        </p:txBody>
      </p:sp>
    </p:spTree>
    <p:extLst>
      <p:ext uri="{BB962C8B-B14F-4D97-AF65-F5344CB8AC3E}">
        <p14:creationId xmlns:p14="http://schemas.microsoft.com/office/powerpoint/2010/main" val="3202566116"/>
      </p:ext>
    </p:extLst>
  </p:cSld>
  <p:clrMapOvr>
    <a:masterClrMapping/>
  </p:clrMapOvr>
  <mc:AlternateContent xmlns:mc="http://schemas.openxmlformats.org/markup-compatibility/2006">
    <mc:Choice xmlns:p14="http://schemas.microsoft.com/office/powerpoint/2010/main" Requires="p14">
      <p:transition spd="slow" p14:dur="2000" advTm="15000"/>
    </mc:Choice>
    <mc:Fallback>
      <p:transition spd="slow" advTm="1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345040124"/>
      </p:ext>
    </p:extLst>
  </p:cSld>
  <p:clrMapOvr>
    <a:masterClrMapping/>
  </p:clrMapOvr>
  <mc:AlternateContent xmlns:mc="http://schemas.openxmlformats.org/markup-compatibility/2006" xmlns:p14="http://schemas.microsoft.com/office/powerpoint/2010/main">
    <mc:Choice Requires="p14">
      <p:transition spd="slow" p14:dur="2000" advTm="5210"/>
    </mc:Choice>
    <mc:Fallback xmlns="">
      <p:transition spd="slow" advTm="521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279" y="69669"/>
            <a:ext cx="8100000" cy="3645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87969" y="69669"/>
            <a:ext cx="2916000" cy="6714308"/>
          </a:xfrm>
          <a:prstGeom prst="rect">
            <a:avLst/>
          </a:prstGeom>
        </p:spPr>
      </p:pic>
      <p:sp>
        <p:nvSpPr>
          <p:cNvPr id="6" name="Rectangle 5"/>
          <p:cNvSpPr/>
          <p:nvPr/>
        </p:nvSpPr>
        <p:spPr>
          <a:xfrm>
            <a:off x="1097279" y="4388508"/>
            <a:ext cx="6096000" cy="1477328"/>
          </a:xfrm>
          <a:prstGeom prst="rect">
            <a:avLst/>
          </a:prstGeom>
        </p:spPr>
        <p:txBody>
          <a:bodyPr>
            <a:spAutoFit/>
          </a:bodyPr>
          <a:lstStyle/>
          <a:p>
            <a:r>
              <a:rPr lang="fr-FR" dirty="0">
                <a:latin typeface="century gothic" panose="020B0502020202020204" pitchFamily="34" charset="0"/>
              </a:rPr>
              <a:t>• L’église supérieure a un plan identique</a:t>
            </a:r>
            <a:endParaRPr lang="fr-FR" dirty="0">
              <a:latin typeface="Century Gothic" panose="020B0502020202020204" pitchFamily="34" charset="0"/>
            </a:endParaRPr>
          </a:p>
          <a:p>
            <a:r>
              <a:rPr lang="fr-FR" dirty="0">
                <a:latin typeface="century gothic" panose="020B0502020202020204" pitchFamily="34" charset="0"/>
              </a:rPr>
              <a:t>• Les nefs communiquent par une série d’arcs en plein cintre reposant sur des colonnes surmontées de chapiteaux sculptés de motifs végétaux et animaliers.</a:t>
            </a:r>
            <a:endParaRPr lang="fr-FR" b="0" i="0" dirty="0">
              <a:effectLst/>
              <a:latin typeface="Century Gothic" panose="020B0502020202020204" pitchFamily="34" charset="0"/>
            </a:endParaRPr>
          </a:p>
        </p:txBody>
      </p:sp>
    </p:spTree>
    <p:extLst>
      <p:ext uri="{BB962C8B-B14F-4D97-AF65-F5344CB8AC3E}">
        <p14:creationId xmlns:p14="http://schemas.microsoft.com/office/powerpoint/2010/main" val="1043430932"/>
      </p:ext>
    </p:extLst>
  </p:cSld>
  <p:clrMapOvr>
    <a:masterClrMapping/>
  </p:clrMapOvr>
  <mc:AlternateContent xmlns:mc="http://schemas.openxmlformats.org/markup-compatibility/2006" xmlns:p14="http://schemas.microsoft.com/office/powerpoint/2010/main">
    <mc:Choice Requires="p14">
      <p:transition spd="slow" p14:dur="2000" advTm="9150"/>
    </mc:Choice>
    <mc:Fallback xmlns="">
      <p:transition spd="slow" advTm="915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5760" y="2088608"/>
            <a:ext cx="3587931" cy="2031325"/>
          </a:xfrm>
          <a:prstGeom prst="rect">
            <a:avLst/>
          </a:prstGeom>
        </p:spPr>
        <p:txBody>
          <a:bodyPr wrap="square">
            <a:spAutoFit/>
          </a:bodyPr>
          <a:lstStyle/>
          <a:p>
            <a:r>
              <a:rPr lang="fr-FR" dirty="0">
                <a:latin typeface="century gothic" panose="020B0502020202020204" pitchFamily="34" charset="0"/>
              </a:rPr>
              <a:t>• Le chevet de type lombard possède une 4</a:t>
            </a:r>
            <a:r>
              <a:rPr lang="fr-FR" baseline="30000" dirty="0">
                <a:latin typeface="century gothic" panose="020B0502020202020204" pitchFamily="34" charset="0"/>
              </a:rPr>
              <a:t>ème</a:t>
            </a:r>
            <a:r>
              <a:rPr lang="fr-FR" dirty="0">
                <a:latin typeface="century gothic" panose="020B0502020202020204" pitchFamily="34" charset="0"/>
              </a:rPr>
              <a:t> absidiole où sont abritées les reliques de Saint-</a:t>
            </a:r>
            <a:r>
              <a:rPr lang="fr-FR" dirty="0" err="1">
                <a:latin typeface="century gothic" panose="020B0502020202020204" pitchFamily="34" charset="0"/>
              </a:rPr>
              <a:t>Gauderique</a:t>
            </a:r>
            <a:r>
              <a:rPr lang="fr-FR" dirty="0">
                <a:latin typeface="century gothic" panose="020B0502020202020204" pitchFamily="34" charset="0"/>
              </a:rPr>
              <a:t> très vénéré en Roussillon et à qui l’on prête le pouvoir de faire pleuvoir.</a:t>
            </a:r>
            <a:endParaRPr lang="fr-FR" dirty="0"/>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2471" y="0"/>
            <a:ext cx="3072384" cy="685800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b="5143"/>
          <a:stretch/>
        </p:blipFill>
        <p:spPr>
          <a:xfrm>
            <a:off x="4192129" y="0"/>
            <a:ext cx="4561903" cy="6858000"/>
          </a:xfrm>
          <a:prstGeom prst="rect">
            <a:avLst/>
          </a:prstGeom>
        </p:spPr>
      </p:pic>
    </p:spTree>
    <p:extLst>
      <p:ext uri="{BB962C8B-B14F-4D97-AF65-F5344CB8AC3E}">
        <p14:creationId xmlns:p14="http://schemas.microsoft.com/office/powerpoint/2010/main" val="463556107"/>
      </p:ext>
    </p:extLst>
  </p:cSld>
  <p:clrMapOvr>
    <a:masterClrMapping/>
  </p:clrMapOvr>
  <mc:AlternateContent xmlns:mc="http://schemas.openxmlformats.org/markup-compatibility/2006" xmlns:p14="http://schemas.microsoft.com/office/powerpoint/2010/main">
    <mc:Choice Requires="p14">
      <p:transition spd="slow" p14:dur="2000" advTm="9803"/>
    </mc:Choice>
    <mc:Fallback xmlns="">
      <p:transition spd="slow" advTm="980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8431" y="0"/>
            <a:ext cx="4836829"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9394" y="0"/>
            <a:ext cx="3072384"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0357" y="0"/>
            <a:ext cx="3072384" cy="6858000"/>
          </a:xfrm>
          <a:prstGeom prst="rect">
            <a:avLst/>
          </a:prstGeom>
        </p:spPr>
      </p:pic>
    </p:spTree>
    <p:extLst>
      <p:ext uri="{BB962C8B-B14F-4D97-AF65-F5344CB8AC3E}">
        <p14:creationId xmlns:p14="http://schemas.microsoft.com/office/powerpoint/2010/main" val="2503548157"/>
      </p:ext>
    </p:extLst>
  </p:cSld>
  <p:clrMapOvr>
    <a:masterClrMapping/>
  </p:clrMapOvr>
  <mc:AlternateContent xmlns:mc="http://schemas.openxmlformats.org/markup-compatibility/2006" xmlns:p14="http://schemas.microsoft.com/office/powerpoint/2010/main">
    <mc:Choice Requires="p14">
      <p:transition spd="slow" p14:dur="2000" advTm="6206"/>
    </mc:Choice>
    <mc:Fallback xmlns="">
      <p:transition spd="slow" advTm="620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48928" y="0"/>
            <a:ext cx="3072384" cy="6858000"/>
          </a:xfrm>
          <a:prstGeom prst="rect">
            <a:avLst/>
          </a:prstGeom>
        </p:spPr>
      </p:pic>
      <p:sp>
        <p:nvSpPr>
          <p:cNvPr id="3" name="Rectangle 2"/>
          <p:cNvSpPr/>
          <p:nvPr/>
        </p:nvSpPr>
        <p:spPr>
          <a:xfrm>
            <a:off x="1410789" y="198009"/>
            <a:ext cx="6096000" cy="923330"/>
          </a:xfrm>
          <a:prstGeom prst="rect">
            <a:avLst/>
          </a:prstGeom>
        </p:spPr>
        <p:txBody>
          <a:bodyPr>
            <a:spAutoFit/>
          </a:bodyPr>
          <a:lstStyle/>
          <a:p>
            <a:r>
              <a:rPr lang="fr-FR" dirty="0">
                <a:latin typeface="century gothic" panose="020B0502020202020204" pitchFamily="34" charset="0"/>
              </a:rPr>
              <a:t>• Le clocher-tour d’une hauteur de 19 mètres a été étêté lors du tremblement de terre de 1428 et a conservé le même aspect depuis le XV</a:t>
            </a:r>
            <a:r>
              <a:rPr lang="fr-FR" baseline="30000" dirty="0">
                <a:latin typeface="century gothic" panose="020B0502020202020204" pitchFamily="34" charset="0"/>
              </a:rPr>
              <a:t>e</a:t>
            </a:r>
            <a:r>
              <a:rPr lang="fr-FR" dirty="0">
                <a:latin typeface="century gothic" panose="020B0502020202020204" pitchFamily="34" charset="0"/>
              </a:rPr>
              <a:t> siècle</a:t>
            </a:r>
            <a:endParaRPr lang="fr-FR" dirty="0"/>
          </a:p>
        </p:txBody>
      </p:sp>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82134" y="1544972"/>
            <a:ext cx="2772000" cy="2079746"/>
          </a:xfrm>
          <a:prstGeom prst="rect">
            <a:avLst/>
          </a:prstGeom>
        </p:spPr>
      </p:pic>
      <p:pic>
        <p:nvPicPr>
          <p:cNvPr id="6" name="Image 5"/>
          <p:cNvPicPr>
            <a:picLocks noChangeAspect="1"/>
          </p:cNvPicPr>
          <p:nvPr/>
        </p:nvPicPr>
        <p:blipFill rotWithShape="1">
          <a:blip r:embed="rId4">
            <a:extLst>
              <a:ext uri="{28A0092B-C50C-407E-A947-70E740481C1C}">
                <a14:useLocalDpi xmlns:a14="http://schemas.microsoft.com/office/drawing/2010/main" val="0"/>
              </a:ext>
            </a:extLst>
          </a:blip>
          <a:srcRect b="3314"/>
          <a:stretch/>
        </p:blipFill>
        <p:spPr>
          <a:xfrm>
            <a:off x="134112" y="1544972"/>
            <a:ext cx="5715000" cy="4044794"/>
          </a:xfrm>
          <a:prstGeom prst="rect">
            <a:avLst/>
          </a:prstGeom>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82134" y="3760966"/>
            <a:ext cx="2772000" cy="1828800"/>
          </a:xfrm>
          <a:prstGeom prst="rect">
            <a:avLst/>
          </a:prstGeom>
        </p:spPr>
      </p:pic>
      <p:sp>
        <p:nvSpPr>
          <p:cNvPr id="8" name="Rectangle 7"/>
          <p:cNvSpPr/>
          <p:nvPr/>
        </p:nvSpPr>
        <p:spPr>
          <a:xfrm>
            <a:off x="225986" y="5589766"/>
            <a:ext cx="8412480" cy="1200329"/>
          </a:xfrm>
          <a:prstGeom prst="rect">
            <a:avLst/>
          </a:prstGeom>
        </p:spPr>
        <p:txBody>
          <a:bodyPr wrap="square">
            <a:spAutoFit/>
          </a:bodyPr>
          <a:lstStyle/>
          <a:p>
            <a:r>
              <a:rPr lang="fr-FR" dirty="0">
                <a:solidFill>
                  <a:srgbClr val="000000"/>
                </a:solidFill>
                <a:latin typeface="Arial" panose="020B0604020202020204" pitchFamily="34" charset="0"/>
              </a:rPr>
              <a:t>Le comte </a:t>
            </a:r>
            <a:r>
              <a:rPr lang="fr-FR" dirty="0" err="1">
                <a:solidFill>
                  <a:srgbClr val="000000"/>
                </a:solidFill>
                <a:latin typeface="Arial" panose="020B0604020202020204" pitchFamily="34" charset="0"/>
              </a:rPr>
              <a:t>Guifred</a:t>
            </a:r>
            <a:r>
              <a:rPr lang="fr-FR" dirty="0">
                <a:solidFill>
                  <a:srgbClr val="000000"/>
                </a:solidFill>
                <a:latin typeface="Arial" panose="020B0604020202020204" pitchFamily="34" charset="0"/>
              </a:rPr>
              <a:t> reposa près de trois siècles dans le sarcophage qu'il s'était préparé lui-même. En 1332, l'abbé Bérenger de Coloriser lui fit construire, dans l'église supérieure de Saint-Martin, une nouvelle tombe, où ses restes furent déposés avec ceux de la comtesse Elisabeth. </a:t>
            </a:r>
            <a:endParaRPr lang="fr-FR" dirty="0"/>
          </a:p>
        </p:txBody>
      </p:sp>
      <p:cxnSp>
        <p:nvCxnSpPr>
          <p:cNvPr id="10" name="Connecteur droit avec flèche 9"/>
          <p:cNvCxnSpPr/>
          <p:nvPr/>
        </p:nvCxnSpPr>
        <p:spPr>
          <a:xfrm>
            <a:off x="8754134" y="3534951"/>
            <a:ext cx="703375" cy="513400"/>
          </a:xfrm>
          <a:prstGeom prst="straightConnector1">
            <a:avLst/>
          </a:prstGeom>
          <a:ln w="57150">
            <a:solidFill>
              <a:srgbClr val="FF0000"/>
            </a:solidFill>
            <a:tailEnd type="triangle"/>
          </a:ln>
        </p:spPr>
        <p:style>
          <a:lnRef idx="1">
            <a:schemeClr val="accent2"/>
          </a:lnRef>
          <a:fillRef idx="0">
            <a:schemeClr val="accent2"/>
          </a:fillRef>
          <a:effectRef idx="0">
            <a:schemeClr val="accent2"/>
          </a:effectRef>
          <a:fontRef idx="minor">
            <a:schemeClr val="tx1"/>
          </a:fontRef>
        </p:style>
      </p:cxnSp>
      <p:cxnSp>
        <p:nvCxnSpPr>
          <p:cNvPr id="11" name="Connecteur droit avec flèche 10"/>
          <p:cNvCxnSpPr/>
          <p:nvPr/>
        </p:nvCxnSpPr>
        <p:spPr>
          <a:xfrm>
            <a:off x="5849112" y="2786743"/>
            <a:ext cx="874557" cy="212223"/>
          </a:xfrm>
          <a:prstGeom prst="straightConnector1">
            <a:avLst/>
          </a:prstGeom>
          <a:ln w="57150">
            <a:solidFill>
              <a:srgbClr val="FF0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568915444"/>
      </p:ext>
    </p:extLst>
  </p:cSld>
  <p:clrMapOvr>
    <a:masterClrMapping/>
  </p:clrMapOvr>
  <mc:AlternateContent xmlns:mc="http://schemas.openxmlformats.org/markup-compatibility/2006" xmlns:p14="http://schemas.microsoft.com/office/powerpoint/2010/main">
    <mc:Choice Requires="p14">
      <p:transition spd="slow" p14:dur="2000" advTm="24506"/>
    </mc:Choice>
    <mc:Fallback xmlns="">
      <p:transition spd="slow" advTm="245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00" y="1366200"/>
            <a:ext cx="12204000" cy="5491800"/>
          </a:xfrm>
          <a:prstGeom prst="rect">
            <a:avLst/>
          </a:prstGeom>
        </p:spPr>
      </p:pic>
      <p:sp>
        <p:nvSpPr>
          <p:cNvPr id="3" name="Rectangle 2"/>
          <p:cNvSpPr/>
          <p:nvPr/>
        </p:nvSpPr>
        <p:spPr>
          <a:xfrm>
            <a:off x="102857" y="348751"/>
            <a:ext cx="11974286" cy="1477328"/>
          </a:xfrm>
          <a:prstGeom prst="rect">
            <a:avLst/>
          </a:prstGeom>
        </p:spPr>
        <p:txBody>
          <a:bodyPr wrap="square">
            <a:spAutoFit/>
          </a:bodyPr>
          <a:lstStyle/>
          <a:p>
            <a:pPr algn="ctr"/>
            <a:r>
              <a:rPr lang="fr-FR" dirty="0"/>
              <a:t>Pour se rendre compte de l’ampleur de l’édifice il faut prendre encore un peu de hauteur en empruntant le chemin qui mène au belvédère pour découvrir </a:t>
            </a:r>
            <a:r>
              <a:rPr lang="fr-FR" b="1" dirty="0" smtClean="0"/>
              <a:t>L'abbaye</a:t>
            </a:r>
            <a:r>
              <a:rPr lang="fr-FR" b="1" dirty="0"/>
              <a:t>, située sur un nid d'aigle, surplombe discrètement la vallée du </a:t>
            </a:r>
            <a:r>
              <a:rPr lang="fr-FR" b="1" dirty="0" err="1"/>
              <a:t>Cady</a:t>
            </a:r>
            <a:r>
              <a:rPr lang="fr-FR" b="1" dirty="0"/>
              <a:t> depuis le XIème siècle.</a:t>
            </a:r>
          </a:p>
          <a:p>
            <a:r>
              <a:rPr lang="fr-FR" dirty="0"/>
              <a:t/>
            </a:r>
            <a:br>
              <a:rPr lang="fr-FR" dirty="0"/>
            </a:br>
            <a:endParaRPr lang="fr-FR" dirty="0"/>
          </a:p>
        </p:txBody>
      </p:sp>
    </p:spTree>
    <p:extLst>
      <p:ext uri="{BB962C8B-B14F-4D97-AF65-F5344CB8AC3E}">
        <p14:creationId xmlns:p14="http://schemas.microsoft.com/office/powerpoint/2010/main" val="277259472"/>
      </p:ext>
    </p:extLst>
  </p:cSld>
  <p:clrMapOvr>
    <a:masterClrMapping/>
  </p:clrMapOvr>
  <mc:AlternateContent xmlns:mc="http://schemas.openxmlformats.org/markup-compatibility/2006" xmlns:p14="http://schemas.microsoft.com/office/powerpoint/2010/main">
    <mc:Choice Requires="p14">
      <p:transition spd="slow" p14:dur="2000" advTm="11405"/>
    </mc:Choice>
    <mc:Fallback xmlns="">
      <p:transition spd="slow" advTm="1140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652941194"/>
      </p:ext>
    </p:extLst>
  </p:cSld>
  <p:clrMapOvr>
    <a:masterClrMapping/>
  </p:clrMapOvr>
  <mc:AlternateContent xmlns:mc="http://schemas.openxmlformats.org/markup-compatibility/2006" xmlns:p14="http://schemas.microsoft.com/office/powerpoint/2010/main">
    <mc:Choice Requires="p14">
      <p:transition spd="slow" p14:dur="2000" advTm="7170"/>
    </mc:Choice>
    <mc:Fallback xmlns="">
      <p:transition spd="slow" advTm="717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1847" y="408077"/>
            <a:ext cx="5200650" cy="2314575"/>
          </a:xfrm>
          <a:prstGeom prst="rect">
            <a:avLst/>
          </a:prstGeom>
        </p:spPr>
      </p:pic>
      <p:sp>
        <p:nvSpPr>
          <p:cNvPr id="4" name="ZoneTexte 3"/>
          <p:cNvSpPr txBox="1"/>
          <p:nvPr/>
        </p:nvSpPr>
        <p:spPr>
          <a:xfrm>
            <a:off x="975360" y="3892731"/>
            <a:ext cx="4667794" cy="646331"/>
          </a:xfrm>
          <a:prstGeom prst="rect">
            <a:avLst/>
          </a:prstGeom>
          <a:noFill/>
        </p:spPr>
        <p:txBody>
          <a:bodyPr wrap="square" rtlCol="0">
            <a:spAutoFit/>
          </a:bodyPr>
          <a:lstStyle/>
          <a:p>
            <a:r>
              <a:rPr lang="fr-FR" dirty="0" smtClean="0"/>
              <a:t>Commentaires et Carte postales du Net : Photos perso.</a:t>
            </a: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8655" y="0"/>
            <a:ext cx="5057775" cy="6858000"/>
          </a:xfrm>
          <a:prstGeom prst="rect">
            <a:avLst/>
          </a:prstGeom>
          <a:effectLst>
            <a:softEdge rad="317500"/>
          </a:effectLst>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7012" y="5188567"/>
            <a:ext cx="1298448" cy="1444752"/>
          </a:xfrm>
          <a:prstGeom prst="rect">
            <a:avLst/>
          </a:prstGeom>
        </p:spPr>
      </p:pic>
    </p:spTree>
    <p:extLst>
      <p:ext uri="{BB962C8B-B14F-4D97-AF65-F5344CB8AC3E}">
        <p14:creationId xmlns:p14="http://schemas.microsoft.com/office/powerpoint/2010/main" val="2668371949"/>
      </p:ext>
    </p:extLst>
  </p:cSld>
  <p:clrMapOvr>
    <a:masterClrMapping/>
  </p:clrMapOvr>
  <mc:AlternateContent xmlns:mc="http://schemas.openxmlformats.org/markup-compatibility/2006" xmlns:p14="http://schemas.microsoft.com/office/powerpoint/2010/main">
    <mc:Choice Requires="p14">
      <p:transition spd="slow" p14:dur="2000" advTm="7454"/>
    </mc:Choice>
    <mc:Fallback xmlns="">
      <p:transition spd="slow" advTm="7454"/>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318</TotalTime>
  <Words>649</Words>
  <Application>Microsoft Office PowerPoint</Application>
  <PresentationFormat>Grand écran</PresentationFormat>
  <Paragraphs>22</Paragraphs>
  <Slides>34</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34</vt:i4>
      </vt:variant>
    </vt:vector>
  </HeadingPairs>
  <TitlesOfParts>
    <vt:vector size="43" baseType="lpstr">
      <vt:lpstr>Arial</vt:lpstr>
      <vt:lpstr>Calibri</vt:lpstr>
      <vt:lpstr>Calibri Light</vt:lpstr>
      <vt:lpstr>century gothic</vt:lpstr>
      <vt:lpstr>century gothic</vt:lpstr>
      <vt:lpstr>Nunito</vt:lpstr>
      <vt:lpstr>RalewayRegular</vt:lpstr>
      <vt:lpstr>Roboto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11</cp:revision>
  <dcterms:created xsi:type="dcterms:W3CDTF">2025-09-07T16:31:36Z</dcterms:created>
  <dcterms:modified xsi:type="dcterms:W3CDTF">2025-09-08T09:48:43Z</dcterms:modified>
</cp:coreProperties>
</file>