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8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13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cheval&#10;&#10;Le contenu généré par l’IA peut être incorrect.">
            <a:extLst>
              <a:ext uri="{FF2B5EF4-FFF2-40B4-BE49-F238E27FC236}">
                <a16:creationId xmlns:a16="http://schemas.microsoft.com/office/drawing/2014/main" id="{649850C6-30A8-1FBD-C9D6-1FCAE21DCA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318" y="279000"/>
            <a:ext cx="891049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C2ABEB-3E29-DB5B-DA42-2E8DD7E652BB}"/>
              </a:ext>
            </a:extLst>
          </p:cNvPr>
          <p:cNvSpPr txBox="1"/>
          <p:nvPr/>
        </p:nvSpPr>
        <p:spPr>
          <a:xfrm>
            <a:off x="9236140" y="4099697"/>
            <a:ext cx="3132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Funérailles de la noble Rus à </a:t>
            </a:r>
            <a:r>
              <a:rPr lang="fr-FR" sz="2400" b="1" dirty="0" err="1">
                <a:solidFill>
                  <a:schemeClr val="bg1"/>
                </a:solidFill>
              </a:rPr>
              <a:t>Bolghar</a:t>
            </a:r>
            <a:r>
              <a:rPr lang="fr-FR" sz="2400" b="1" dirty="0">
                <a:solidFill>
                  <a:schemeClr val="bg1"/>
                </a:solidFill>
              </a:rPr>
              <a:t> »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92F2F81-C9CD-BB0A-7F5F-169A5C58954F}"/>
              </a:ext>
            </a:extLst>
          </p:cNvPr>
          <p:cNvSpPr txBox="1"/>
          <p:nvPr/>
        </p:nvSpPr>
        <p:spPr>
          <a:xfrm>
            <a:off x="9351964" y="816864"/>
            <a:ext cx="2766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Tableaux  Réalisés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27BDA5A-5567-F914-BF7F-2D4BB044A68B}"/>
              </a:ext>
            </a:extLst>
          </p:cNvPr>
          <p:cNvSpPr txBox="1"/>
          <p:nvPr/>
        </p:nvSpPr>
        <p:spPr>
          <a:xfrm>
            <a:off x="9351964" y="1511808"/>
            <a:ext cx="29009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 des Différents Peintres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AA229D2-31D0-228B-D198-9DD6451A63B5}"/>
              </a:ext>
            </a:extLst>
          </p:cNvPr>
          <p:cNvSpPr txBox="1"/>
          <p:nvPr/>
        </p:nvSpPr>
        <p:spPr>
          <a:xfrm>
            <a:off x="9266620" y="4868393"/>
            <a:ext cx="2919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Henryk Siemiradzki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  <p:sndAc>
          <p:stSnd loop="1">
            <p:snd r:embed="rId2" name="Le peintre des étoiles.wav"/>
          </p:stSnd>
        </p:sndAc>
      </p:transition>
    </mc:Choice>
    <mc:Fallback>
      <p:transition spd="slow" advClick="0" advTm="14000">
        <p:fade/>
        <p:sndAc>
          <p:stSnd loop="1">
            <p:snd r:embed="rId2" name="Le peintre des étoil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cadre photo&#10;&#10;Le contenu généré par l’IA peut être incorrect.">
            <a:extLst>
              <a:ext uri="{FF2B5EF4-FFF2-40B4-BE49-F238E27FC236}">
                <a16:creationId xmlns:a16="http://schemas.microsoft.com/office/drawing/2014/main" id="{A5FFE996-DF99-6A66-B1EA-42E8E855F6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6481" y="279000"/>
            <a:ext cx="461538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46CF99-C618-4404-F319-6ADDCBB80528}"/>
              </a:ext>
            </a:extLst>
          </p:cNvPr>
          <p:cNvSpPr txBox="1"/>
          <p:nvPr/>
        </p:nvSpPr>
        <p:spPr>
          <a:xfrm>
            <a:off x="189153" y="2548128"/>
            <a:ext cx="37673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« Je suis à moitié lasse des ombres », dit la Dame de </a:t>
            </a:r>
            <a:r>
              <a:rPr lang="fr-FR" sz="2400" b="1" dirty="0" err="1">
                <a:solidFill>
                  <a:schemeClr val="bg1"/>
                </a:solidFill>
              </a:rPr>
              <a:t>Shalott</a:t>
            </a:r>
            <a:r>
              <a:rPr lang="fr-FR" sz="2400" b="1" dirty="0">
                <a:solidFill>
                  <a:schemeClr val="bg1"/>
                </a:solidFill>
              </a:rPr>
              <a:t> (1916). Huile sur toile, 100,3 x 73,7 cm (39,4 x 29 po). Musée des beaux-arts de l'Ontario, Toronto.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intérieur, art&#10;&#10;Le contenu généré par l’IA peut être incorrect.">
            <a:extLst>
              <a:ext uri="{FF2B5EF4-FFF2-40B4-BE49-F238E27FC236}">
                <a16:creationId xmlns:a16="http://schemas.microsoft.com/office/drawing/2014/main" id="{320F6EDE-BD19-7352-AE05-323E17F86A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881" y="365760"/>
            <a:ext cx="552631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E930BD-40D2-F6FE-5937-1A4F8BB8ED59}"/>
              </a:ext>
            </a:extLst>
          </p:cNvPr>
          <p:cNvSpPr txBox="1"/>
          <p:nvPr/>
        </p:nvSpPr>
        <p:spPr>
          <a:xfrm>
            <a:off x="8663196" y="2176040"/>
            <a:ext cx="31821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cavalier frais. » Le « lendemain » d'un fonctionnaire ayant reçu sa première décoration d'État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C4248BE-64E6-2E5E-784A-AA90D85CDB1A}"/>
              </a:ext>
            </a:extLst>
          </p:cNvPr>
          <p:cNvSpPr txBox="1"/>
          <p:nvPr/>
        </p:nvSpPr>
        <p:spPr>
          <a:xfrm>
            <a:off x="8868900" y="3999791"/>
            <a:ext cx="2987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Pavel Fedotov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eau, paysage&#10;&#10;Le contenu généré par l’IA peut être incorrect.">
            <a:extLst>
              <a:ext uri="{FF2B5EF4-FFF2-40B4-BE49-F238E27FC236}">
                <a16:creationId xmlns:a16="http://schemas.microsoft.com/office/drawing/2014/main" id="{004A4ACD-356B-6716-D556-9E0F6A0FAB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681" y="279000"/>
            <a:ext cx="629213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B19399-E49E-CBA9-26D7-B4364D5BE0E7}"/>
              </a:ext>
            </a:extLst>
          </p:cNvPr>
          <p:cNvSpPr txBox="1"/>
          <p:nvPr/>
        </p:nvSpPr>
        <p:spPr>
          <a:xfrm>
            <a:off x="360281" y="3429000"/>
            <a:ext cx="323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peinture d'Arthur </a:t>
            </a:r>
            <a:r>
              <a:rPr lang="fr-FR" sz="2400" b="1" dirty="0" err="1">
                <a:solidFill>
                  <a:schemeClr val="bg1"/>
                </a:solidFill>
              </a:rPr>
              <a:t>Streeton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0A05EC5-E2EE-4835-690E-5C3BC66ADE0C}"/>
              </a:ext>
            </a:extLst>
          </p:cNvPr>
          <p:cNvSpPr txBox="1"/>
          <p:nvPr/>
        </p:nvSpPr>
        <p:spPr>
          <a:xfrm>
            <a:off x="247813" y="4219169"/>
            <a:ext cx="3450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« La puissance transparente du midi violet »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art, habits&#10;&#10;Le contenu généré par l’IA peut être incorrect.">
            <a:extLst>
              <a:ext uri="{FF2B5EF4-FFF2-40B4-BE49-F238E27FC236}">
                <a16:creationId xmlns:a16="http://schemas.microsoft.com/office/drawing/2014/main" id="{01573F53-0405-1635-E4BD-E7519887EF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2103" y="170688"/>
            <a:ext cx="525547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36852B-7D54-FD7E-2BD7-B025234CE673}"/>
              </a:ext>
            </a:extLst>
          </p:cNvPr>
          <p:cNvSpPr txBox="1"/>
          <p:nvPr/>
        </p:nvSpPr>
        <p:spPr>
          <a:xfrm>
            <a:off x="8527581" y="3084576"/>
            <a:ext cx="35668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Dante Gabriel Rossetti - Un chant de Noël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Visage humain, art&#10;&#10;Le contenu généré par l’IA peut être incorrect.">
            <a:extLst>
              <a:ext uri="{FF2B5EF4-FFF2-40B4-BE49-F238E27FC236}">
                <a16:creationId xmlns:a16="http://schemas.microsoft.com/office/drawing/2014/main" id="{8A80B009-439D-87DC-2DE7-5E79F84B20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9304" y="279000"/>
            <a:ext cx="794482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C7719B-2B1D-19EB-DD60-0F25E7D3FBAB}"/>
              </a:ext>
            </a:extLst>
          </p:cNvPr>
          <p:cNvSpPr txBox="1"/>
          <p:nvPr/>
        </p:nvSpPr>
        <p:spPr>
          <a:xfrm>
            <a:off x="341376" y="3429000"/>
            <a:ext cx="2304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de William Holman Hunt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ien, Race de chien, sol&#10;&#10;Le contenu généré par l’IA peut être incorrect.">
            <a:extLst>
              <a:ext uri="{FF2B5EF4-FFF2-40B4-BE49-F238E27FC236}">
                <a16:creationId xmlns:a16="http://schemas.microsoft.com/office/drawing/2014/main" id="{2DE7FAD8-8F1C-DC9D-D672-0E3FFADE9D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246" y="279000"/>
            <a:ext cx="817020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D2A108-2C89-8C22-5A18-093E3D3D9371}"/>
              </a:ext>
            </a:extLst>
          </p:cNvPr>
          <p:cNvSpPr txBox="1"/>
          <p:nvPr/>
        </p:nvSpPr>
        <p:spPr>
          <a:xfrm>
            <a:off x="9107424" y="3316224"/>
            <a:ext cx="2731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	peinture d'Edwin </a:t>
            </a:r>
            <a:r>
              <a:rPr lang="fr-FR" sz="2400" b="1" dirty="0" err="1">
                <a:solidFill>
                  <a:schemeClr val="bg1"/>
                </a:solidFill>
              </a:rPr>
              <a:t>Landseer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plein air, herbe, paysage&#10;&#10;Le contenu généré par l’IA peut être incorrect.">
            <a:extLst>
              <a:ext uri="{FF2B5EF4-FFF2-40B4-BE49-F238E27FC236}">
                <a16:creationId xmlns:a16="http://schemas.microsoft.com/office/drawing/2014/main" id="{0959D528-F655-51B1-4652-7C169962CB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9913" y="279000"/>
            <a:ext cx="8043891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568E93-515C-0D1E-59CC-60FABAFB2768}"/>
              </a:ext>
            </a:extLst>
          </p:cNvPr>
          <p:cNvSpPr txBox="1"/>
          <p:nvPr/>
        </p:nvSpPr>
        <p:spPr>
          <a:xfrm>
            <a:off x="156018" y="4206240"/>
            <a:ext cx="299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peinture de Vincent van Gogh</a:t>
            </a: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 moderne, Œuvre d’art&#10;&#10;Le contenu généré par l’IA peut être incorrect.">
            <a:extLst>
              <a:ext uri="{FF2B5EF4-FFF2-40B4-BE49-F238E27FC236}">
                <a16:creationId xmlns:a16="http://schemas.microsoft.com/office/drawing/2014/main" id="{4781207B-D073-46CA-E7B8-95092F53DB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189" y="279000"/>
            <a:ext cx="826228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110E8F-AAB2-CB8B-EDA1-A3D6028EEB7B}"/>
              </a:ext>
            </a:extLst>
          </p:cNvPr>
          <p:cNvSpPr txBox="1"/>
          <p:nvPr/>
        </p:nvSpPr>
        <p:spPr>
          <a:xfrm>
            <a:off x="8985504" y="3084576"/>
            <a:ext cx="3206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de Vincent van Gogh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Visage humain, mythologie&#10;&#10;Le contenu généré par l’IA peut être incorrect.">
            <a:extLst>
              <a:ext uri="{FF2B5EF4-FFF2-40B4-BE49-F238E27FC236}">
                <a16:creationId xmlns:a16="http://schemas.microsoft.com/office/drawing/2014/main" id="{CE5F7EAF-9F3E-DA89-BF41-A879E84380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6910" y="279000"/>
            <a:ext cx="502492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312A25-6C24-F4D7-43D2-01401ADB2AF6}"/>
              </a:ext>
            </a:extLst>
          </p:cNvPr>
          <p:cNvSpPr txBox="1"/>
          <p:nvPr/>
        </p:nvSpPr>
        <p:spPr>
          <a:xfrm>
            <a:off x="337390" y="4096512"/>
            <a:ext cx="3779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tableau de Dante Gabriel Rossetti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femme&#10;&#10;Le contenu généré par l’IA peut être incorrect.">
            <a:extLst>
              <a:ext uri="{FF2B5EF4-FFF2-40B4-BE49-F238E27FC236}">
                <a16:creationId xmlns:a16="http://schemas.microsoft.com/office/drawing/2014/main" id="{2C40C979-60E1-60B1-FBCC-CA6BE907F0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1850" y="279000"/>
            <a:ext cx="3928299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F758B7-0485-5923-930E-F71F6142E2E9}"/>
              </a:ext>
            </a:extLst>
          </p:cNvPr>
          <p:cNvSpPr txBox="1"/>
          <p:nvPr/>
        </p:nvSpPr>
        <p:spPr>
          <a:xfrm>
            <a:off x="8351520" y="3233928"/>
            <a:ext cx="3011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de Dante Gabriel Rossetti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bre, dessin&#10;&#10;Le contenu généré par l’IA peut être incorrect.">
            <a:extLst>
              <a:ext uri="{FF2B5EF4-FFF2-40B4-BE49-F238E27FC236}">
                <a16:creationId xmlns:a16="http://schemas.microsoft.com/office/drawing/2014/main" id="{F81C3874-FEFC-0D85-D3B9-70CAF076A4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5302" y="279000"/>
            <a:ext cx="768915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C584CD-5AF1-1275-C86A-7AC824FD6117}"/>
              </a:ext>
            </a:extLst>
          </p:cNvPr>
          <p:cNvSpPr txBox="1"/>
          <p:nvPr/>
        </p:nvSpPr>
        <p:spPr>
          <a:xfrm>
            <a:off x="146304" y="3523488"/>
            <a:ext cx="2548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par Tom Roberts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einture, ciel, personne&#10;&#10;Le contenu généré par l’IA peut être incorrect.">
            <a:extLst>
              <a:ext uri="{FF2B5EF4-FFF2-40B4-BE49-F238E27FC236}">
                <a16:creationId xmlns:a16="http://schemas.microsoft.com/office/drawing/2014/main" id="{F69263A9-8929-CAA2-DC2E-11820C3CEC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050" y="279000"/>
            <a:ext cx="8578722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11B4CCA-0305-710C-3FB3-F2FC4616DDE8}"/>
              </a:ext>
            </a:extLst>
          </p:cNvPr>
          <p:cNvSpPr txBox="1"/>
          <p:nvPr/>
        </p:nvSpPr>
        <p:spPr>
          <a:xfrm>
            <a:off x="9363456" y="3230880"/>
            <a:ext cx="2828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peinture de Charles </a:t>
            </a:r>
            <a:r>
              <a:rPr lang="fr-FR" sz="2400" b="1" dirty="0" err="1">
                <a:solidFill>
                  <a:schemeClr val="bg1"/>
                </a:solidFill>
              </a:rPr>
              <a:t>Conder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peinture&#10;&#10;Le contenu généré par l’IA peut être incorrect.">
            <a:extLst>
              <a:ext uri="{FF2B5EF4-FFF2-40B4-BE49-F238E27FC236}">
                <a16:creationId xmlns:a16="http://schemas.microsoft.com/office/drawing/2014/main" id="{87567C85-A1D0-36A9-18E8-AEF5B206A0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311" y="279000"/>
            <a:ext cx="488572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897165-2F83-C1FC-E242-4FF1FF1A2A17}"/>
              </a:ext>
            </a:extLst>
          </p:cNvPr>
          <p:cNvSpPr txBox="1"/>
          <p:nvPr/>
        </p:nvSpPr>
        <p:spPr>
          <a:xfrm>
            <a:off x="573024" y="3730752"/>
            <a:ext cx="304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tableau de Kouzma Petrov-Vodkine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habits&#10;&#10;Le contenu généré par l’IA peut être incorrect.">
            <a:extLst>
              <a:ext uri="{FF2B5EF4-FFF2-40B4-BE49-F238E27FC236}">
                <a16:creationId xmlns:a16="http://schemas.microsoft.com/office/drawing/2014/main" id="{72988F95-CD51-59DC-C341-D50980C636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694" y="279000"/>
            <a:ext cx="610169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E91420-BFF5-C468-774B-3C84BC790905}"/>
              </a:ext>
            </a:extLst>
          </p:cNvPr>
          <p:cNvSpPr txBox="1"/>
          <p:nvPr/>
        </p:nvSpPr>
        <p:spPr>
          <a:xfrm>
            <a:off x="8222671" y="3634478"/>
            <a:ext cx="4071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tableau de Kristian Zahrtmann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personne, habits&#10;&#10;Le contenu généré par l’IA peut être incorrect.">
            <a:extLst>
              <a:ext uri="{FF2B5EF4-FFF2-40B4-BE49-F238E27FC236}">
                <a16:creationId xmlns:a16="http://schemas.microsoft.com/office/drawing/2014/main" id="{CBA61324-95E5-1469-724B-6823F97F66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031" y="279000"/>
            <a:ext cx="502993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4B8E3C-ED7E-66DC-EEF3-078794EFD782}"/>
              </a:ext>
            </a:extLst>
          </p:cNvPr>
          <p:cNvSpPr txBox="1"/>
          <p:nvPr/>
        </p:nvSpPr>
        <p:spPr>
          <a:xfrm>
            <a:off x="341376" y="3429000"/>
            <a:ext cx="346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de George Washington Lambert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peinture&#10;&#10;Le contenu généré par l’IA peut être incorrect.">
            <a:extLst>
              <a:ext uri="{FF2B5EF4-FFF2-40B4-BE49-F238E27FC236}">
                <a16:creationId xmlns:a16="http://schemas.microsoft.com/office/drawing/2014/main" id="{A9938F10-6DF8-6C8F-FAED-48669724E5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351" y="279000"/>
            <a:ext cx="474129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2D6216-733B-C710-BB2D-B7CFF41E2FF2}"/>
              </a:ext>
            </a:extLst>
          </p:cNvPr>
          <p:cNvSpPr txBox="1"/>
          <p:nvPr/>
        </p:nvSpPr>
        <p:spPr>
          <a:xfrm>
            <a:off x="8631936" y="3169920"/>
            <a:ext cx="3389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de George Peter Alexander Healy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Œuvre d’art, Arts visuels&#10;&#10;Le contenu généré par l’IA peut être incorrect.">
            <a:extLst>
              <a:ext uri="{FF2B5EF4-FFF2-40B4-BE49-F238E27FC236}">
                <a16:creationId xmlns:a16="http://schemas.microsoft.com/office/drawing/2014/main" id="{80C6863F-BCFB-E76C-F0B8-F9B9932701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005" y="279000"/>
            <a:ext cx="983414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7B49A5-99B0-C82B-F56A-FEABAA818764}"/>
              </a:ext>
            </a:extLst>
          </p:cNvPr>
          <p:cNvSpPr txBox="1"/>
          <p:nvPr/>
        </p:nvSpPr>
        <p:spPr>
          <a:xfrm>
            <a:off x="370847" y="3514344"/>
            <a:ext cx="1755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de Pieter Lastman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mythologie&#10;&#10;Le contenu généré par l’IA peut être incorrect.">
            <a:extLst>
              <a:ext uri="{FF2B5EF4-FFF2-40B4-BE49-F238E27FC236}">
                <a16:creationId xmlns:a16="http://schemas.microsoft.com/office/drawing/2014/main" id="{BC559DFA-CC48-B3EF-9E0F-2A2379A21C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3992" y="279000"/>
            <a:ext cx="468401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BBAE94-CEC7-FF2A-6DF1-AC368FFF1374}"/>
              </a:ext>
            </a:extLst>
          </p:cNvPr>
          <p:cNvSpPr txBox="1"/>
          <p:nvPr/>
        </p:nvSpPr>
        <p:spPr>
          <a:xfrm>
            <a:off x="134112" y="3230880"/>
            <a:ext cx="3474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tableau de Giambattista Piazzetta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heval, dessin humoristique, fiction&#10;&#10;Le contenu généré par l’IA peut être incorrect.">
            <a:extLst>
              <a:ext uri="{FF2B5EF4-FFF2-40B4-BE49-F238E27FC236}">
                <a16:creationId xmlns:a16="http://schemas.microsoft.com/office/drawing/2014/main" id="{AA7A3F63-4AF1-950A-F8F9-18169A80E6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019" y="1974215"/>
            <a:ext cx="10863962" cy="248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9581A5-2209-F847-0842-F083520864BF}"/>
              </a:ext>
            </a:extLst>
          </p:cNvPr>
          <p:cNvSpPr txBox="1"/>
          <p:nvPr/>
        </p:nvSpPr>
        <p:spPr>
          <a:xfrm>
            <a:off x="4011168" y="4463087"/>
            <a:ext cx="9521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de Thomas Hart Benton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habits, art, mythologie&#10;&#10;Le contenu généré par l’IA peut être incorrect.">
            <a:extLst>
              <a:ext uri="{FF2B5EF4-FFF2-40B4-BE49-F238E27FC236}">
                <a16:creationId xmlns:a16="http://schemas.microsoft.com/office/drawing/2014/main" id="{B79A8917-890A-D152-CF6A-DDD654CE72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622" y="279000"/>
            <a:ext cx="5707815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95D2799-19B8-7C7C-10B7-C18237914CEE}"/>
              </a:ext>
            </a:extLst>
          </p:cNvPr>
          <p:cNvSpPr txBox="1"/>
          <p:nvPr/>
        </p:nvSpPr>
        <p:spPr>
          <a:xfrm>
            <a:off x="9046464" y="3429000"/>
            <a:ext cx="3145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tableau de Fra Filippo Lippi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dessin&#10;&#10;Le contenu généré par l’IA peut être incorrect.">
            <a:extLst>
              <a:ext uri="{FF2B5EF4-FFF2-40B4-BE49-F238E27FC236}">
                <a16:creationId xmlns:a16="http://schemas.microsoft.com/office/drawing/2014/main" id="{2EFB375A-F379-CFC5-4DA0-551E1AB92C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8184" y="279000"/>
            <a:ext cx="415202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BEF47D-2807-3ACA-DD3E-F62DF1FC02F0}"/>
              </a:ext>
            </a:extLst>
          </p:cNvPr>
          <p:cNvSpPr txBox="1"/>
          <p:nvPr/>
        </p:nvSpPr>
        <p:spPr>
          <a:xfrm>
            <a:off x="560832" y="3767328"/>
            <a:ext cx="3599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Adoration des mages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Arts visuels&#10;&#10;Le contenu généré par l’IA peut être incorrect.">
            <a:extLst>
              <a:ext uri="{FF2B5EF4-FFF2-40B4-BE49-F238E27FC236}">
                <a16:creationId xmlns:a16="http://schemas.microsoft.com/office/drawing/2014/main" id="{2F7FD8FF-F8FC-77A3-B719-BFE9D9E7E9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914" y="279000"/>
            <a:ext cx="902008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BDF91A-EB43-A503-4E8D-1C2347F2D5BC}"/>
              </a:ext>
            </a:extLst>
          </p:cNvPr>
          <p:cNvSpPr txBox="1"/>
          <p:nvPr/>
        </p:nvSpPr>
        <p:spPr>
          <a:xfrm>
            <a:off x="9851109" y="3169919"/>
            <a:ext cx="2194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de Stefano da Verona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Arts visuels&#10;&#10;Le contenu généré par l’IA peut être incorrect.">
            <a:extLst>
              <a:ext uri="{FF2B5EF4-FFF2-40B4-BE49-F238E27FC236}">
                <a16:creationId xmlns:a16="http://schemas.microsoft.com/office/drawing/2014/main" id="{5A1F5A0E-F2D1-3A9B-9700-D4F8A81F7D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4439" y="279000"/>
            <a:ext cx="805392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1798AD-1038-B982-B1FF-D88A5329BC16}"/>
              </a:ext>
            </a:extLst>
          </p:cNvPr>
          <p:cNvSpPr txBox="1"/>
          <p:nvPr/>
        </p:nvSpPr>
        <p:spPr>
          <a:xfrm>
            <a:off x="170688" y="3230880"/>
            <a:ext cx="29437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chemeClr val="bg1"/>
                </a:solidFill>
              </a:rPr>
              <a:t>tableau de Jacopo da Ponte; Jacopo Bassano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femme, peinture&#10;&#10;Le contenu généré par l’IA peut être incorrect.">
            <a:extLst>
              <a:ext uri="{FF2B5EF4-FFF2-40B4-BE49-F238E27FC236}">
                <a16:creationId xmlns:a16="http://schemas.microsoft.com/office/drawing/2014/main" id="{85C12EA7-9A19-017F-943F-8C7C9F72F8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2518" y="279000"/>
            <a:ext cx="631578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99EAAE-030E-FDFF-88D6-95DB0054508F}"/>
              </a:ext>
            </a:extLst>
          </p:cNvPr>
          <p:cNvSpPr txBox="1"/>
          <p:nvPr/>
        </p:nvSpPr>
        <p:spPr>
          <a:xfrm>
            <a:off x="9217152" y="3429000"/>
            <a:ext cx="2889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de Mariotto Albertinelli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mythologie&#10;&#10;Le contenu généré par l’IA peut être incorrect.">
            <a:extLst>
              <a:ext uri="{FF2B5EF4-FFF2-40B4-BE49-F238E27FC236}">
                <a16:creationId xmlns:a16="http://schemas.microsoft.com/office/drawing/2014/main" id="{3685D444-6737-EE73-04A3-C575EBA8AF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2098" y="279000"/>
            <a:ext cx="647061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055902-11B0-76CF-919B-8C7AFE1B4F90}"/>
              </a:ext>
            </a:extLst>
          </p:cNvPr>
          <p:cNvSpPr txBox="1"/>
          <p:nvPr/>
        </p:nvSpPr>
        <p:spPr>
          <a:xfrm>
            <a:off x="158496" y="3560064"/>
            <a:ext cx="2793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tableau de Raffaello Botticini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mythologie&#10;&#10;Le contenu généré par l’IA peut être incorrect.">
            <a:extLst>
              <a:ext uri="{FF2B5EF4-FFF2-40B4-BE49-F238E27FC236}">
                <a16:creationId xmlns:a16="http://schemas.microsoft.com/office/drawing/2014/main" id="{3A099687-5AA8-F7C5-DF9B-74CD041272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4478" y="279000"/>
            <a:ext cx="508304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DBF9D2-34CF-6234-981B-3C895567A511}"/>
              </a:ext>
            </a:extLst>
          </p:cNvPr>
          <p:cNvSpPr txBox="1"/>
          <p:nvPr/>
        </p:nvSpPr>
        <p:spPr>
          <a:xfrm>
            <a:off x="8729472" y="2549682"/>
            <a:ext cx="3316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chemeClr val="bg1"/>
                </a:solidFill>
              </a:rPr>
              <a:t>1632 peinture à Pays-Bas par Rembrandt about Adoration des mages, de 1632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peinture&#10;&#10;Le contenu généré par l’IA peut être incorrect.">
            <a:extLst>
              <a:ext uri="{FF2B5EF4-FFF2-40B4-BE49-F238E27FC236}">
                <a16:creationId xmlns:a16="http://schemas.microsoft.com/office/drawing/2014/main" id="{0119AD4A-4921-9F4E-1D6D-27F9074BA5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2596" y="279000"/>
            <a:ext cx="821738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4BD986-A2C8-02E3-9FEF-F9E4FFEE4C55}"/>
              </a:ext>
            </a:extLst>
          </p:cNvPr>
          <p:cNvSpPr txBox="1"/>
          <p:nvPr/>
        </p:nvSpPr>
        <p:spPr>
          <a:xfrm>
            <a:off x="170688" y="3584448"/>
            <a:ext cx="2865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tableau de Jacob Jordaens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habits, personne&#10;&#10;Le contenu généré par l’IA peut être incorrect.">
            <a:extLst>
              <a:ext uri="{FF2B5EF4-FFF2-40B4-BE49-F238E27FC236}">
                <a16:creationId xmlns:a16="http://schemas.microsoft.com/office/drawing/2014/main" id="{48C8A5E6-3329-8A57-FFCA-06863ABD46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355" y="279000"/>
            <a:ext cx="479088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2ED4A2-77C8-7CCC-9436-674A32534DEB}"/>
              </a:ext>
            </a:extLst>
          </p:cNvPr>
          <p:cNvSpPr txBox="1"/>
          <p:nvPr/>
        </p:nvSpPr>
        <p:spPr>
          <a:xfrm>
            <a:off x="8642645" y="3244334"/>
            <a:ext cx="33298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tableau de Kouzma Petrov-Vodkine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Œuvre d’art, Peinture acrylique&#10;&#10;Le contenu généré par l’IA peut être incorrect.">
            <a:extLst>
              <a:ext uri="{FF2B5EF4-FFF2-40B4-BE49-F238E27FC236}">
                <a16:creationId xmlns:a16="http://schemas.microsoft.com/office/drawing/2014/main" id="{EF5D3705-E8F8-9752-7591-66286A8286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00" y="548789"/>
            <a:ext cx="10620000" cy="55699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F326571-AEC2-AC4E-29CC-4C1CC4922C88}"/>
              </a:ext>
            </a:extLst>
          </p:cNvPr>
          <p:cNvSpPr txBox="1"/>
          <p:nvPr/>
        </p:nvSpPr>
        <p:spPr>
          <a:xfrm>
            <a:off x="4133088" y="6118769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tableau de Viktor </a:t>
            </a:r>
            <a:r>
              <a:rPr lang="fr-FR" sz="2400" b="1" dirty="0" err="1">
                <a:solidFill>
                  <a:schemeClr val="bg1"/>
                </a:solidFill>
              </a:rPr>
              <a:t>Vasnetsov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92BDA-BAB6-4745-03C3-8A266B123D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arbre, Visage humain&#10;&#10;Le contenu généré par l’IA peut être incorrect.">
            <a:extLst>
              <a:ext uri="{FF2B5EF4-FFF2-40B4-BE49-F238E27FC236}">
                <a16:creationId xmlns:a16="http://schemas.microsoft.com/office/drawing/2014/main" id="{13A1D0C8-B31F-126A-0088-47E44821EC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743" y="279000"/>
            <a:ext cx="4428827" cy="63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A787C11-910F-F72D-C700-009533D154DC}"/>
              </a:ext>
            </a:extLst>
          </p:cNvPr>
          <p:cNvSpPr txBox="1"/>
          <p:nvPr/>
        </p:nvSpPr>
        <p:spPr>
          <a:xfrm>
            <a:off x="1548384" y="6082177"/>
            <a:ext cx="4901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de Viktor Vasnetsov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8966E10-F9A5-CB7A-D514-77981422AFE0}"/>
              </a:ext>
            </a:extLst>
          </p:cNvPr>
          <p:cNvSpPr txBox="1"/>
          <p:nvPr/>
        </p:nvSpPr>
        <p:spPr>
          <a:xfrm>
            <a:off x="6096000" y="1292352"/>
            <a:ext cx="5900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Proposé Des Tableaux Réalisés Par De Différents Peintres 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448079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243</Words>
  <Application>Microsoft Office PowerPoint</Application>
  <PresentationFormat>Grand écran</PresentationFormat>
  <Paragraphs>44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2025-07-10T07:10:34Z</dcterms:modified>
</cp:coreProperties>
</file>