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88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7" y="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E2FDE-0DF6-876D-DBF3-08CCECEF17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3132547-A9B5-7E1B-6E9E-F85CAA185B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6E3C0A-1E26-7B6A-499A-64544C8F5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E89153-908D-9E6F-F8FB-16E2A473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05BFD0-AC56-C6AC-71B8-37D5FD21F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528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EC7C0-DC69-C0B3-75FE-AB2D09C25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68FF8-92D9-92A0-28FA-B94BD72C4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2DE8E6-A6EE-F36B-DAF9-1D670F5D3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237C8C-C627-1F50-3B4D-9AD1CC2EE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910F63-B0E9-336B-FCA3-1255E66A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65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E82E36-CBA1-2BC7-88C8-BFCD50993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AC86D2-EBAA-459A-9A30-A5E6375B0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1C84DF-10D4-1C63-8854-10F0D4F73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905D1F-D1C0-4D3C-0906-661FF295D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686136-BE2E-CAAA-5FBE-DA47DD17F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6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BDDA8E-B6B6-67F4-8A9A-D4A38855D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4879A1-E7D9-F08C-AE31-DEC416E2A4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C0AA9FC-53AA-F008-526F-A9DC8E3DAF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50B31D-C5E9-D06D-38D2-0E65E05E8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4A4C99-05F4-042E-D5E4-2A3467588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1CBF0B-BE0D-FB5A-31D0-37428DCD1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074D45-9439-C507-839F-C3F281455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FE3AA8-7138-0663-8C1C-D2D5552F9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E14C29-0719-B4DB-E9F9-34BD06E6D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2EA2415-D4D7-378C-5895-B375790179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05C9CA-63F2-E4DB-99E1-70FAF73BBA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98D8AF-98FA-C40F-0D7D-C5DAA0D27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CEDBFEE-8978-58C9-C169-D90195512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54D9819-1661-8DD6-A801-36B9E3892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1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894424-E378-83BD-3449-D1FD03883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F8AE5B3-D8D8-1CAA-A707-3B9B86074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43A32E9-EAEE-3593-4BB8-ABB658647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AC74F88-AFF2-7118-F85F-89C884F7F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14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6D14EB0-81BB-1624-F6ED-C1158F12B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74F9E1B-A8D7-3175-4EA6-4245CFA7C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CC329AC-CECA-A73A-CB05-8C63893A3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9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C28E7-056A-B14E-DDDA-AEF56829C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CA24DE-8B27-F790-ADCA-B56BAF4F0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47DB05-056D-D9C4-C229-0B363F0DD1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0996C3-1B95-DAB0-A4BD-F0E8DACAB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FFDB06-A0B5-2E01-DB49-6BA31F5FC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AD55DB-FA7D-E4D4-A9FA-090FBB831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59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C15D3B-F6B0-5818-D1E3-BFFE4E48F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D0CAE7D-ECAD-57AE-88C3-9E3F327DD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9EEAED3-3190-3B5B-A716-42A493E67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12CD5D-AE80-0FC4-6CF5-8ABB47E2F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EF5B01-95FB-B36C-AAB6-038923588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291022-D752-9FD0-C857-523155887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23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FCAE6-A551-F48B-165B-79D917156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68343E-D2FF-7070-18AD-7F9B63020B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D1A9CC-7EE4-E4CC-73D9-C9F598FFB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D2CDAF-18CA-185E-2FC3-380C8C600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BCEC46-4039-6187-6652-489EB611D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07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EB14A56-27F7-21DC-B5D9-4A515D57A5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1DE9F3-C624-6476-4EAE-19F6F7AA2E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734655-A793-CF1E-D428-005B799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64AD9D-2942-4822-ED72-2EEFA8971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82DB7B-F31B-EB42-5F90-DBCE0E4C1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36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9C31836-2195-0744-C738-4D1E036DA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FB58DC-1E57-9B01-632D-079907073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CB3A59-7940-9A7D-CF56-CE7E332EC0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B8A7ED-779D-4450-92C3-7D4FA7643F72}" type="datetimeFigureOut">
              <a:rPr lang="fr-FR" smtClean="0"/>
              <a:t>06/09/2025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9B6C96-FB80-3C64-0787-BE20D84FC7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71FDE1-9E07-919A-90FE-CB066F41DD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223242-FD21-45D0-BAA0-020F090B3F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99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3DFF70-94A1-2DD3-292A-7DA7D2480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663" y="280416"/>
            <a:ext cx="8066513" cy="57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6EF690-DB4E-0B67-8DA5-3EE8E3D024CF}"/>
              </a:ext>
            </a:extLst>
          </p:cNvPr>
          <p:cNvSpPr txBox="1"/>
          <p:nvPr/>
        </p:nvSpPr>
        <p:spPr>
          <a:xfrm>
            <a:off x="3537336" y="232809"/>
            <a:ext cx="633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Village De </a:t>
            </a:r>
            <a:r>
              <a:rPr lang="fr-FR" sz="3200" b="1" dirty="0" err="1">
                <a:solidFill>
                  <a:schemeClr val="bg1"/>
                </a:solidFill>
              </a:rPr>
              <a:t>Menerbes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99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ndAc>
          <p:stSnd loop="1">
            <p:snd r:embed="rId2" name="Karène NEUVILLE - Dernière danse pour moi &amp; Le marchand de bonheur.wav"/>
          </p:stSnd>
        </p:sndAc>
      </p:transition>
    </mc:Choice>
    <mc:Fallback xmlns="">
      <p:transition spd="slow" advClick="0" advTm="9000">
        <p:sndAc>
          <p:stSnd loop="1">
            <p:snd r:embed="rId4" name="Karène NEUVILLE - Dernière danse pour moi &amp; Le marchand de bonhe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1DF8A-E75A-DA15-0AD1-6399FD4C0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666B784-010D-36BF-7740-28DDDDF75940}"/>
              </a:ext>
            </a:extLst>
          </p:cNvPr>
          <p:cNvSpPr txBox="1"/>
          <p:nvPr/>
        </p:nvSpPr>
        <p:spPr>
          <a:xfrm>
            <a:off x="539931" y="612844"/>
            <a:ext cx="114953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Ménerbes est une commune française située dans le département de Vaucluse, en région Provence-Alpes-Côte d'Azur. Ses habitants sont appelés les Ménerbiens.</a:t>
            </a:r>
          </a:p>
          <a:p>
            <a:endParaRPr lang="fr-FR" sz="4000" b="1" dirty="0">
              <a:solidFill>
                <a:srgbClr val="FFFF00"/>
              </a:solidFill>
            </a:endParaRPr>
          </a:p>
          <a:p>
            <a:r>
              <a:rPr lang="fr-FR" sz="4000" b="1" dirty="0">
                <a:solidFill>
                  <a:srgbClr val="FFFF00"/>
                </a:solidFill>
              </a:rPr>
              <a:t>Bâti sur un éperon rocheux du Luberon, entre Oppède à l'ouest et Lacoste à l'est, Ménerbes bénéficie du label accordé par l'association Les plus beaux villages de France.</a:t>
            </a:r>
          </a:p>
        </p:txBody>
      </p:sp>
    </p:spTree>
    <p:extLst>
      <p:ext uri="{BB962C8B-B14F-4D97-AF65-F5344CB8AC3E}">
        <p14:creationId xmlns:p14="http://schemas.microsoft.com/office/powerpoint/2010/main" val="255352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E9332F-F2C4-DE0F-0B70-9A67C19A9D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46F0DC-F940-46E0-8026-AF8EA3088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0" y="1506712"/>
            <a:ext cx="10944000" cy="349481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C002D50-6E44-A98E-E953-6228FC896568}"/>
              </a:ext>
            </a:extLst>
          </p:cNvPr>
          <p:cNvSpPr txBox="1"/>
          <p:nvPr/>
        </p:nvSpPr>
        <p:spPr>
          <a:xfrm>
            <a:off x="2987040" y="5001528"/>
            <a:ext cx="6729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son éperon rocheux, le village de Ménerbes en automne avec en fond le Luberon.</a:t>
            </a:r>
          </a:p>
        </p:txBody>
      </p:sp>
    </p:spTree>
    <p:extLst>
      <p:ext uri="{BB962C8B-B14F-4D97-AF65-F5344CB8AC3E}">
        <p14:creationId xmlns:p14="http://schemas.microsoft.com/office/powerpoint/2010/main" val="12696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D2EE3-CEF0-39D7-A3FF-C52B570E04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81CA9C-14E1-2C4A-B7EE-9F1543DAD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590" y="819000"/>
            <a:ext cx="9590819" cy="52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90115D-2767-9345-3091-6EF87AD161B4}"/>
              </a:ext>
            </a:extLst>
          </p:cNvPr>
          <p:cNvSpPr txBox="1"/>
          <p:nvPr/>
        </p:nvSpPr>
        <p:spPr>
          <a:xfrm>
            <a:off x="4389120" y="5995925"/>
            <a:ext cx="9668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village de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52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7BE23-24C2-4316-D44A-BF845AFEA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Zone ripicole, Topographie fluviale de courants&#10;&#10;Le contenu généré par l’IA peut être incorrect.">
            <a:extLst>
              <a:ext uri="{FF2B5EF4-FFF2-40B4-BE49-F238E27FC236}">
                <a16:creationId xmlns:a16="http://schemas.microsoft.com/office/drawing/2014/main" id="{485C9792-C291-9E32-00EF-FB4F1A7BB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58" y="459000"/>
            <a:ext cx="8913484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5A873-3B2C-6266-22F7-55C9B0C182AC}"/>
              </a:ext>
            </a:extLst>
          </p:cNvPr>
          <p:cNvSpPr txBox="1"/>
          <p:nvPr/>
        </p:nvSpPr>
        <p:spPr>
          <a:xfrm>
            <a:off x="5257749" y="5937335"/>
            <a:ext cx="10314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Calavon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886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D7669-86C4-DD2D-8FB9-D46576F1E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plante, grotte&#10;&#10;Le contenu généré par l’IA peut être incorrect.">
            <a:extLst>
              <a:ext uri="{FF2B5EF4-FFF2-40B4-BE49-F238E27FC236}">
                <a16:creationId xmlns:a16="http://schemas.microsoft.com/office/drawing/2014/main" id="{D2575BB2-D116-DACC-737D-313F0EE87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02" y="459000"/>
            <a:ext cx="792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19D750-319A-E73F-67DD-3A053EA098AB}"/>
              </a:ext>
            </a:extLst>
          </p:cNvPr>
          <p:cNvSpPr txBox="1"/>
          <p:nvPr/>
        </p:nvSpPr>
        <p:spPr>
          <a:xfrm>
            <a:off x="8534400" y="3828288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Dolmen de la Pitchoune.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48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FCCDB-8A23-736D-57B2-35C80FB03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Le contenu généré par l’IA peut être incorrect.">
            <a:extLst>
              <a:ext uri="{FF2B5EF4-FFF2-40B4-BE49-F238E27FC236}">
                <a16:creationId xmlns:a16="http://schemas.microsoft.com/office/drawing/2014/main" id="{EB209933-351F-92BE-296E-2FC1B0F4E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488" y="459000"/>
            <a:ext cx="792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4AC18-2F5B-D57A-D1A9-C67AFCB1F124}"/>
              </a:ext>
            </a:extLst>
          </p:cNvPr>
          <p:cNvSpPr txBox="1"/>
          <p:nvPr/>
        </p:nvSpPr>
        <p:spPr>
          <a:xfrm>
            <a:off x="475488" y="3572256"/>
            <a:ext cx="3328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dominant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32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7E0A0-4C63-6F18-BAB9-038378D03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église, bâtiment, ciel&#10;&#10;Le contenu généré par l’IA peut être incorrect.">
            <a:extLst>
              <a:ext uri="{FF2B5EF4-FFF2-40B4-BE49-F238E27FC236}">
                <a16:creationId xmlns:a16="http://schemas.microsoft.com/office/drawing/2014/main" id="{424D4699-B9C5-DF30-4E08-062B08623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" y="459000"/>
            <a:ext cx="792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709EB6-8B06-DC89-3F53-3E7280A762F6}"/>
              </a:ext>
            </a:extLst>
          </p:cNvPr>
          <p:cNvSpPr txBox="1"/>
          <p:nvPr/>
        </p:nvSpPr>
        <p:spPr>
          <a:xfrm>
            <a:off x="8619744" y="3974592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Saint-Luc de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3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15CFC1-F843-760B-7DEF-FC5E490E0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A97A9F09-0668-B2A4-0A4E-05C680D05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442" y="369000"/>
            <a:ext cx="4588571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B71089-3927-2627-D79E-F0A92FB66F14}"/>
              </a:ext>
            </a:extLst>
          </p:cNvPr>
          <p:cNvSpPr txBox="1"/>
          <p:nvPr/>
        </p:nvSpPr>
        <p:spPr>
          <a:xfrm>
            <a:off x="546450" y="4218432"/>
            <a:ext cx="3364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Saint-Blaise.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48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85513-43A5-EF31-EDA8-30D46FCDB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AAB349FB-95D1-6C8B-DE84-5DB190AE4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76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39F1E9-ADDE-D2F8-61E1-9CA1D5876D34}"/>
              </a:ext>
            </a:extLst>
          </p:cNvPr>
          <p:cNvSpPr txBox="1"/>
          <p:nvPr/>
        </p:nvSpPr>
        <p:spPr>
          <a:xfrm>
            <a:off x="170688" y="4160521"/>
            <a:ext cx="334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Plaine au pied du village de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5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295E0-6479-311F-2F38-E74115BE0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4B1B1BD8-40EB-F819-3723-AEC5B379D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36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6C53433-5799-519C-A078-2855EBFD42B6}"/>
              </a:ext>
            </a:extLst>
          </p:cNvPr>
          <p:cNvSpPr txBox="1"/>
          <p:nvPr/>
        </p:nvSpPr>
        <p:spPr>
          <a:xfrm>
            <a:off x="9083040" y="4084320"/>
            <a:ext cx="3364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Ménerbes s'étage sur une colline.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20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B81D0-4DCF-0ACA-61B4-FAA9B236B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E4C04B92-FEEB-2C21-3D93-E29A095C7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356" y="459000"/>
            <a:ext cx="8903041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4546E3-E3F2-E0F9-0B10-2551D40C4796}"/>
              </a:ext>
            </a:extLst>
          </p:cNvPr>
          <p:cNvSpPr txBox="1"/>
          <p:nvPr/>
        </p:nvSpPr>
        <p:spPr>
          <a:xfrm>
            <a:off x="121920" y="3974592"/>
            <a:ext cx="247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Le_château_de_Ménerbes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69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DC419-1DCA-EBC4-E5AD-144684B10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1A74E915-E5E5-FE99-1E3A-646575723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30" y="459000"/>
            <a:ext cx="8913502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5B2E51-8431-7B55-A3B7-5337333C264E}"/>
              </a:ext>
            </a:extLst>
          </p:cNvPr>
          <p:cNvSpPr txBox="1"/>
          <p:nvPr/>
        </p:nvSpPr>
        <p:spPr>
          <a:xfrm>
            <a:off x="9692640" y="4230624"/>
            <a:ext cx="2596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Dans les rues de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35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42C06-4A3B-4B84-110E-28F864F44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524D031A-EB58-3BB2-E534-135E3DCB2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582" y="369000"/>
            <a:ext cx="4588563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137192-489E-72A9-2BD0-5C47185EEB12}"/>
              </a:ext>
            </a:extLst>
          </p:cNvPr>
          <p:cNvSpPr txBox="1"/>
          <p:nvPr/>
        </p:nvSpPr>
        <p:spPr>
          <a:xfrm>
            <a:off x="999744" y="3913631"/>
            <a:ext cx="335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L'ancienne villa de Dora Maar à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64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B3155-8780-D739-BCB4-CEBC45A062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uines&#10;&#10;Le contenu généré par l’IA peut être incorrect.">
            <a:extLst>
              <a:ext uri="{FF2B5EF4-FFF2-40B4-BE49-F238E27FC236}">
                <a16:creationId xmlns:a16="http://schemas.microsoft.com/office/drawing/2014/main" id="{30607923-87C1-1B80-167D-F4E599B3E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179" y="369000"/>
            <a:ext cx="4145642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CAB102-B6AA-8CA8-3A44-741F969DE576}"/>
              </a:ext>
            </a:extLst>
          </p:cNvPr>
          <p:cNvSpPr txBox="1"/>
          <p:nvPr/>
        </p:nvSpPr>
        <p:spPr>
          <a:xfrm>
            <a:off x="8290560" y="3758184"/>
            <a:ext cx="3364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Vue_du_beffroi_dans_les_rues_de_Ménerbes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47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D4DCC-21B2-A0F3-C39D-83D91C833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Ruines&#10;&#10;Le contenu généré par l’IA peut être incorrect.">
            <a:extLst>
              <a:ext uri="{FF2B5EF4-FFF2-40B4-BE49-F238E27FC236}">
                <a16:creationId xmlns:a16="http://schemas.microsoft.com/office/drawing/2014/main" id="{0459EB52-8C3E-89B4-2ADE-0E447DCF2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259" y="459000"/>
            <a:ext cx="9034234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46F7C8-E277-C97F-C707-7A055F3B7E00}"/>
              </a:ext>
            </a:extLst>
          </p:cNvPr>
          <p:cNvSpPr txBox="1"/>
          <p:nvPr/>
        </p:nvSpPr>
        <p:spPr>
          <a:xfrm>
            <a:off x="585216" y="4242816"/>
            <a:ext cx="2377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prieuré Saint-Hilaire.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95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CC82ED-9459-BCC7-3B90-4EF301BB6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orloge&#10;&#10;Le contenu généré par l’IA peut être incorrect.">
            <a:extLst>
              <a:ext uri="{FF2B5EF4-FFF2-40B4-BE49-F238E27FC236}">
                <a16:creationId xmlns:a16="http://schemas.microsoft.com/office/drawing/2014/main" id="{93850ACC-721E-2313-43C4-1540F2535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559" y="369000"/>
            <a:ext cx="381012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DF3BE6-C86C-FFFD-9C31-FDA8C8168917}"/>
              </a:ext>
            </a:extLst>
          </p:cNvPr>
          <p:cNvSpPr txBox="1"/>
          <p:nvPr/>
        </p:nvSpPr>
        <p:spPr>
          <a:xfrm>
            <a:off x="8058912" y="4143649"/>
            <a:ext cx="4242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Menerbes_-_Beffroi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04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23B69-388F-E2B4-3053-44B9C60D0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C0DCB874-CE6B-6B0B-1998-193EA6090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50" y="1225550"/>
            <a:ext cx="6794500" cy="44069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16CFCC-B696-F90C-2900-A24D3E8F13BE}"/>
              </a:ext>
            </a:extLst>
          </p:cNvPr>
          <p:cNvSpPr txBox="1"/>
          <p:nvPr/>
        </p:nvSpPr>
        <p:spPr>
          <a:xfrm>
            <a:off x="2594919" y="5869460"/>
            <a:ext cx="863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Deux grandes cabanes en pierre sèche à Ménerbes.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34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9C4F9-CE61-4EE9-C964-9B8016B3E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plante&#10;&#10;Le contenu généré par l’IA peut être incorrect.">
            <a:extLst>
              <a:ext uri="{FF2B5EF4-FFF2-40B4-BE49-F238E27FC236}">
                <a16:creationId xmlns:a16="http://schemas.microsoft.com/office/drawing/2014/main" id="{4BACB382-1CFC-F944-7C55-F41089E54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21" y="459000"/>
            <a:ext cx="8966038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3214CF-7F76-01C8-C934-71CA671B8851}"/>
              </a:ext>
            </a:extLst>
          </p:cNvPr>
          <p:cNvSpPr txBox="1"/>
          <p:nvPr/>
        </p:nvSpPr>
        <p:spPr>
          <a:xfrm>
            <a:off x="86498" y="3904736"/>
            <a:ext cx="2786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Vue sur le village de Ménerbes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74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0E9D3-F304-57F5-5524-EE64C1AE8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maison&#10;&#10;Le contenu généré par l’IA peut être incorrect.">
            <a:extLst>
              <a:ext uri="{FF2B5EF4-FFF2-40B4-BE49-F238E27FC236}">
                <a16:creationId xmlns:a16="http://schemas.microsoft.com/office/drawing/2014/main" id="{0FA01981-8206-A084-62D0-5FBE6DD78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15" y="513000"/>
            <a:ext cx="8803016" cy="58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41A594-16EB-0D99-9A37-3D806754E326}"/>
              </a:ext>
            </a:extLst>
          </p:cNvPr>
          <p:cNvSpPr txBox="1"/>
          <p:nvPr/>
        </p:nvSpPr>
        <p:spPr>
          <a:xfrm>
            <a:off x="9688331" y="4343400"/>
            <a:ext cx="2343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Vue des remparts de Ménerbes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22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1478D-3194-0740-2AF6-31109E3D4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05386592-BE93-76B3-8D71-B34B6CB66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90" y="495000"/>
            <a:ext cx="8795141" cy="58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881D76-CDE6-D3D7-D42B-035024CC4B05}"/>
              </a:ext>
            </a:extLst>
          </p:cNvPr>
          <p:cNvSpPr txBox="1"/>
          <p:nvPr/>
        </p:nvSpPr>
        <p:spPr>
          <a:xfrm>
            <a:off x="202752" y="4300152"/>
            <a:ext cx="2903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Le_château_de_Ménerbes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42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DAAF1-42A1-C9E5-E9BD-F555A4A9A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paysage&#10;&#10;Le contenu généré par l’IA peut être incorrect.">
            <a:extLst>
              <a:ext uri="{FF2B5EF4-FFF2-40B4-BE49-F238E27FC236}">
                <a16:creationId xmlns:a16="http://schemas.microsoft.com/office/drawing/2014/main" id="{32E8606C-D162-83E8-C148-8CD4D9443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39" y="459000"/>
            <a:ext cx="8934413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773F5C-6838-1BB0-3E00-87ABE9C7346D}"/>
              </a:ext>
            </a:extLst>
          </p:cNvPr>
          <p:cNvSpPr txBox="1"/>
          <p:nvPr/>
        </p:nvSpPr>
        <p:spPr>
          <a:xfrm>
            <a:off x="9712411" y="4053016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de Ménerbes</a:t>
            </a:r>
          </a:p>
        </p:txBody>
      </p:sp>
    </p:spTree>
    <p:extLst>
      <p:ext uri="{BB962C8B-B14F-4D97-AF65-F5344CB8AC3E}">
        <p14:creationId xmlns:p14="http://schemas.microsoft.com/office/powerpoint/2010/main" val="346458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35340B-7D68-570A-926F-1FC481F2D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Le contenu généré par l’IA peut être incorrect.">
            <a:extLst>
              <a:ext uri="{FF2B5EF4-FFF2-40B4-BE49-F238E27FC236}">
                <a16:creationId xmlns:a16="http://schemas.microsoft.com/office/drawing/2014/main" id="{97A88336-BD33-AB31-4E26-3E2B5A116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55" y="775703"/>
            <a:ext cx="4445783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43D507-9C80-6D17-5141-4997BE83FC7A}"/>
              </a:ext>
            </a:extLst>
          </p:cNvPr>
          <p:cNvSpPr txBox="1"/>
          <p:nvPr/>
        </p:nvSpPr>
        <p:spPr>
          <a:xfrm>
            <a:off x="1173892" y="3838248"/>
            <a:ext cx="5338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village de Ménerbes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magasin, intérieur, Magasin de spiritueux, Bouteille en verre&#10;&#10;Le contenu généré par l’IA peut être incorrect.">
            <a:extLst>
              <a:ext uri="{FF2B5EF4-FFF2-40B4-BE49-F238E27FC236}">
                <a16:creationId xmlns:a16="http://schemas.microsoft.com/office/drawing/2014/main" id="{5DB40FD1-7110-18F7-9A7F-7FD3830DD2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699" y="3262227"/>
            <a:ext cx="3816000" cy="294399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FD97CD0-05D9-94E0-80F6-096F00E1C8D9}"/>
              </a:ext>
            </a:extLst>
          </p:cNvPr>
          <p:cNvSpPr txBox="1"/>
          <p:nvPr/>
        </p:nvSpPr>
        <p:spPr>
          <a:xfrm>
            <a:off x="7004309" y="2800562"/>
            <a:ext cx="4806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Maison-de-la-Truffe-et-du-Vin-</a:t>
            </a:r>
          </a:p>
        </p:txBody>
      </p:sp>
    </p:spTree>
    <p:extLst>
      <p:ext uri="{BB962C8B-B14F-4D97-AF65-F5344CB8AC3E}">
        <p14:creationId xmlns:p14="http://schemas.microsoft.com/office/powerpoint/2010/main" val="385132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6C563-E011-7F4A-DDEE-9FEA098B6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2AA40035-876D-1C46-B28F-D2C721D94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71" y="654908"/>
            <a:ext cx="3677815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94B594-8046-BD4A-9E00-165CE575AD19}"/>
              </a:ext>
            </a:extLst>
          </p:cNvPr>
          <p:cNvSpPr txBox="1"/>
          <p:nvPr/>
        </p:nvSpPr>
        <p:spPr>
          <a:xfrm>
            <a:off x="788771" y="3678908"/>
            <a:ext cx="4695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Jardin botanique de la Citadelle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paysage, ciel&#10;&#10;Le contenu généré par l’IA peut être incorrect.">
            <a:extLst>
              <a:ext uri="{FF2B5EF4-FFF2-40B4-BE49-F238E27FC236}">
                <a16:creationId xmlns:a16="http://schemas.microsoft.com/office/drawing/2014/main" id="{8F428AA0-0FBE-F4DA-4B2A-E59287CAEC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441" y="3304531"/>
            <a:ext cx="4425788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16158D9-3E86-3FF7-4241-12706FEA91D1}"/>
              </a:ext>
            </a:extLst>
          </p:cNvPr>
          <p:cNvSpPr txBox="1"/>
          <p:nvPr/>
        </p:nvSpPr>
        <p:spPr>
          <a:xfrm>
            <a:off x="7975937" y="2842866"/>
            <a:ext cx="500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massif-</a:t>
            </a:r>
            <a:r>
              <a:rPr lang="fr-FR" sz="2400" b="1" dirty="0" err="1">
                <a:solidFill>
                  <a:srgbClr val="FFFF00"/>
                </a:solidFill>
              </a:rPr>
              <a:t>luberon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72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8D4C8-7F89-1B34-AE33-7AA67ABEA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ciel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F8A2DBCC-3BCD-EE48-0B73-11C563DBA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662" y="764228"/>
            <a:ext cx="4543589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1949FF-5320-CB33-F6E2-49B510153141}"/>
              </a:ext>
            </a:extLst>
          </p:cNvPr>
          <p:cNvSpPr txBox="1"/>
          <p:nvPr/>
        </p:nvSpPr>
        <p:spPr>
          <a:xfrm>
            <a:off x="669594" y="3788228"/>
            <a:ext cx="56431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 d'en bas, le village impressionne toujours, avec ses façades ocre au corps-à-corps avec la pierre, et la silhouette orgueilleuse de la citadelle, plantée sur un rocher à pic. </a:t>
            </a:r>
          </a:p>
        </p:txBody>
      </p:sp>
      <p:pic>
        <p:nvPicPr>
          <p:cNvPr id="8" name="Image 7" descr="Une image contenant plein air, paysage, plante, bâtiment&#10;&#10;Le contenu généré par l’IA peut être incorrect.">
            <a:extLst>
              <a:ext uri="{FF2B5EF4-FFF2-40B4-BE49-F238E27FC236}">
                <a16:creationId xmlns:a16="http://schemas.microsoft.com/office/drawing/2014/main" id="{F3067580-D1B8-A81B-060E-1F1190546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338" y="3281724"/>
            <a:ext cx="4442810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59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63BBB-508B-2B0D-175E-3DCE992007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Hacienda&#10;&#10;Le contenu généré par l’IA peut être incorrect.">
            <a:extLst>
              <a:ext uri="{FF2B5EF4-FFF2-40B4-BE49-F238E27FC236}">
                <a16:creationId xmlns:a16="http://schemas.microsoft.com/office/drawing/2014/main" id="{DFC8C11C-01AB-6BB2-4623-3EEC005417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57" y="692331"/>
            <a:ext cx="448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C36C8B-A312-F324-F3A0-D8CA5D5E15B0}"/>
              </a:ext>
            </a:extLst>
          </p:cNvPr>
          <p:cNvSpPr txBox="1"/>
          <p:nvPr/>
        </p:nvSpPr>
        <p:spPr>
          <a:xfrm>
            <a:off x="714102" y="3680331"/>
            <a:ext cx="53818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L'ancien hôtel d'Astier de </a:t>
            </a:r>
            <a:r>
              <a:rPr lang="fr-FR" sz="2400" b="1" dirty="0" err="1">
                <a:solidFill>
                  <a:srgbClr val="FFFF00"/>
                </a:solidFill>
              </a:rPr>
              <a:t>Montfaucaon</a:t>
            </a:r>
            <a:r>
              <a:rPr lang="fr-FR" sz="2400" b="1" dirty="0">
                <a:solidFill>
                  <a:srgbClr val="FFFF00"/>
                </a:solidFill>
              </a:rPr>
              <a:t>, construit au XVIIe et au XVIIIe siècle, devenu maison de la Truffe et du Vin.</a:t>
            </a:r>
          </a:p>
        </p:txBody>
      </p:sp>
      <p:pic>
        <p:nvPicPr>
          <p:cNvPr id="6" name="Image 5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6397E4CC-8765-C8F2-76F4-72CB57ACF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445" y="3200400"/>
            <a:ext cx="4543573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5C93BF-2CD2-A722-36C5-6E5C55AA5BD3}"/>
              </a:ext>
            </a:extLst>
          </p:cNvPr>
          <p:cNvSpPr txBox="1"/>
          <p:nvPr/>
        </p:nvSpPr>
        <p:spPr>
          <a:xfrm>
            <a:off x="6344195" y="2000071"/>
            <a:ext cx="5551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L'abbaye Saint-Hilaire, bâtiment conventuel carme du XIIIe siècle, en partie </a:t>
            </a:r>
            <a:r>
              <a:rPr lang="fr-FR" sz="2400" b="1" dirty="0" err="1">
                <a:solidFill>
                  <a:srgbClr val="FFFF00"/>
                </a:solidFill>
              </a:rPr>
              <a:t>troglotytique</a:t>
            </a:r>
            <a:r>
              <a:rPr lang="fr-FR" sz="2400" b="1" dirty="0">
                <a:solidFill>
                  <a:srgbClr val="FFFF00"/>
                </a:solidFill>
              </a:rPr>
              <a:t>, abrite des trésors </a:t>
            </a:r>
          </a:p>
        </p:txBody>
      </p:sp>
    </p:spTree>
    <p:extLst>
      <p:ext uri="{BB962C8B-B14F-4D97-AF65-F5344CB8AC3E}">
        <p14:creationId xmlns:p14="http://schemas.microsoft.com/office/powerpoint/2010/main" val="410326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31B9B-6A29-50F9-241C-3FB672F09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scène&#10;&#10;Le contenu généré par l’IA peut être incorrect.">
            <a:extLst>
              <a:ext uri="{FF2B5EF4-FFF2-40B4-BE49-F238E27FC236}">
                <a16:creationId xmlns:a16="http://schemas.microsoft.com/office/drawing/2014/main" id="{6A5D0F8B-77B5-4AD3-E62E-9BD0A18FC1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69" y="716280"/>
            <a:ext cx="4428000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D93378-ABC1-E2F1-DDE1-4774B1C05951}"/>
              </a:ext>
            </a:extLst>
          </p:cNvPr>
          <p:cNvSpPr txBox="1"/>
          <p:nvPr/>
        </p:nvSpPr>
        <p:spPr>
          <a:xfrm>
            <a:off x="1750423" y="3668280"/>
            <a:ext cx="4807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Menerbes market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lavande, ciel, violet&#10;&#10;Le contenu généré par l’IA peut être incorrect.">
            <a:extLst>
              <a:ext uri="{FF2B5EF4-FFF2-40B4-BE49-F238E27FC236}">
                <a16:creationId xmlns:a16="http://schemas.microsoft.com/office/drawing/2014/main" id="{040F955C-8DC9-3B7F-D2F0-CEBB22D23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31" y="3189720"/>
            <a:ext cx="448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CDDD351-31EB-87E9-B6A0-DC2622A4913E}"/>
              </a:ext>
            </a:extLst>
          </p:cNvPr>
          <p:cNvSpPr txBox="1"/>
          <p:nvPr/>
        </p:nvSpPr>
        <p:spPr>
          <a:xfrm>
            <a:off x="6727372" y="2358723"/>
            <a:ext cx="576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Ménerbes est situé sur le versant septentrional du Luberon, </a:t>
            </a:r>
          </a:p>
        </p:txBody>
      </p:sp>
    </p:spTree>
    <p:extLst>
      <p:ext uri="{BB962C8B-B14F-4D97-AF65-F5344CB8AC3E}">
        <p14:creationId xmlns:p14="http://schemas.microsoft.com/office/powerpoint/2010/main" val="76882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38613-5A1F-07EE-C767-98AE818BD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E4B9F68E-540D-AA49-C09B-7D0701911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85" y="809897"/>
            <a:ext cx="4536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162A7C-487F-77EF-322A-9F934D16F06E}"/>
              </a:ext>
            </a:extLst>
          </p:cNvPr>
          <p:cNvSpPr txBox="1"/>
          <p:nvPr/>
        </p:nvSpPr>
        <p:spPr>
          <a:xfrm>
            <a:off x="4937760" y="4064729"/>
            <a:ext cx="5303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menerbes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10" name="Image 9" descr="Une image contenant plein air, ciel, Ruines, bâtiment&#10;&#10;Le contenu généré par l’IA peut être incorrect.">
            <a:extLst>
              <a:ext uri="{FF2B5EF4-FFF2-40B4-BE49-F238E27FC236}">
                <a16:creationId xmlns:a16="http://schemas.microsoft.com/office/drawing/2014/main" id="{AE75B9D5-78A4-3939-CE45-7494AB6B8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80" y="3317966"/>
            <a:ext cx="4374000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12434-BCE4-3438-8BBE-6460E3C89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CBACDFF2-33C3-1258-7E91-5ACB0D988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72" y="822960"/>
            <a:ext cx="4590000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AD3337CD-6805-0DB6-776D-8B590E304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128" y="3200400"/>
            <a:ext cx="4374000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0EE2F4-E34B-8E12-E2C5-2C1D1C8505C1}"/>
              </a:ext>
            </a:extLst>
          </p:cNvPr>
          <p:cNvSpPr txBox="1"/>
          <p:nvPr/>
        </p:nvSpPr>
        <p:spPr>
          <a:xfrm>
            <a:off x="5843452" y="2499470"/>
            <a:ext cx="415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menerbes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5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12A7F-5904-0FEC-0B83-4A49489B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paysage&#10;&#10;Le contenu généré par l’IA peut être incorrect.">
            <a:extLst>
              <a:ext uri="{FF2B5EF4-FFF2-40B4-BE49-F238E27FC236}">
                <a16:creationId xmlns:a16="http://schemas.microsoft.com/office/drawing/2014/main" id="{8CFCAA83-501D-5D57-A72C-F863C3F64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90" y="1734094"/>
            <a:ext cx="4590000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AA19B7-8609-DB85-1FE6-408ADAB4D498}"/>
              </a:ext>
            </a:extLst>
          </p:cNvPr>
          <p:cNvSpPr txBox="1"/>
          <p:nvPr/>
        </p:nvSpPr>
        <p:spPr>
          <a:xfrm>
            <a:off x="261257" y="4794094"/>
            <a:ext cx="58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De Ménerbes (Vaucluse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586E54C-0D24-69FC-FAA4-D78CDB80BBBF}"/>
              </a:ext>
            </a:extLst>
          </p:cNvPr>
          <p:cNvSpPr txBox="1"/>
          <p:nvPr/>
        </p:nvSpPr>
        <p:spPr>
          <a:xfrm>
            <a:off x="529590" y="771244"/>
            <a:ext cx="5042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Village De Ménerbes (Vaucluse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0FD1B1B-1B67-3F22-C33B-00B5FE134CB8}"/>
              </a:ext>
            </a:extLst>
          </p:cNvPr>
          <p:cNvSpPr txBox="1"/>
          <p:nvPr/>
        </p:nvSpPr>
        <p:spPr>
          <a:xfrm>
            <a:off x="5434149" y="2560320"/>
            <a:ext cx="5834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63803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319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16</cp:revision>
  <dcterms:created xsi:type="dcterms:W3CDTF">2025-09-04T03:03:13Z</dcterms:created>
  <dcterms:modified xsi:type="dcterms:W3CDTF">2025-09-06T05:28:46Z</dcterms:modified>
</cp:coreProperties>
</file>