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0" r:id="rId3"/>
    <p:sldId id="320" r:id="rId4"/>
    <p:sldId id="341" r:id="rId5"/>
    <p:sldId id="262" r:id="rId6"/>
    <p:sldId id="291" r:id="rId7"/>
    <p:sldId id="276" r:id="rId8"/>
    <p:sldId id="281" r:id="rId9"/>
    <p:sldId id="284" r:id="rId10"/>
    <p:sldId id="263" r:id="rId11"/>
    <p:sldId id="269" r:id="rId12"/>
    <p:sldId id="339" r:id="rId13"/>
    <p:sldId id="297" r:id="rId14"/>
    <p:sldId id="280" r:id="rId15"/>
    <p:sldId id="266" r:id="rId16"/>
    <p:sldId id="336" r:id="rId17"/>
    <p:sldId id="338" r:id="rId18"/>
    <p:sldId id="295" r:id="rId19"/>
    <p:sldId id="337" r:id="rId20"/>
    <p:sldId id="287" r:id="rId21"/>
    <p:sldId id="273" r:id="rId22"/>
    <p:sldId id="271" r:id="rId23"/>
    <p:sldId id="282" r:id="rId24"/>
    <p:sldId id="345" r:id="rId25"/>
    <p:sldId id="346" r:id="rId26"/>
    <p:sldId id="272" r:id="rId27"/>
    <p:sldId id="279" r:id="rId28"/>
    <p:sldId id="275" r:id="rId29"/>
    <p:sldId id="285" r:id="rId30"/>
    <p:sldId id="294" r:id="rId31"/>
    <p:sldId id="299" r:id="rId32"/>
    <p:sldId id="277" r:id="rId33"/>
    <p:sldId id="290" r:id="rId34"/>
    <p:sldId id="296" r:id="rId35"/>
    <p:sldId id="321" r:id="rId36"/>
    <p:sldId id="289" r:id="rId37"/>
    <p:sldId id="283" r:id="rId38"/>
    <p:sldId id="300" r:id="rId39"/>
    <p:sldId id="270" r:id="rId40"/>
    <p:sldId id="343" r:id="rId41"/>
    <p:sldId id="306" r:id="rId42"/>
    <p:sldId id="303" r:id="rId43"/>
    <p:sldId id="327" r:id="rId44"/>
    <p:sldId id="308" r:id="rId45"/>
    <p:sldId id="313" r:id="rId46"/>
    <p:sldId id="325" r:id="rId47"/>
    <p:sldId id="309" r:id="rId48"/>
    <p:sldId id="328" r:id="rId49"/>
    <p:sldId id="310" r:id="rId50"/>
    <p:sldId id="311" r:id="rId51"/>
    <p:sldId id="314" r:id="rId52"/>
    <p:sldId id="315" r:id="rId53"/>
    <p:sldId id="342" r:id="rId54"/>
    <p:sldId id="317" r:id="rId55"/>
    <p:sldId id="319" r:id="rId56"/>
    <p:sldId id="324" r:id="rId57"/>
    <p:sldId id="307" r:id="rId58"/>
    <p:sldId id="267" r:id="rId59"/>
    <p:sldId id="274" r:id="rId60"/>
    <p:sldId id="344" r:id="rId61"/>
    <p:sldId id="268" r:id="rId62"/>
    <p:sldId id="298" r:id="rId63"/>
    <p:sldId id="322" r:id="rId64"/>
    <p:sldId id="302" r:id="rId65"/>
    <p:sldId id="293" r:id="rId66"/>
    <p:sldId id="292" r:id="rId67"/>
    <p:sldId id="323" r:id="rId68"/>
    <p:sldId id="330" r:id="rId69"/>
    <p:sldId id="334" r:id="rId70"/>
    <p:sldId id="331" r:id="rId71"/>
    <p:sldId id="301" r:id="rId72"/>
    <p:sldId id="332" r:id="rId7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4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0A60-AFA2-4EA9-A273-A929E812EE98}" type="datetimeFigureOut">
              <a:rPr lang="fr-FR" smtClean="0"/>
              <a:t>06/09/2025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AE115-6900-4798-94DF-12B5BA1DEB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88383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000">
        <p15:prstTrans prst="fracture"/>
      </p:transition>
    </mc:Choice>
    <mc:Fallback xmlns=""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0A60-AFA2-4EA9-A273-A929E812EE98}" type="datetimeFigureOut">
              <a:rPr lang="fr-FR" smtClean="0"/>
              <a:t>06/09/2025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AE115-6900-4798-94DF-12B5BA1DEB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6961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000">
        <p15:prstTrans prst="fracture"/>
      </p:transition>
    </mc:Choice>
    <mc:Fallback xmlns=""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0A60-AFA2-4EA9-A273-A929E812EE98}" type="datetimeFigureOut">
              <a:rPr lang="fr-FR" smtClean="0"/>
              <a:t>06/09/2025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AE115-6900-4798-94DF-12B5BA1DEB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46228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000">
        <p15:prstTrans prst="fracture"/>
      </p:transition>
    </mc:Choice>
    <mc:Fallback xmlns=""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0A60-AFA2-4EA9-A273-A929E812EE98}" type="datetimeFigureOut">
              <a:rPr lang="fr-FR" smtClean="0"/>
              <a:t>06/09/2025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AE115-6900-4798-94DF-12B5BA1DEB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42575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000">
        <p15:prstTrans prst="fracture"/>
      </p:transition>
    </mc:Choice>
    <mc:Fallback xmlns=""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0A60-AFA2-4EA9-A273-A929E812EE98}" type="datetimeFigureOut">
              <a:rPr lang="fr-FR" smtClean="0"/>
              <a:t>06/09/2025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AE115-6900-4798-94DF-12B5BA1DEB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44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000">
        <p15:prstTrans prst="fracture"/>
      </p:transition>
    </mc:Choice>
    <mc:Fallback xmlns=""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0A60-AFA2-4EA9-A273-A929E812EE98}" type="datetimeFigureOut">
              <a:rPr lang="fr-FR" smtClean="0"/>
              <a:t>06/09/2025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AE115-6900-4798-94DF-12B5BA1DEB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0391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000">
        <p15:prstTrans prst="fracture"/>
      </p:transition>
    </mc:Choice>
    <mc:Fallback xmlns=""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0A60-AFA2-4EA9-A273-A929E812EE98}" type="datetimeFigureOut">
              <a:rPr lang="fr-FR" smtClean="0"/>
              <a:t>06/09/2025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AE115-6900-4798-94DF-12B5BA1DEB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26522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000">
        <p15:prstTrans prst="fracture"/>
      </p:transition>
    </mc:Choice>
    <mc:Fallback xmlns=""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0A60-AFA2-4EA9-A273-A929E812EE98}" type="datetimeFigureOut">
              <a:rPr lang="fr-FR" smtClean="0"/>
              <a:t>06/09/2025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AE115-6900-4798-94DF-12B5BA1DEB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866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000">
        <p15:prstTrans prst="fracture"/>
      </p:transition>
    </mc:Choice>
    <mc:Fallback xmlns=""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0A60-AFA2-4EA9-A273-A929E812EE98}" type="datetimeFigureOut">
              <a:rPr lang="fr-FR" smtClean="0"/>
              <a:t>06/09/2025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AE115-6900-4798-94DF-12B5BA1DEB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10882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000">
        <p15:prstTrans prst="fracture"/>
      </p:transition>
    </mc:Choice>
    <mc:Fallback xmlns=""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0A60-AFA2-4EA9-A273-A929E812EE98}" type="datetimeFigureOut">
              <a:rPr lang="fr-FR" smtClean="0"/>
              <a:t>06/09/2025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AE115-6900-4798-94DF-12B5BA1DEB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0833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000">
        <p15:prstTrans prst="fracture"/>
      </p:transition>
    </mc:Choice>
    <mc:Fallback xmlns=""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0A60-AFA2-4EA9-A273-A929E812EE98}" type="datetimeFigureOut">
              <a:rPr lang="fr-FR" smtClean="0"/>
              <a:t>06/09/2025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AE115-6900-4798-94DF-12B5BA1DEB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1486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000">
        <p15:prstTrans prst="fracture"/>
      </p:transition>
    </mc:Choice>
    <mc:Fallback xmlns=""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EC0A60-AFA2-4EA9-A273-A929E812EE98}" type="datetimeFigureOut">
              <a:rPr lang="fr-FR" smtClean="0"/>
              <a:t>06/09/2025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6AE115-6900-4798-94DF-12B5BA1DEB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6604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000">
        <p15:prstTrans prst="fracture"/>
      </p:transition>
    </mc:Choice>
    <mc:Fallback xmlns="">
      <p:transition spd="slow" advTm="11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G"/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575827" y="176707"/>
            <a:ext cx="59923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Ravie" panose="04040805050809020602" pitchFamily="82" charset="0"/>
              </a:rPr>
              <a:t>Saint-Guilhem-le-Désert</a:t>
            </a:r>
          </a:p>
        </p:txBody>
      </p:sp>
      <p:sp>
        <p:nvSpPr>
          <p:cNvPr id="5" name="Rectangle 4"/>
          <p:cNvSpPr/>
          <p:nvPr/>
        </p:nvSpPr>
        <p:spPr>
          <a:xfrm>
            <a:off x="187036" y="699927"/>
            <a:ext cx="89569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Situé dans le département 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l'Hérault en Occitanie, traversée par le chemin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d'Arles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l'un des chemins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Compostelle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15578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racture"/>
        <p:sndAc>
          <p:stSnd loop="1">
            <p:snd r:embed="rId2" name="Pierre Bachelet_ l'enfant viendraX_4.01.wav"/>
          </p:stSnd>
        </p:sndAc>
      </p:transition>
    </mc:Choice>
    <mc:Fallback xmlns="">
      <p:transition spd="slow" advTm="9000">
        <p:fade/>
        <p:sndAc>
          <p:stSnd loop="1">
            <p:snd r:embed="rId4" name="Pierre Bachelet_ l'enfant viendraX_4.0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4691" y="750654"/>
            <a:ext cx="8894618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Saint-Guilhem, qui es-tu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?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c’est Saint Guillaume, duc d’Aquitaine qui fonda une abbaye dans un véritable désert humain en 804.</a:t>
            </a:r>
            <a:endParaRPr lang="fr-FR" sz="2800" dirty="0"/>
          </a:p>
        </p:txBody>
      </p:sp>
      <p:sp>
        <p:nvSpPr>
          <p:cNvPr id="6" name="Rectangle 5"/>
          <p:cNvSpPr/>
          <p:nvPr/>
        </p:nvSpPr>
        <p:spPr>
          <a:xfrm>
            <a:off x="1337294" y="123644"/>
            <a:ext cx="6473537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Saint-Guilhem-le Désert, quel nom étrange ? </a:t>
            </a:r>
          </a:p>
          <a:p>
            <a:endParaRPr lang="fr-FR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333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000">
        <p15:prstTrans prst="fractur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55864" y="286758"/>
            <a:ext cx="880109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Loin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hommes, le vallon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Gellone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est un cadre tout trouvé pour une communauté religieuse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emplacement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mystique. </a:t>
            </a:r>
          </a:p>
        </p:txBody>
      </p:sp>
    </p:spTree>
    <p:extLst>
      <p:ext uri="{BB962C8B-B14F-4D97-AF65-F5344CB8AC3E}">
        <p14:creationId xmlns:p14="http://schemas.microsoft.com/office/powerpoint/2010/main" val="11257177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7644" y="4986213"/>
            <a:ext cx="9050482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Saint-Guilhem-le-Désert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commune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rurale qui compte  250 résidents à l’année 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moyenne , 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Ses habitants sont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appelés les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Saute-Rocs ou Saute-Rochers. </a:t>
            </a:r>
          </a:p>
        </p:txBody>
      </p:sp>
    </p:spTree>
    <p:extLst>
      <p:ext uri="{BB962C8B-B14F-4D97-AF65-F5344CB8AC3E}">
        <p14:creationId xmlns:p14="http://schemas.microsoft.com/office/powerpoint/2010/main" val="14825441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000">
        <p15:prstTrans prst="fractur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99094" y="5588737"/>
            <a:ext cx="539923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Saint-Guilhem-le-Désert petit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village 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sur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chemin de Compostelle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74503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7074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62566" y="556644"/>
            <a:ext cx="440056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Ravie" panose="04040805050809020602" pitchFamily="82" charset="0"/>
              </a:rPr>
              <a:t>Abbaye de </a:t>
            </a:r>
            <a:r>
              <a:rPr lang="fr-FR" sz="2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Ravie" panose="04040805050809020602" pitchFamily="82" charset="0"/>
              </a:rPr>
              <a:t>Gellone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979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fractur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5399" y="639985"/>
            <a:ext cx="793311" cy="71346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713499" y="556644"/>
            <a:ext cx="293061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Entrée du village</a:t>
            </a:r>
            <a:endParaRPr lang="fr-F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00619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12603" y="6136563"/>
            <a:ext cx="672291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village compte deux artères principales, </a:t>
            </a:r>
          </a:p>
        </p:txBody>
      </p:sp>
    </p:spTree>
    <p:extLst>
      <p:ext uri="{BB962C8B-B14F-4D97-AF65-F5344CB8AC3E}">
        <p14:creationId xmlns:p14="http://schemas.microsoft.com/office/powerpoint/2010/main" val="39839537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7427" y="6025681"/>
            <a:ext cx="862445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levez le nez 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perdez-vous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déambuler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hasard des ruelles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62763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37643" y="5845617"/>
            <a:ext cx="670247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Ruelle pavées et bordées de maisons anciennes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05976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fractur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745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0397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32609" y="5776435"/>
            <a:ext cx="641119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se perdre au détour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d’une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allée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tomber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 un glacier, c’est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l’idéale pour se rafraichir…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89009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7000">
        <p15:prstTrans prst="fracture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11727" y="5260309"/>
            <a:ext cx="80945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chaque embranchement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se laisser guider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tomber sous le charme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d’une devanture ou d’un escalier, il n’y pas d’autre façon de se laisser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attirer par toutes ces beautés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27790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2000">
        <p15:prstTrans prst="fractur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2132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446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309255" y="5485353"/>
            <a:ext cx="60682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ruelles médiévales sont orientées parallèlement à la falaise. </a:t>
            </a:r>
          </a:p>
        </p:txBody>
      </p:sp>
    </p:spTree>
    <p:extLst>
      <p:ext uri="{BB962C8B-B14F-4D97-AF65-F5344CB8AC3E}">
        <p14:creationId xmlns:p14="http://schemas.microsoft.com/office/powerpoint/2010/main" val="10326037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fractur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4472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8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59874" y="5599791"/>
            <a:ext cx="63488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Prenez la rue Corniche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 accéder à la place de la Liberté, la belle place centrale, </a:t>
            </a:r>
          </a:p>
        </p:txBody>
      </p:sp>
    </p:spTree>
    <p:extLst>
      <p:ext uri="{BB962C8B-B14F-4D97-AF65-F5344CB8AC3E}">
        <p14:creationId xmlns:p14="http://schemas.microsoft.com/office/powerpoint/2010/main" val="8830764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7000">
        <p15:prstTrans prst="fracture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673911" y="347848"/>
            <a:ext cx="56252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Place de la Liberté de Saint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Guilhem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Fugaz One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52152" y="5184154"/>
            <a:ext cx="823855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Place est occupée par les terrasses de café ou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restaurants et des boutiques 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centre se dresse une fontaine et trône un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majestueux platane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appelé le "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Fugaz One" pitchFamily="2" charset="0"/>
              </a:rPr>
              <a:t>Roi Platane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".</a:t>
            </a:r>
          </a:p>
        </p:txBody>
      </p:sp>
    </p:spTree>
    <p:extLst>
      <p:ext uri="{BB962C8B-B14F-4D97-AF65-F5344CB8AC3E}">
        <p14:creationId xmlns:p14="http://schemas.microsoft.com/office/powerpoint/2010/main" val="33067686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2000">
        <p15:prstTrans prst="fractur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4715" y="467025"/>
            <a:ext cx="864004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centre de la Place de la Liberté de Saint Guilhem se dresse une fontaine où l 'on peut se rafraîchir 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été et un platane de plus de 150 ans.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/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</a:b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1481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000">
        <p15:prstTrans prst="fractur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40326" y="380137"/>
            <a:ext cx="76477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platane de la place a une circonférence de plus de 6 m à 1 m du sol, pour une hauteur supérieure à 20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m.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4352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racture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246909" y="289899"/>
            <a:ext cx="58604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ramage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donne 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l'ombre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presque la totalité de la place.</a:t>
            </a:r>
          </a:p>
        </p:txBody>
      </p:sp>
    </p:spTree>
    <p:extLst>
      <p:ext uri="{BB962C8B-B14F-4D97-AF65-F5344CB8AC3E}">
        <p14:creationId xmlns:p14="http://schemas.microsoft.com/office/powerpoint/2010/main" val="25020750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42628" y="490743"/>
            <a:ext cx="73420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place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bordée par des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boutiques et des arcades</a:t>
            </a:r>
            <a:endParaRPr lang="fr-FR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18542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7000">
        <p15:prstTrans prst="fracture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59700" y="407616"/>
            <a:ext cx="33009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des arcades anciennes</a:t>
            </a:r>
            <a:endParaRPr lang="fr-FR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92404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57436" y="406541"/>
            <a:ext cx="40446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Arcades et boutiques </a:t>
            </a:r>
          </a:p>
        </p:txBody>
      </p:sp>
    </p:spTree>
    <p:extLst>
      <p:ext uri="{BB962C8B-B14F-4D97-AF65-F5344CB8AC3E}">
        <p14:creationId xmlns:p14="http://schemas.microsoft.com/office/powerpoint/2010/main" val="13384101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2264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623955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64"/>
          <a:stretch/>
        </p:blipFill>
        <p:spPr>
          <a:xfrm>
            <a:off x="4623954" y="0"/>
            <a:ext cx="4553376" cy="685799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40214" y="5429980"/>
            <a:ext cx="309732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Spécialités du village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274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93"/>
          <a:stretch/>
        </p:blipFill>
        <p:spPr>
          <a:xfrm>
            <a:off x="4623955" y="0"/>
            <a:ext cx="4520046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45" r="29205"/>
          <a:stretch/>
        </p:blipFill>
        <p:spPr>
          <a:xfrm>
            <a:off x="-62345" y="0"/>
            <a:ext cx="46863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056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648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5228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96" b="3767"/>
          <a:stretch/>
        </p:blipFill>
        <p:spPr>
          <a:xfrm>
            <a:off x="0" y="1546"/>
            <a:ext cx="9190882" cy="685645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6922" y="5473005"/>
            <a:ext cx="641638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place de la Liberté, la belle place centrale, celle où on imagine sans peine les paysans médiévaux venir pour le marché</a:t>
            </a:r>
          </a:p>
        </p:txBody>
      </p:sp>
    </p:spTree>
    <p:extLst>
      <p:ext uri="{BB962C8B-B14F-4D97-AF65-F5344CB8AC3E}">
        <p14:creationId xmlns:p14="http://schemas.microsoft.com/office/powerpoint/2010/main" val="11119001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000">
        <p15:prstTrans prst="fractur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4073" y="605320"/>
            <a:ext cx="835429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/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fut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planté en 1848 sur la place de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Liberté 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baptisé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Roi Platane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célèbre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naissance de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République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335482" y="282154"/>
            <a:ext cx="4572000" cy="8002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le Roi Platane</a:t>
            </a:r>
            <a:r>
              <a:rPr lang="fr-FR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/>
            </a:r>
            <a:br>
              <a:rPr lang="fr-FR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071992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racture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75147" y="431953"/>
            <a:ext cx="830126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place de la Liberté est située dans la partie haute du village devant l'entrée de l'ancienne abbaye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Gellone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589125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racture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4672" y="914401"/>
            <a:ext cx="519919" cy="46759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75147" y="431953"/>
            <a:ext cx="830126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place de la Liberté est située dans la partie haute du village devant l'entrée de l'ancienne abbaye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Gellone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</a:p>
        </p:txBody>
      </p:sp>
      <p:cxnSp>
        <p:nvCxnSpPr>
          <p:cNvPr id="7" name="Connecteur droit avec flèche 6"/>
          <p:cNvCxnSpPr/>
          <p:nvPr/>
        </p:nvCxnSpPr>
        <p:spPr>
          <a:xfrm flipH="1">
            <a:off x="3792682" y="1236518"/>
            <a:ext cx="2192482" cy="125730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95969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4191" y="1093035"/>
            <a:ext cx="774818" cy="69683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36721" y="5592818"/>
            <a:ext cx="847468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On la voit de loin, la vue est dégagée. On la longe ensuite avant de passer sous une voûte,</a:t>
            </a:r>
          </a:p>
        </p:txBody>
      </p:sp>
    </p:spTree>
    <p:extLst>
      <p:ext uri="{BB962C8B-B14F-4D97-AF65-F5344CB8AC3E}">
        <p14:creationId xmlns:p14="http://schemas.microsoft.com/office/powerpoint/2010/main" val="10753371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7000">
        <p15:prstTrans prst="fracture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16973" y="321071"/>
            <a:ext cx="79802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soulagement des pèlerins qui voient ces coquillages après une journée de marche.</a:t>
            </a:r>
          </a:p>
        </p:txBody>
      </p:sp>
    </p:spTree>
    <p:extLst>
      <p:ext uri="{BB962C8B-B14F-4D97-AF65-F5344CB8AC3E}">
        <p14:creationId xmlns:p14="http://schemas.microsoft.com/office/powerpoint/2010/main" val="4091423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38991" y="202031"/>
            <a:ext cx="87699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nombreux panneaux indiquant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fameux chemin, ainsi que des coquilles Saint-Jacques sur des points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d’eau,  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0353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729188" y="334879"/>
            <a:ext cx="368562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Abbaye de </a:t>
            </a:r>
            <a:r>
              <a:rPr lang="fr-FR" sz="36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Gellone</a:t>
            </a:r>
            <a:endParaRPr lang="fr-F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0668" y="5218745"/>
            <a:ext cx="884266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Saint-Guilhem-le-Désert se situe sur un des chemins de Compostelle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chemin d’Arles,  et Montpellier, et les gorges de l’Hérault avant d’arriver à Saint-Guilhem-le-Désert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8351970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3000">
        <p15:prstTrans prst="fractur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840213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9913" y="254548"/>
            <a:ext cx="4434087" cy="6603452"/>
          </a:xfrm>
          <a:prstGeom prst="rect">
            <a:avLst/>
          </a:prstGeom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415637" y="599669"/>
            <a:ext cx="8510154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L’abbaye de Saint Guilhem le Désert actuelle remonte au 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IX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 siècle dans sa partie la plus ancienne.</a:t>
            </a:r>
          </a:p>
        </p:txBody>
      </p:sp>
      <p:sp>
        <p:nvSpPr>
          <p:cNvPr id="5" name="Rectangle 4"/>
          <p:cNvSpPr/>
          <p:nvPr/>
        </p:nvSpPr>
        <p:spPr>
          <a:xfrm>
            <a:off x="602673" y="5814977"/>
            <a:ext cx="904009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clocher porche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partie basse date du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ème.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porte présente un bel exemple d’ouverture romane</a:t>
            </a:r>
            <a:endParaRPr lang="fr-FR" sz="2800" dirty="0"/>
          </a:p>
        </p:txBody>
      </p:sp>
      <p:cxnSp>
        <p:nvCxnSpPr>
          <p:cNvPr id="7" name="Connecteur droit avec flèche 6"/>
          <p:cNvCxnSpPr/>
          <p:nvPr/>
        </p:nvCxnSpPr>
        <p:spPr>
          <a:xfrm flipV="1">
            <a:off x="1600200" y="4670121"/>
            <a:ext cx="650848" cy="139817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1071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3000">
        <p15:prstTrans prst="fractur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308538" y="438071"/>
            <a:ext cx="747312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      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vaisseau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central la nef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chœur est encadré de deux absidioles.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69530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7000">
        <p15:prstTrans prst="fracture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39879" y="452735"/>
            <a:ext cx="386836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Fugaz One" pitchFamily="2" charset="0"/>
              </a:rPr>
              <a:t>Le chœur de l’abbaye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84099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fractur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4" name="AutoShape 1" descr="C:\Users\jatoc\Desktop\abbaye_fichiers\image071.jpg"/>
          <p:cNvSpPr>
            <a:spLocks noChangeAspect="1" noChangeArrowheads="1"/>
          </p:cNvSpPr>
          <p:nvPr/>
        </p:nvSpPr>
        <p:spPr bwMode="auto">
          <a:xfrm>
            <a:off x="628650" y="3589338"/>
            <a:ext cx="2028825" cy="4019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5" name="AutoShape 2" descr="C:\Users\jatoc\Desktop\abbaye_fichiers\image072.jpg"/>
          <p:cNvSpPr>
            <a:spLocks noChangeAspect="1" noChangeArrowheads="1"/>
          </p:cNvSpPr>
          <p:nvPr/>
        </p:nvSpPr>
        <p:spPr bwMode="auto">
          <a:xfrm>
            <a:off x="628650" y="3589338"/>
            <a:ext cx="2162175" cy="4019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49482" y="5824835"/>
            <a:ext cx="67021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Reliquaire, statue et tableau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 siècle ornent le chœur et les absidioles.</a:t>
            </a:r>
          </a:p>
        </p:txBody>
      </p:sp>
    </p:spTree>
    <p:extLst>
      <p:ext uri="{BB962C8B-B14F-4D97-AF65-F5344CB8AC3E}">
        <p14:creationId xmlns:p14="http://schemas.microsoft.com/office/powerpoint/2010/main" val="2580234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7000">
        <p15:prstTrans prst="fracture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556235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6234" y="0"/>
            <a:ext cx="45877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4631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95077" y="504689"/>
            <a:ext cx="498245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Chapelles dans les deux collatéraux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610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6787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3747" y="0"/>
            <a:ext cx="45802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730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51338" y="5833270"/>
            <a:ext cx="800888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Détail de l’autel de Saint Guilhem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 siècle.</a:t>
            </a:r>
          </a:p>
        </p:txBody>
      </p:sp>
    </p:spTree>
    <p:extLst>
      <p:ext uri="{BB962C8B-B14F-4D97-AF65-F5344CB8AC3E}">
        <p14:creationId xmlns:p14="http://schemas.microsoft.com/office/powerpoint/2010/main" val="2642385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fractur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7767" y="-1"/>
            <a:ext cx="4556234" cy="684052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87767" cy="684052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61698" y="421563"/>
            <a:ext cx="818230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vaisseau central est encadré par deux collatéraux servant uniquement de passage.</a:t>
            </a:r>
          </a:p>
        </p:txBody>
      </p:sp>
      <p:sp>
        <p:nvSpPr>
          <p:cNvPr id="5" name="Rectangle 4"/>
          <p:cNvSpPr/>
          <p:nvPr/>
        </p:nvSpPr>
        <p:spPr>
          <a:xfrm>
            <a:off x="1898400" y="1720426"/>
            <a:ext cx="100380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gauche</a:t>
            </a:r>
            <a:endParaRPr lang="fr-FR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297819" y="1720425"/>
            <a:ext cx="7601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</a:t>
            </a:r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roit</a:t>
            </a:r>
            <a:endParaRPr lang="fr-FR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1127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7000">
        <p15:prstTrans prst="fracture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67874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874" y="0"/>
            <a:ext cx="4576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9881" y="5524739"/>
            <a:ext cx="887598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l’entrée, 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fonts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baptismaux d’époque médiévale proviennent de l’ancienne église Saint Barthélémy aujourd’hui disparue.</a:t>
            </a:r>
          </a:p>
        </p:txBody>
      </p:sp>
    </p:spTree>
    <p:extLst>
      <p:ext uri="{BB962C8B-B14F-4D97-AF65-F5344CB8AC3E}">
        <p14:creationId xmlns:p14="http://schemas.microsoft.com/office/powerpoint/2010/main" val="35850491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racture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98124" cy="685800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3"/>
          <a:stretch/>
        </p:blipFill>
        <p:spPr>
          <a:xfrm>
            <a:off x="4665518" y="0"/>
            <a:ext cx="447848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261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707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7305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447860" y="6247307"/>
            <a:ext cx="42482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Orgue de l'abbaye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Gellone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33060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2135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37853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98763" y="2967335"/>
            <a:ext cx="817764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Sous le chœur, on découvre la crypte, partie la plus ancienne de l’église. Elle date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IX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 siècle.</a:t>
            </a:r>
          </a:p>
        </p:txBody>
      </p:sp>
    </p:spTree>
    <p:extLst>
      <p:ext uri="{BB962C8B-B14F-4D97-AF65-F5344CB8AC3E}">
        <p14:creationId xmlns:p14="http://schemas.microsoft.com/office/powerpoint/2010/main" val="31196691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7000">
        <p15:prstTrans prst="fracture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5757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35747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66085" y="5606626"/>
            <a:ext cx="78035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l’extérieur, l’abside et les absidioles soulignent la qualité de la construction.</a:t>
            </a:r>
          </a:p>
        </p:txBody>
      </p:sp>
    </p:spTree>
    <p:extLst>
      <p:ext uri="{BB962C8B-B14F-4D97-AF65-F5344CB8AC3E}">
        <p14:creationId xmlns:p14="http://schemas.microsoft.com/office/powerpoint/2010/main" val="10820005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7000">
        <p15:prstTrans prst="fracture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57548" y="6050597"/>
            <a:ext cx="48141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Restes de l’église Saint-Laurent.</a:t>
            </a:r>
          </a:p>
        </p:txBody>
      </p:sp>
    </p:spTree>
    <p:extLst>
      <p:ext uri="{BB962C8B-B14F-4D97-AF65-F5344CB8AC3E}">
        <p14:creationId xmlns:p14="http://schemas.microsoft.com/office/powerpoint/2010/main" val="29098731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047433" y="422306"/>
            <a:ext cx="30857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tour des prisons.</a:t>
            </a:r>
          </a:p>
        </p:txBody>
      </p:sp>
    </p:spTree>
    <p:extLst>
      <p:ext uri="{BB962C8B-B14F-4D97-AF65-F5344CB8AC3E}">
        <p14:creationId xmlns:p14="http://schemas.microsoft.com/office/powerpoint/2010/main" val="4266968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53512" y="1148926"/>
            <a:ext cx="6665607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rue du bout du monde qui donne accès à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de nombreuses balades pour les plus courageux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7756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7000">
        <p15:prstTrans prst="fracture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9001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66369" y="5546099"/>
            <a:ext cx="60112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Ermitage Notre-Dame-du-Lieu-Plaisant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838071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fractur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94262" y="158234"/>
            <a:ext cx="59554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L’autel de Notre dame-du-Lieu-Plaisant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857905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fractur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4755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36013" y="1667782"/>
            <a:ext cx="25154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Pont du Diable.</a:t>
            </a:r>
          </a:p>
        </p:txBody>
      </p:sp>
      <p:sp>
        <p:nvSpPr>
          <p:cNvPr id="4" name="Rectangle 3"/>
          <p:cNvSpPr/>
          <p:nvPr/>
        </p:nvSpPr>
        <p:spPr>
          <a:xfrm>
            <a:off x="2070570" y="2326516"/>
            <a:ext cx="558753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proche du village : l’un des plus vieux ponts médiévaux de France</a:t>
            </a:r>
          </a:p>
        </p:txBody>
      </p:sp>
    </p:spTree>
    <p:extLst>
      <p:ext uri="{BB962C8B-B14F-4D97-AF65-F5344CB8AC3E}">
        <p14:creationId xmlns:p14="http://schemas.microsoft.com/office/powerpoint/2010/main" val="525137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7000">
        <p15:prstTrans prst="fracture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29718" y="5731317"/>
            <a:ext cx="768191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chemin qui conduit aux ruines du château du géant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10161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7000">
        <p15:prstTrans prst="fracture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982" y="5422795"/>
            <a:ext cx="3534342" cy="134061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62274" y="233121"/>
            <a:ext cx="82942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arche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vestiges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remparts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qui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conduisaient aux ruines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63780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ractur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83155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154" y="0"/>
            <a:ext cx="4860845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88731" y="5326568"/>
            <a:ext cx="816653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interdiction permanente aux accès des ruines jugées trop dangereux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cxnSp>
        <p:nvCxnSpPr>
          <p:cNvPr id="6" name="Connecteur droit avec flèche 5"/>
          <p:cNvCxnSpPr/>
          <p:nvPr/>
        </p:nvCxnSpPr>
        <p:spPr>
          <a:xfrm flipV="1">
            <a:off x="2141577" y="3709555"/>
            <a:ext cx="1651105" cy="163137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2896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7000">
        <p15:prstTrans prst="fracture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400572" y="493990"/>
            <a:ext cx="43428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le château du Géant </a:t>
            </a:r>
            <a:endParaRPr lang="fr-FR" sz="3200" dirty="0">
              <a:latin typeface="Fugaz One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5473" y="5221288"/>
            <a:ext cx="899852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pépite des lieux « 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une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vue émouvante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de la construction de ce château perché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qui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a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défié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temps »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 qui existait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siècle, </a:t>
            </a:r>
          </a:p>
          <a:p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0960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000">
        <p15:prstTrans prst="fractur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00553" y="769148"/>
            <a:ext cx="31550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château du Géant</a:t>
            </a:r>
          </a:p>
        </p:txBody>
      </p:sp>
      <p:sp>
        <p:nvSpPr>
          <p:cNvPr id="4" name="Rectangle 3"/>
          <p:cNvSpPr/>
          <p:nvPr/>
        </p:nvSpPr>
        <p:spPr>
          <a:xfrm>
            <a:off x="405245" y="4913274"/>
            <a:ext cx="873875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une légende explique que le géant qui occupait les lieux terrorisait les gens du village qui demandèrent de l’aide à Guilhem qui  tua le géant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 ramener le calme au village</a:t>
            </a:r>
          </a:p>
        </p:txBody>
      </p:sp>
    </p:spTree>
    <p:extLst>
      <p:ext uri="{BB962C8B-B14F-4D97-AF65-F5344CB8AC3E}">
        <p14:creationId xmlns:p14="http://schemas.microsoft.com/office/powerpoint/2010/main" val="8028660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4000">
        <p15:prstTrans prst="fracture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6255" y="220717"/>
            <a:ext cx="87595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loin, le cirque de l’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Infernet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se dessine, barrière qui semble infranchissable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route s’arrête bien au pied de cette muraille </a:t>
            </a:r>
          </a:p>
        </p:txBody>
      </p:sp>
      <p:cxnSp>
        <p:nvCxnSpPr>
          <p:cNvPr id="5" name="Connecteur droit avec flèche 4"/>
          <p:cNvCxnSpPr/>
          <p:nvPr/>
        </p:nvCxnSpPr>
        <p:spPr>
          <a:xfrm>
            <a:off x="2493818" y="623455"/>
            <a:ext cx="2078182" cy="181840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1876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ractur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83324" y="861536"/>
            <a:ext cx="797735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des plus beaux villages de l'Hérault ! Les petites ruelles sont magnifiques et les petites boutiques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originales , profitez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la beauté de ce village médiéval totalement refait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...Bref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un endroit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superbe à découvrir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271657" y="6011872"/>
            <a:ext cx="440377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Création </a:t>
            </a:r>
            <a:r>
              <a:rPr lang="fr-FR" sz="2400" b="1" cap="none" spc="0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PapyRi</a:t>
            </a:r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:Septembre 2025</a:t>
            </a:r>
            <a:endParaRPr lang="fr-FR" sz="2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54169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6000">
        <p15:prstTrans prst="fractur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651</TotalTime>
  <Words>831</Words>
  <Application>Microsoft Office PowerPoint</Application>
  <PresentationFormat>Affichage à l'écran (4:3)</PresentationFormat>
  <Paragraphs>70</Paragraphs>
  <Slides>72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72</vt:i4>
      </vt:variant>
    </vt:vector>
  </HeadingPairs>
  <TitlesOfParts>
    <vt:vector size="79" baseType="lpstr">
      <vt:lpstr>Arial</vt:lpstr>
      <vt:lpstr>Calibri</vt:lpstr>
      <vt:lpstr>Calibri Light</vt:lpstr>
      <vt:lpstr>Fugaz One</vt:lpstr>
      <vt:lpstr>Harlow Solid Italic</vt:lpstr>
      <vt:lpstr>Ravie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75</cp:revision>
  <dcterms:created xsi:type="dcterms:W3CDTF">2025-08-26T15:09:54Z</dcterms:created>
  <dcterms:modified xsi:type="dcterms:W3CDTF">2025-09-06T09:44:43Z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