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58" r:id="rId5"/>
    <p:sldId id="259" r:id="rId6"/>
    <p:sldId id="260" r:id="rId7"/>
    <p:sldId id="261"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DE2FDE-0DF6-876D-DBF3-08CCECEF179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3132547-A9B5-7E1B-6E9E-F85CAA185B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86E3C0A-1E26-7B6A-499A-64544C8F5E07}"/>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16E89153-908D-9E6F-F8FB-16E2A473F4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05BFD0-AC56-C6AC-71B8-37D5FD21FA28}"/>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515286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8EC7C0-DC69-C0B3-75FE-AB2D09C25CB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CF68FF8-92D9-92A0-28FA-B94BD72C4EE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2DE8E6-A6EE-F36B-DAF9-1D670F5D3462}"/>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CA237C8C-C627-1F50-3B4D-9AD1CC2EEB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910F63-B0E9-336B-FCA3-1255E66AEEA7}"/>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3396656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E82E36-CBA1-2BC7-88C8-BFCD5099323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6AC86D2-EBAA-459A-9A30-A5E6375B056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51C84DF-10D4-1C63-8854-10F0D4F73732}"/>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0D905D1F-D1C0-4D3C-0906-661FF295D1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C686136-BE2E-CAAA-5FBE-DA47DD17F695}"/>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2925465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BDDA8E-B6B6-67F4-8A9A-D4A38855D77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4879A1-E7D9-F08C-AE31-DEC416E2A4A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C0AA9FC-53AA-F008-526F-A9DC8E3DAF9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F50B31D-C5E9-D06D-38D2-0E65E05E891C}"/>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6" name="Espace réservé du pied de page 5">
            <a:extLst>
              <a:ext uri="{FF2B5EF4-FFF2-40B4-BE49-F238E27FC236}">
                <a16:creationId xmlns:a16="http://schemas.microsoft.com/office/drawing/2014/main" id="{454A4C99-05F4-042E-D5E4-2A34675884A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F1CBF0B-BE0D-FB5A-31D0-37428DCD1452}"/>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843058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074D45-9439-C507-839F-C3F28145537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2FE3AA8-7138-0663-8C1C-D2D5552F9D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CE14C29-0719-B4DB-E9F9-34BD06E6DE8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2EA2415-D4D7-378C-5895-B375790179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05C9CA-63F2-E4DB-99E1-70FAF73BBAC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98D8AF-98FA-C40F-0D7D-C5DAA0D27AAE}"/>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8" name="Espace réservé du pied de page 7">
            <a:extLst>
              <a:ext uri="{FF2B5EF4-FFF2-40B4-BE49-F238E27FC236}">
                <a16:creationId xmlns:a16="http://schemas.microsoft.com/office/drawing/2014/main" id="{BCEDBFEE-8978-58C9-C169-D901955122D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54D9819-1661-8DD6-A801-36B9E3892A7B}"/>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599911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894424-E378-83BD-3449-D1FD03883F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F8AE5B3-D8D8-1CAA-A707-3B9B860748E6}"/>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4" name="Espace réservé du pied de page 3">
            <a:extLst>
              <a:ext uri="{FF2B5EF4-FFF2-40B4-BE49-F238E27FC236}">
                <a16:creationId xmlns:a16="http://schemas.microsoft.com/office/drawing/2014/main" id="{143A32E9-EAEE-3593-4BB8-ABB65864769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AC74F88-AFF2-7118-F85F-89C884F7FD63}"/>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3481148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6D14EB0-81BB-1624-F6ED-C1158F12B12F}"/>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3" name="Espace réservé du pied de page 2">
            <a:extLst>
              <a:ext uri="{FF2B5EF4-FFF2-40B4-BE49-F238E27FC236}">
                <a16:creationId xmlns:a16="http://schemas.microsoft.com/office/drawing/2014/main" id="{674F9E1B-A8D7-3175-4EA6-4245CFA7CB2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CC329AC-CECA-A73A-CB05-8C63893A3CCD}"/>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3957495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C28E7-056A-B14E-DDDA-AEF56829C89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4CA24DE-8B27-F790-ADCA-B56BAF4F08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947DB05-056D-D9C4-C229-0B363F0DD1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C0996C3-1B95-DAB0-A4BD-F0E8DACABAC8}"/>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6" name="Espace réservé du pied de page 5">
            <a:extLst>
              <a:ext uri="{FF2B5EF4-FFF2-40B4-BE49-F238E27FC236}">
                <a16:creationId xmlns:a16="http://schemas.microsoft.com/office/drawing/2014/main" id="{9FFFDB06-A0B5-2E01-DB49-6BA31F5FC1C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AD55DB-FA7D-E4D4-A9FA-090FBB831F54}"/>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3077599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C15D3B-F6B0-5818-D1E3-BFFE4E48F89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D0CAE7D-ECAD-57AE-88C3-9E3F327DD3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9EEAED3-3190-3B5B-A716-42A493E67E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912CD5D-AE80-0FC4-6CF5-8ABB47E2F756}"/>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6" name="Espace réservé du pied de page 5">
            <a:extLst>
              <a:ext uri="{FF2B5EF4-FFF2-40B4-BE49-F238E27FC236}">
                <a16:creationId xmlns:a16="http://schemas.microsoft.com/office/drawing/2014/main" id="{E0EF5B01-95FB-B36C-AAB6-0389235888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291022-D752-9FD0-C857-5231558878A2}"/>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2195237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DFCAE6-A551-F48B-165B-79D9171564C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968343E-D2FF-7070-18AD-7F9B63020B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3D1A9CC-7EE4-E4CC-73D9-C9F598FFB950}"/>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31D2CDAF-18CA-185E-2FC3-380C8C60095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BCEC46-4039-6187-6652-489EB611D99E}"/>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2903076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EB14A56-27F7-21DC-B5D9-4A515D57A56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71DE9F3-C624-6476-4EAE-19F6F7AA2ED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734655-A793-CF1E-D428-005B799100ED}"/>
              </a:ext>
            </a:extLst>
          </p:cNvPr>
          <p:cNvSpPr>
            <a:spLocks noGrp="1"/>
          </p:cNvSpPr>
          <p:nvPr>
            <p:ph type="dt" sz="half" idx="10"/>
          </p:nvPr>
        </p:nvSpPr>
        <p:spPr/>
        <p:txBody>
          <a:body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DA64AD9D-2942-4822-ED72-2EEFA89719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82DB7B-F31B-EB42-5F90-DBCE0E4C18F4}"/>
              </a:ext>
            </a:extLst>
          </p:cNvPr>
          <p:cNvSpPr>
            <a:spLocks noGrp="1"/>
          </p:cNvSpPr>
          <p:nvPr>
            <p:ph type="sldNum" sz="quarter" idx="12"/>
          </p:nvPr>
        </p:nvSpPr>
        <p:spPr/>
        <p:txBody>
          <a:bodyPr/>
          <a:lstStyle/>
          <a:p>
            <a:fld id="{2F223242-FD21-45D0-BAA0-020F090B3F28}" type="slidenum">
              <a:rPr lang="fr-FR" smtClean="0"/>
              <a:t>‹N°›</a:t>
            </a:fld>
            <a:endParaRPr lang="fr-FR"/>
          </a:p>
        </p:txBody>
      </p:sp>
    </p:spTree>
    <p:extLst>
      <p:ext uri="{BB962C8B-B14F-4D97-AF65-F5344CB8AC3E}">
        <p14:creationId xmlns:p14="http://schemas.microsoft.com/office/powerpoint/2010/main" val="3790369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9C31836-2195-0744-C738-4D1E036DAC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0FB58DC-1E57-9B01-632D-0799070735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CCB3A59-7940-9A7D-CF56-CE7E332EC0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1B8A7ED-779D-4450-92C3-7D4FA7643F72}" type="datetimeFigureOut">
              <a:rPr lang="fr-FR" smtClean="0"/>
              <a:t>04/09/2025</a:t>
            </a:fld>
            <a:endParaRPr lang="fr-FR"/>
          </a:p>
        </p:txBody>
      </p:sp>
      <p:sp>
        <p:nvSpPr>
          <p:cNvPr id="5" name="Espace réservé du pied de page 4">
            <a:extLst>
              <a:ext uri="{FF2B5EF4-FFF2-40B4-BE49-F238E27FC236}">
                <a16:creationId xmlns:a16="http://schemas.microsoft.com/office/drawing/2014/main" id="{919B6C96-FB80-3C64-0787-BE20D84FC7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F71FDE1-9E07-919A-90FE-CB066F41DD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F223242-FD21-45D0-BAA0-020F090B3F28}" type="slidenum">
              <a:rPr lang="fr-FR" smtClean="0"/>
              <a:t>‹N°›</a:t>
            </a:fld>
            <a:endParaRPr lang="fr-FR"/>
          </a:p>
        </p:txBody>
      </p:sp>
    </p:spTree>
    <p:extLst>
      <p:ext uri="{BB962C8B-B14F-4D97-AF65-F5344CB8AC3E}">
        <p14:creationId xmlns:p14="http://schemas.microsoft.com/office/powerpoint/2010/main" val="39280992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Le contenu généré par l’IA peut être incorrect.">
            <a:extLst>
              <a:ext uri="{FF2B5EF4-FFF2-40B4-BE49-F238E27FC236}">
                <a16:creationId xmlns:a16="http://schemas.microsoft.com/office/drawing/2014/main" id="{F4CC4720-51C4-0417-6E26-C0C69DC822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128" y="819097"/>
            <a:ext cx="7440000"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906A7B-9E00-67EA-2478-4429F3EA5260}"/>
              </a:ext>
            </a:extLst>
          </p:cNvPr>
          <p:cNvSpPr txBox="1"/>
          <p:nvPr/>
        </p:nvSpPr>
        <p:spPr>
          <a:xfrm>
            <a:off x="9070848" y="4291584"/>
            <a:ext cx="3121152" cy="1200329"/>
          </a:xfrm>
          <a:prstGeom prst="rect">
            <a:avLst/>
          </a:prstGeom>
          <a:noFill/>
        </p:spPr>
        <p:txBody>
          <a:bodyPr wrap="square" rtlCol="0">
            <a:spAutoFit/>
          </a:bodyPr>
          <a:lstStyle/>
          <a:p>
            <a:r>
              <a:rPr lang="fr-FR" sz="2400" b="1">
                <a:solidFill>
                  <a:srgbClr val="FFFF00"/>
                </a:solidFill>
              </a:rPr>
              <a:t>Collégiale Saint-Pierre La Romieu (Gers)</a:t>
            </a:r>
            <a:endParaRPr lang="fr-FR" sz="2400" b="1" dirty="0">
              <a:solidFill>
                <a:srgbClr val="FFFF00"/>
              </a:solidFill>
            </a:endParaRPr>
          </a:p>
        </p:txBody>
      </p:sp>
      <p:sp>
        <p:nvSpPr>
          <p:cNvPr id="5" name="ZoneTexte 4">
            <a:extLst>
              <a:ext uri="{FF2B5EF4-FFF2-40B4-BE49-F238E27FC236}">
                <a16:creationId xmlns:a16="http://schemas.microsoft.com/office/drawing/2014/main" id="{0CD82E5C-6D85-D00A-8800-511E8E3CBB00}"/>
              </a:ext>
            </a:extLst>
          </p:cNvPr>
          <p:cNvSpPr txBox="1"/>
          <p:nvPr/>
        </p:nvSpPr>
        <p:spPr>
          <a:xfrm>
            <a:off x="3328416" y="1003608"/>
            <a:ext cx="3950208" cy="461665"/>
          </a:xfrm>
          <a:prstGeom prst="rect">
            <a:avLst/>
          </a:prstGeom>
          <a:noFill/>
        </p:spPr>
        <p:txBody>
          <a:bodyPr wrap="square" rtlCol="0">
            <a:spAutoFit/>
          </a:bodyPr>
          <a:lstStyle/>
          <a:p>
            <a:r>
              <a:rPr lang="fr-FR" sz="2400" b="1"/>
              <a:t>Collégiale Saint-Pierre</a:t>
            </a:r>
            <a:endParaRPr lang="fr-FR" sz="2400" b="1" dirty="0"/>
          </a:p>
        </p:txBody>
      </p:sp>
    </p:spTree>
    <p:extLst>
      <p:ext uri="{BB962C8B-B14F-4D97-AF65-F5344CB8AC3E}">
        <p14:creationId xmlns:p14="http://schemas.microsoft.com/office/powerpoint/2010/main" val="14649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restige"/>
        <p:sndAc>
          <p:stSnd>
            <p:snd r:embed="rId2" name="Ave Maria by Schubert (Organ only).wav"/>
          </p:stSnd>
        </p:sndAc>
      </p:transition>
    </mc:Choice>
    <mc:Fallback>
      <p:transition spd="slow" advClick="0" advTm="8000">
        <p:fade/>
        <p:sndAc>
          <p:stSnd>
            <p:snd r:embed="rId2" name="Ave Maria by Schubert (Organ onl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7E0A0-4C63-6F18-BAB9-038378D03124}"/>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9B830B8-070C-DC50-70E8-E9C2D88232DA}"/>
              </a:ext>
            </a:extLst>
          </p:cNvPr>
          <p:cNvSpPr txBox="1"/>
          <p:nvPr/>
        </p:nvSpPr>
        <p:spPr>
          <a:xfrm>
            <a:off x="176784" y="335845"/>
            <a:ext cx="11838432" cy="6186309"/>
          </a:xfrm>
          <a:prstGeom prst="rect">
            <a:avLst/>
          </a:prstGeom>
          <a:noFill/>
        </p:spPr>
        <p:txBody>
          <a:bodyPr wrap="square" rtlCol="0">
            <a:spAutoFit/>
          </a:bodyPr>
          <a:lstStyle/>
          <a:p>
            <a:r>
              <a:rPr lang="fr-FR" sz="3600" b="1" dirty="0">
                <a:solidFill>
                  <a:srgbClr val="FFFF00"/>
                </a:solidFill>
              </a:rPr>
              <a:t>La collégiale Saint-Pierre de La Romieu est un ensemble constitué d'un cloître, d'une église, de deux tours et des restes d'un ancien palais. Elle est située dans le village de La Romieu au nord du département du Gers en France.</a:t>
            </a:r>
          </a:p>
          <a:p>
            <a:endParaRPr lang="fr-FR" sz="3600" b="1" dirty="0">
              <a:solidFill>
                <a:srgbClr val="FFFF00"/>
              </a:solidFill>
            </a:endParaRPr>
          </a:p>
          <a:p>
            <a:r>
              <a:rPr lang="fr-FR" sz="3600" b="1" dirty="0">
                <a:solidFill>
                  <a:srgbClr val="FFFF00"/>
                </a:solidFill>
              </a:rPr>
              <a:t>L'église et le cloître sont classés au titre des monuments historiques depuis 1901[1], la collégiale est également classée au Patrimoine Mondial par l'Unesco depuis 1998, dans le cadre de l'inscription des chemins de Saint-Jacques-de-Compostelle.</a:t>
            </a:r>
          </a:p>
        </p:txBody>
      </p:sp>
    </p:spTree>
    <p:extLst>
      <p:ext uri="{BB962C8B-B14F-4D97-AF65-F5344CB8AC3E}">
        <p14:creationId xmlns:p14="http://schemas.microsoft.com/office/powerpoint/2010/main" val="3887736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9332F-F2C4-DE0F-0B70-9A67C19A9DD8}"/>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9C211182-F905-6A9B-004E-009D840406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3421" y="369000"/>
            <a:ext cx="4588557"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FA2DD29-D1C0-04B7-F768-8C62FD738399}"/>
              </a:ext>
            </a:extLst>
          </p:cNvPr>
          <p:cNvSpPr txBox="1"/>
          <p:nvPr/>
        </p:nvSpPr>
        <p:spPr>
          <a:xfrm>
            <a:off x="231647" y="4340352"/>
            <a:ext cx="3608833" cy="830997"/>
          </a:xfrm>
          <a:prstGeom prst="rect">
            <a:avLst/>
          </a:prstGeom>
          <a:noFill/>
        </p:spPr>
        <p:txBody>
          <a:bodyPr wrap="square" rtlCol="0">
            <a:spAutoFit/>
          </a:bodyPr>
          <a:lstStyle/>
          <a:p>
            <a:r>
              <a:rPr lang="fr-FR" sz="2400" b="1" dirty="0">
                <a:solidFill>
                  <a:srgbClr val="FFFF00"/>
                </a:solidFill>
              </a:rPr>
              <a:t>La_Romieu__Ensemble_collégial_Cloître_18</a:t>
            </a:r>
          </a:p>
        </p:txBody>
      </p:sp>
    </p:spTree>
    <p:extLst>
      <p:ext uri="{BB962C8B-B14F-4D97-AF65-F5344CB8AC3E}">
        <p14:creationId xmlns:p14="http://schemas.microsoft.com/office/powerpoint/2010/main" val="1269675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D2EE3-CEF0-39D7-A3FF-C52B570E04E5}"/>
            </a:ext>
          </a:extLst>
        </p:cNvPr>
        <p:cNvGrpSpPr/>
        <p:nvPr/>
      </p:nvGrpSpPr>
      <p:grpSpPr>
        <a:xfrm>
          <a:off x="0" y="0"/>
          <a:ext cx="0" cy="0"/>
          <a:chOff x="0" y="0"/>
          <a:chExt cx="0" cy="0"/>
        </a:xfrm>
      </p:grpSpPr>
      <p:pic>
        <p:nvPicPr>
          <p:cNvPr id="3" name="Image 2" descr="Une image contenant église, intérieur, bâtiment, art&#10;&#10;Le contenu généré par l’IA peut être incorrect.">
            <a:extLst>
              <a:ext uri="{FF2B5EF4-FFF2-40B4-BE49-F238E27FC236}">
                <a16:creationId xmlns:a16="http://schemas.microsoft.com/office/drawing/2014/main" id="{E5FD781C-24EC-39CE-7501-D2412B1C8E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7408" y="639000"/>
            <a:ext cx="7440000" cy="5580000"/>
          </a:xfrm>
          <a:prstGeom prst="rect">
            <a:avLst/>
          </a:prstGeom>
          <a:ln w="228600" cap="sq" cmpd="thickThin">
            <a:solidFill>
              <a:srgbClr val="FFFF00"/>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7B4E9B8F-C73A-9D33-A3A6-02FE8381B5BC}"/>
              </a:ext>
            </a:extLst>
          </p:cNvPr>
          <p:cNvSpPr txBox="1"/>
          <p:nvPr/>
        </p:nvSpPr>
        <p:spPr>
          <a:xfrm>
            <a:off x="8424672" y="4476405"/>
            <a:ext cx="3328416" cy="830997"/>
          </a:xfrm>
          <a:prstGeom prst="rect">
            <a:avLst/>
          </a:prstGeom>
          <a:noFill/>
        </p:spPr>
        <p:txBody>
          <a:bodyPr wrap="square" rtlCol="0">
            <a:spAutoFit/>
          </a:bodyPr>
          <a:lstStyle/>
          <a:p>
            <a:r>
              <a:rPr lang="fr-FR" sz="2400" b="1">
                <a:solidFill>
                  <a:srgbClr val="FFFF00"/>
                </a:solidFill>
              </a:rPr>
              <a:t>Peintures de la sacristie</a:t>
            </a:r>
            <a:endParaRPr lang="fr-FR" sz="2400" b="1" dirty="0">
              <a:solidFill>
                <a:srgbClr val="FFFF00"/>
              </a:solidFill>
            </a:endParaRPr>
          </a:p>
        </p:txBody>
      </p:sp>
    </p:spTree>
    <p:extLst>
      <p:ext uri="{BB962C8B-B14F-4D97-AF65-F5344CB8AC3E}">
        <p14:creationId xmlns:p14="http://schemas.microsoft.com/office/powerpoint/2010/main" val="8935291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7BE23-24C2-4316-D44A-BF845AFEAD52}"/>
            </a:ext>
          </a:extLst>
        </p:cNvPr>
        <p:cNvGrpSpPr/>
        <p:nvPr/>
      </p:nvGrpSpPr>
      <p:grpSpPr>
        <a:xfrm>
          <a:off x="0" y="0"/>
          <a:ext cx="0" cy="0"/>
          <a:chOff x="0" y="0"/>
          <a:chExt cx="0" cy="0"/>
        </a:xfrm>
      </p:grpSpPr>
      <p:pic>
        <p:nvPicPr>
          <p:cNvPr id="3" name="Image 2" descr="Une image contenant bâtiment, église, toit, coffre&#10;&#10;Le contenu généré par l’IA peut être incorrect.">
            <a:extLst>
              <a:ext uri="{FF2B5EF4-FFF2-40B4-BE49-F238E27FC236}">
                <a16:creationId xmlns:a16="http://schemas.microsoft.com/office/drawing/2014/main" id="{EDF603DB-FAA9-0CCF-63B7-159373B734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0813" y="369000"/>
            <a:ext cx="4588568"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881E83-B061-D089-F32F-FAA4F76F1A56}"/>
              </a:ext>
            </a:extLst>
          </p:cNvPr>
          <p:cNvSpPr txBox="1"/>
          <p:nvPr/>
        </p:nvSpPr>
        <p:spPr>
          <a:xfrm>
            <a:off x="1220765" y="4741872"/>
            <a:ext cx="3694176" cy="461665"/>
          </a:xfrm>
          <a:prstGeom prst="rect">
            <a:avLst/>
          </a:prstGeom>
          <a:noFill/>
        </p:spPr>
        <p:txBody>
          <a:bodyPr wrap="square" rtlCol="0">
            <a:spAutoFit/>
          </a:bodyPr>
          <a:lstStyle/>
          <a:p>
            <a:r>
              <a:rPr lang="fr-FR" sz="2400" b="1">
                <a:solidFill>
                  <a:srgbClr val="FFFF00"/>
                </a:solidFill>
              </a:rPr>
              <a:t>Voûte de la nef</a:t>
            </a:r>
            <a:endParaRPr lang="fr-FR" sz="2400" b="1" dirty="0">
              <a:solidFill>
                <a:srgbClr val="FFFF00"/>
              </a:solidFill>
            </a:endParaRPr>
          </a:p>
        </p:txBody>
      </p:sp>
    </p:spTree>
    <p:extLst>
      <p:ext uri="{BB962C8B-B14F-4D97-AF65-F5344CB8AC3E}">
        <p14:creationId xmlns:p14="http://schemas.microsoft.com/office/powerpoint/2010/main" val="3428861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D7669-86C4-DD2D-8FB9-D46576F1E8EE}"/>
            </a:ext>
          </a:extLst>
        </p:cNvPr>
        <p:cNvGrpSpPr/>
        <p:nvPr/>
      </p:nvGrpSpPr>
      <p:grpSpPr>
        <a:xfrm>
          <a:off x="0" y="0"/>
          <a:ext cx="0" cy="0"/>
          <a:chOff x="0" y="0"/>
          <a:chExt cx="0" cy="0"/>
        </a:xfrm>
      </p:grpSpPr>
      <p:pic>
        <p:nvPicPr>
          <p:cNvPr id="3" name="Image 2" descr="Une image contenant plein air, bâtiment, ciel, tour&#10;&#10;Le contenu généré par l’IA peut être incorrect.">
            <a:extLst>
              <a:ext uri="{FF2B5EF4-FFF2-40B4-BE49-F238E27FC236}">
                <a16:creationId xmlns:a16="http://schemas.microsoft.com/office/drawing/2014/main" id="{2DCF5EBB-E01A-0DA0-149E-D033695A87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1721" y="369000"/>
            <a:ext cx="4588557"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349C79-4C25-9EA2-98C5-1EFE1C6396D9}"/>
              </a:ext>
            </a:extLst>
          </p:cNvPr>
          <p:cNvSpPr txBox="1"/>
          <p:nvPr/>
        </p:nvSpPr>
        <p:spPr>
          <a:xfrm>
            <a:off x="8668512" y="4259997"/>
            <a:ext cx="3108960" cy="830997"/>
          </a:xfrm>
          <a:prstGeom prst="rect">
            <a:avLst/>
          </a:prstGeom>
          <a:noFill/>
        </p:spPr>
        <p:txBody>
          <a:bodyPr wrap="square" rtlCol="0">
            <a:spAutoFit/>
          </a:bodyPr>
          <a:lstStyle/>
          <a:p>
            <a:r>
              <a:rPr lang="fr-FR" sz="2400" b="1">
                <a:solidFill>
                  <a:srgbClr val="FFFF00"/>
                </a:solidFill>
              </a:rPr>
              <a:t>Tour orientale et chevet</a:t>
            </a:r>
            <a:endParaRPr lang="fr-FR" sz="2400" b="1" dirty="0">
              <a:solidFill>
                <a:srgbClr val="FFFF00"/>
              </a:solidFill>
            </a:endParaRPr>
          </a:p>
        </p:txBody>
      </p:sp>
    </p:spTree>
    <p:extLst>
      <p:ext uri="{BB962C8B-B14F-4D97-AF65-F5344CB8AC3E}">
        <p14:creationId xmlns:p14="http://schemas.microsoft.com/office/powerpoint/2010/main" val="12274880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FCCDB-8A23-736D-57B2-35C80FB03C60}"/>
            </a:ext>
          </a:extLst>
        </p:cNvPr>
        <p:cNvGrpSpPr/>
        <p:nvPr/>
      </p:nvGrpSpPr>
      <p:grpSpPr>
        <a:xfrm>
          <a:off x="0" y="0"/>
          <a:ext cx="0" cy="0"/>
          <a:chOff x="0" y="0"/>
          <a:chExt cx="0" cy="0"/>
        </a:xfrm>
      </p:grpSpPr>
      <p:pic>
        <p:nvPicPr>
          <p:cNvPr id="3" name="Image 2" descr="Une image contenant plein air, nuage, ciel, bâtiment&#10;&#10;Le contenu généré par l’IA peut être incorrect.">
            <a:extLst>
              <a:ext uri="{FF2B5EF4-FFF2-40B4-BE49-F238E27FC236}">
                <a16:creationId xmlns:a16="http://schemas.microsoft.com/office/drawing/2014/main" id="{7E7BC198-C44F-A366-6784-E185592DBB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1717" y="369000"/>
            <a:ext cx="4588566"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870A70-EA64-A99A-ABF5-28F20CA6D5ED}"/>
              </a:ext>
            </a:extLst>
          </p:cNvPr>
          <p:cNvSpPr txBox="1"/>
          <p:nvPr/>
        </p:nvSpPr>
        <p:spPr>
          <a:xfrm>
            <a:off x="390144" y="4111753"/>
            <a:ext cx="3243072" cy="1200329"/>
          </a:xfrm>
          <a:prstGeom prst="rect">
            <a:avLst/>
          </a:prstGeom>
          <a:noFill/>
        </p:spPr>
        <p:txBody>
          <a:bodyPr wrap="square" rtlCol="0">
            <a:spAutoFit/>
          </a:bodyPr>
          <a:lstStyle/>
          <a:p>
            <a:r>
              <a:rPr lang="fr-FR" sz="2400" b="1">
                <a:solidFill>
                  <a:srgbClr val="FFFF00"/>
                </a:solidFill>
              </a:rPr>
              <a:t> La Romieu (32) Ensemble collégial Cloître</a:t>
            </a:r>
            <a:endParaRPr lang="fr-FR" sz="2400" b="1" dirty="0">
              <a:solidFill>
                <a:srgbClr val="FFFF00"/>
              </a:solidFill>
            </a:endParaRPr>
          </a:p>
        </p:txBody>
      </p:sp>
    </p:spTree>
    <p:extLst>
      <p:ext uri="{BB962C8B-B14F-4D97-AF65-F5344CB8AC3E}">
        <p14:creationId xmlns:p14="http://schemas.microsoft.com/office/powerpoint/2010/main" val="2882329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5CFC1-F843-760B-7DEF-FC5E490E0E8F}"/>
            </a:ext>
          </a:extLst>
        </p:cNvPr>
        <p:cNvGrpSpPr/>
        <p:nvPr/>
      </p:nvGrpSpPr>
      <p:grpSpPr>
        <a:xfrm>
          <a:off x="0" y="0"/>
          <a:ext cx="0" cy="0"/>
          <a:chOff x="0" y="0"/>
          <a:chExt cx="0" cy="0"/>
        </a:xfrm>
      </p:grpSpPr>
      <p:pic>
        <p:nvPicPr>
          <p:cNvPr id="3" name="Image 2" descr="Une image contenant bâtiment, plante, herbe, arcade&#10;&#10;Le contenu généré par l’IA peut être incorrect.">
            <a:extLst>
              <a:ext uri="{FF2B5EF4-FFF2-40B4-BE49-F238E27FC236}">
                <a16:creationId xmlns:a16="http://schemas.microsoft.com/office/drawing/2014/main" id="{7DD737CD-0AA2-30F2-3407-767343943B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9112" y="1078488"/>
            <a:ext cx="4628556" cy="2916000"/>
          </a:xfrm>
          <a:prstGeom prst="rect">
            <a:avLst/>
          </a:prstGeom>
          <a:ln w="2286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29A165D8-3EDE-6D90-0796-CBC7A34593E8}"/>
              </a:ext>
            </a:extLst>
          </p:cNvPr>
          <p:cNvSpPr txBox="1"/>
          <p:nvPr/>
        </p:nvSpPr>
        <p:spPr>
          <a:xfrm>
            <a:off x="807456" y="4314997"/>
            <a:ext cx="5632704" cy="830997"/>
          </a:xfrm>
          <a:prstGeom prst="rect">
            <a:avLst/>
          </a:prstGeom>
          <a:noFill/>
        </p:spPr>
        <p:txBody>
          <a:bodyPr wrap="square" rtlCol="0">
            <a:spAutoFit/>
          </a:bodyPr>
          <a:lstStyle/>
          <a:p>
            <a:r>
              <a:rPr lang="fr-FR" sz="2400" b="1">
                <a:solidFill>
                  <a:srgbClr val="FFFF00"/>
                </a:solidFill>
              </a:rPr>
              <a:t> La Romieu - Collégiale Saint-Pierre - Cloître</a:t>
            </a:r>
            <a:endParaRPr lang="fr-FR" sz="2400" b="1" dirty="0">
              <a:solidFill>
                <a:srgbClr val="FFFF00"/>
              </a:solidFill>
            </a:endParaRPr>
          </a:p>
        </p:txBody>
      </p:sp>
      <p:pic>
        <p:nvPicPr>
          <p:cNvPr id="7" name="Image 6" descr="Une image contenant bâtiment, plante, arcade, herbe&#10;&#10;Le contenu généré par l’IA peut être incorrect.">
            <a:extLst>
              <a:ext uri="{FF2B5EF4-FFF2-40B4-BE49-F238E27FC236}">
                <a16:creationId xmlns:a16="http://schemas.microsoft.com/office/drawing/2014/main" id="{1D7AF043-0A42-3EB4-8308-F097E304F8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8888" y="2942917"/>
            <a:ext cx="3984000" cy="2988000"/>
          </a:xfrm>
          <a:prstGeom prst="rect">
            <a:avLst/>
          </a:prstGeom>
          <a:ln w="2286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8FC370F4-AE83-138D-0545-74D30A046D69}"/>
              </a:ext>
            </a:extLst>
          </p:cNvPr>
          <p:cNvSpPr txBox="1"/>
          <p:nvPr/>
        </p:nvSpPr>
        <p:spPr>
          <a:xfrm>
            <a:off x="6440160" y="2207697"/>
            <a:ext cx="5590792" cy="461665"/>
          </a:xfrm>
          <a:prstGeom prst="rect">
            <a:avLst/>
          </a:prstGeom>
          <a:noFill/>
        </p:spPr>
        <p:txBody>
          <a:bodyPr wrap="square" rtlCol="0">
            <a:spAutoFit/>
          </a:bodyPr>
          <a:lstStyle/>
          <a:p>
            <a:r>
              <a:rPr lang="fr-FR" sz="2400" b="1">
                <a:solidFill>
                  <a:srgbClr val="FFFF00"/>
                </a:solidFill>
              </a:rPr>
              <a:t>Collégiale Saint-Pierre de La Romieu</a:t>
            </a:r>
            <a:endParaRPr lang="fr-FR" sz="2400" b="1" dirty="0">
              <a:solidFill>
                <a:srgbClr val="FFFF00"/>
              </a:solidFill>
            </a:endParaRPr>
          </a:p>
        </p:txBody>
      </p:sp>
    </p:spTree>
    <p:extLst>
      <p:ext uri="{BB962C8B-B14F-4D97-AF65-F5344CB8AC3E}">
        <p14:creationId xmlns:p14="http://schemas.microsoft.com/office/powerpoint/2010/main" val="2651487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295E0-6479-311F-2F38-E74115BE020C}"/>
            </a:ext>
          </a:extLst>
        </p:cNvPr>
        <p:cNvGrpSpPr/>
        <p:nvPr/>
      </p:nvGrpSpPr>
      <p:grpSpPr>
        <a:xfrm>
          <a:off x="0" y="0"/>
          <a:ext cx="0" cy="0"/>
          <a:chOff x="0" y="0"/>
          <a:chExt cx="0" cy="0"/>
        </a:xfrm>
      </p:grpSpPr>
      <p:pic>
        <p:nvPicPr>
          <p:cNvPr id="3" name="Image 2" descr="Une image contenant Photographie aérienne, plein air, Vue plongeante, aérien&#10;&#10;Le contenu généré par l’IA peut être incorrect.">
            <a:extLst>
              <a:ext uri="{FF2B5EF4-FFF2-40B4-BE49-F238E27FC236}">
                <a16:creationId xmlns:a16="http://schemas.microsoft.com/office/drawing/2014/main" id="{7CF3909D-AA00-3E06-ACA1-2406D73794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40" y="475488"/>
            <a:ext cx="5232000" cy="3924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arbre, ciel, herbe&#10;&#10;Le contenu généré par l’IA peut être incorrect.">
            <a:extLst>
              <a:ext uri="{FF2B5EF4-FFF2-40B4-BE49-F238E27FC236}">
                <a16:creationId xmlns:a16="http://schemas.microsoft.com/office/drawing/2014/main" id="{A98466B0-C9A9-5E82-4C72-23A3FE7DC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6767" y="3383472"/>
            <a:ext cx="4856593" cy="3024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2DAB9E2-66A1-A6FA-7077-CF3BB8B4245D}"/>
              </a:ext>
            </a:extLst>
          </p:cNvPr>
          <p:cNvSpPr txBox="1"/>
          <p:nvPr/>
        </p:nvSpPr>
        <p:spPr>
          <a:xfrm>
            <a:off x="6689231" y="2291125"/>
            <a:ext cx="4954129" cy="830997"/>
          </a:xfrm>
          <a:prstGeom prst="rect">
            <a:avLst/>
          </a:prstGeom>
          <a:noFill/>
        </p:spPr>
        <p:txBody>
          <a:bodyPr wrap="square" rtlCol="0">
            <a:spAutoFit/>
          </a:bodyPr>
          <a:lstStyle/>
          <a:p>
            <a:r>
              <a:rPr lang="fr-FR" sz="2400" b="1" dirty="0">
                <a:solidFill>
                  <a:srgbClr val="FFFF00"/>
                </a:solidFill>
              </a:rPr>
              <a:t>Pèlerins de Compostelle arrivant à La Romieu.</a:t>
            </a:r>
          </a:p>
        </p:txBody>
      </p:sp>
      <p:sp>
        <p:nvSpPr>
          <p:cNvPr id="7" name="ZoneTexte 6">
            <a:extLst>
              <a:ext uri="{FF2B5EF4-FFF2-40B4-BE49-F238E27FC236}">
                <a16:creationId xmlns:a16="http://schemas.microsoft.com/office/drawing/2014/main" id="{60EC1E8F-90E8-5A07-5223-FD30F086E453}"/>
              </a:ext>
            </a:extLst>
          </p:cNvPr>
          <p:cNvSpPr txBox="1"/>
          <p:nvPr/>
        </p:nvSpPr>
        <p:spPr>
          <a:xfrm>
            <a:off x="1536192" y="4658159"/>
            <a:ext cx="5852160" cy="461665"/>
          </a:xfrm>
          <a:prstGeom prst="rect">
            <a:avLst/>
          </a:prstGeom>
          <a:noFill/>
        </p:spPr>
        <p:txBody>
          <a:bodyPr wrap="square" rtlCol="0">
            <a:spAutoFit/>
          </a:bodyPr>
          <a:lstStyle/>
          <a:p>
            <a:r>
              <a:rPr lang="fr-FR" sz="2400" b="1">
                <a:solidFill>
                  <a:srgbClr val="FFFF00"/>
                </a:solidFill>
              </a:rPr>
              <a:t>village de la romieu</a:t>
            </a:r>
            <a:endParaRPr lang="fr-FR" sz="2400" b="1" dirty="0">
              <a:solidFill>
                <a:srgbClr val="FFFF00"/>
              </a:solidFill>
            </a:endParaRPr>
          </a:p>
        </p:txBody>
      </p:sp>
    </p:spTree>
    <p:extLst>
      <p:ext uri="{BB962C8B-B14F-4D97-AF65-F5344CB8AC3E}">
        <p14:creationId xmlns:p14="http://schemas.microsoft.com/office/powerpoint/2010/main" val="26582052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85513-43A5-EF31-EDA8-30D46FCDBBAD}"/>
            </a:ext>
          </a:extLst>
        </p:cNvPr>
        <p:cNvGrpSpPr/>
        <p:nvPr/>
      </p:nvGrpSpPr>
      <p:grpSpPr>
        <a:xfrm>
          <a:off x="0" y="0"/>
          <a:ext cx="0" cy="0"/>
          <a:chOff x="0" y="0"/>
          <a:chExt cx="0" cy="0"/>
        </a:xfrm>
      </p:grpSpPr>
      <p:pic>
        <p:nvPicPr>
          <p:cNvPr id="7" name="Image 6" descr="Une image contenant plein air, herbe, ciel, bâtiment&#10;&#10;Le contenu généré par l’IA peut être incorrect.">
            <a:extLst>
              <a:ext uri="{FF2B5EF4-FFF2-40B4-BE49-F238E27FC236}">
                <a16:creationId xmlns:a16="http://schemas.microsoft.com/office/drawing/2014/main" id="{002A63FC-006E-37CE-E9A3-11B581992B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240" y="855000"/>
            <a:ext cx="7967892" cy="5148000"/>
          </a:xfrm>
          <a:prstGeom prst="rect">
            <a:avLst/>
          </a:prstGeom>
          <a:ln w="2286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B00DDB05-8762-C84A-2E72-EF14FEBCD478}"/>
              </a:ext>
            </a:extLst>
          </p:cNvPr>
          <p:cNvSpPr txBox="1"/>
          <p:nvPr/>
        </p:nvSpPr>
        <p:spPr>
          <a:xfrm>
            <a:off x="9022080" y="4097620"/>
            <a:ext cx="2670048" cy="830997"/>
          </a:xfrm>
          <a:prstGeom prst="rect">
            <a:avLst/>
          </a:prstGeom>
          <a:noFill/>
        </p:spPr>
        <p:txBody>
          <a:bodyPr wrap="square" rtlCol="0">
            <a:spAutoFit/>
          </a:bodyPr>
          <a:lstStyle/>
          <a:p>
            <a:r>
              <a:rPr lang="fr-FR" sz="2400" b="1">
                <a:solidFill>
                  <a:srgbClr val="FFFF00"/>
                </a:solidFill>
              </a:rPr>
              <a:t>La Collégiale Saint-Pierre.</a:t>
            </a:r>
            <a:endParaRPr lang="fr-FR" sz="2400" b="1" dirty="0">
              <a:solidFill>
                <a:srgbClr val="FFFF00"/>
              </a:solidFill>
            </a:endParaRPr>
          </a:p>
        </p:txBody>
      </p:sp>
    </p:spTree>
    <p:extLst>
      <p:ext uri="{BB962C8B-B14F-4D97-AF65-F5344CB8AC3E}">
        <p14:creationId xmlns:p14="http://schemas.microsoft.com/office/powerpoint/2010/main" val="2580759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B81D0-4DCF-0ACA-61B4-FAA9B236B39B}"/>
            </a:ext>
          </a:extLst>
        </p:cNvPr>
        <p:cNvGrpSpPr/>
        <p:nvPr/>
      </p:nvGrpSpPr>
      <p:grpSpPr>
        <a:xfrm>
          <a:off x="0" y="0"/>
          <a:ext cx="0" cy="0"/>
          <a:chOff x="0" y="0"/>
          <a:chExt cx="0" cy="0"/>
        </a:xfrm>
      </p:grpSpPr>
      <p:pic>
        <p:nvPicPr>
          <p:cNvPr id="3" name="Image 2" descr="Une image contenant bâtiment, cloître, arcade, plante&#10;&#10;Le contenu généré par l’IA peut être incorrect.">
            <a:extLst>
              <a:ext uri="{FF2B5EF4-FFF2-40B4-BE49-F238E27FC236}">
                <a16:creationId xmlns:a16="http://schemas.microsoft.com/office/drawing/2014/main" id="{1E64FE7D-09B5-DEDE-8332-F8AC392395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4032" y="639000"/>
            <a:ext cx="7848804"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DA7A27-21F4-F85B-A816-4A9DFB2CF878}"/>
              </a:ext>
            </a:extLst>
          </p:cNvPr>
          <p:cNvSpPr txBox="1"/>
          <p:nvPr/>
        </p:nvSpPr>
        <p:spPr>
          <a:xfrm>
            <a:off x="390144" y="4072128"/>
            <a:ext cx="2913888" cy="1200329"/>
          </a:xfrm>
          <a:prstGeom prst="rect">
            <a:avLst/>
          </a:prstGeom>
          <a:noFill/>
        </p:spPr>
        <p:txBody>
          <a:bodyPr wrap="square" rtlCol="0">
            <a:spAutoFit/>
          </a:bodyPr>
          <a:lstStyle/>
          <a:p>
            <a:r>
              <a:rPr lang="fr-FR" sz="2400" b="1">
                <a:solidFill>
                  <a:srgbClr val="FFFF00"/>
                </a:solidFill>
              </a:rPr>
              <a:t>Le cloître de la Collégiale Saint-Pierre.</a:t>
            </a:r>
            <a:endParaRPr lang="fr-FR" sz="2400" b="1" dirty="0">
              <a:solidFill>
                <a:srgbClr val="FFFF00"/>
              </a:solidFill>
            </a:endParaRPr>
          </a:p>
        </p:txBody>
      </p:sp>
    </p:spTree>
    <p:extLst>
      <p:ext uri="{BB962C8B-B14F-4D97-AF65-F5344CB8AC3E}">
        <p14:creationId xmlns:p14="http://schemas.microsoft.com/office/powerpoint/2010/main" val="1131691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DC419-1DCA-EBC4-E5AD-144684B10357}"/>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E38E28E0-0F9C-9398-74EB-E516008DE0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078" y="639000"/>
            <a:ext cx="8079628"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0D0283-3260-1058-9CE3-F8F2B5DB7809}"/>
              </a:ext>
            </a:extLst>
          </p:cNvPr>
          <p:cNvSpPr txBox="1"/>
          <p:nvPr/>
        </p:nvSpPr>
        <p:spPr>
          <a:xfrm>
            <a:off x="9107424" y="3828288"/>
            <a:ext cx="3169920" cy="1200329"/>
          </a:xfrm>
          <a:prstGeom prst="rect">
            <a:avLst/>
          </a:prstGeom>
          <a:noFill/>
        </p:spPr>
        <p:txBody>
          <a:bodyPr wrap="square" rtlCol="0">
            <a:spAutoFit/>
          </a:bodyPr>
          <a:lstStyle/>
          <a:p>
            <a:r>
              <a:rPr lang="fr-FR" sz="2400" b="1">
                <a:solidFill>
                  <a:srgbClr val="FFFF00"/>
                </a:solidFill>
              </a:rPr>
              <a:t>La place de la Collégiale Saint-Pierre.</a:t>
            </a:r>
            <a:endParaRPr lang="fr-FR" sz="2400" b="1" dirty="0">
              <a:solidFill>
                <a:srgbClr val="FFFF00"/>
              </a:solidFill>
            </a:endParaRPr>
          </a:p>
        </p:txBody>
      </p:sp>
    </p:spTree>
    <p:extLst>
      <p:ext uri="{BB962C8B-B14F-4D97-AF65-F5344CB8AC3E}">
        <p14:creationId xmlns:p14="http://schemas.microsoft.com/office/powerpoint/2010/main" val="1911358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42C06-4A3B-4B84-110E-28F864F44F89}"/>
            </a:ext>
          </a:extLst>
        </p:cNvPr>
        <p:cNvGrpSpPr/>
        <p:nvPr/>
      </p:nvGrpSpPr>
      <p:grpSpPr>
        <a:xfrm>
          <a:off x="0" y="0"/>
          <a:ext cx="0" cy="0"/>
          <a:chOff x="0" y="0"/>
          <a:chExt cx="0" cy="0"/>
        </a:xfrm>
      </p:grpSpPr>
      <p:pic>
        <p:nvPicPr>
          <p:cNvPr id="3" name="Image 2" descr="Une image contenant plein air, fenêtre, bâtiment, neige&#10;&#10;Le contenu généré par l’IA peut être incorrect.">
            <a:extLst>
              <a:ext uri="{FF2B5EF4-FFF2-40B4-BE49-F238E27FC236}">
                <a16:creationId xmlns:a16="http://schemas.microsoft.com/office/drawing/2014/main" id="{2A85A13D-1732-0996-C043-7C8101AC6D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2831" y="639000"/>
            <a:ext cx="8533252"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5A8891-15F5-C5A9-573A-5058260A9D6D}"/>
              </a:ext>
            </a:extLst>
          </p:cNvPr>
          <p:cNvSpPr txBox="1"/>
          <p:nvPr/>
        </p:nvSpPr>
        <p:spPr>
          <a:xfrm>
            <a:off x="437167" y="4011167"/>
            <a:ext cx="2645664" cy="830997"/>
          </a:xfrm>
          <a:prstGeom prst="rect">
            <a:avLst/>
          </a:prstGeom>
          <a:noFill/>
        </p:spPr>
        <p:txBody>
          <a:bodyPr wrap="square" rtlCol="0">
            <a:spAutoFit/>
          </a:bodyPr>
          <a:lstStyle/>
          <a:p>
            <a:r>
              <a:rPr lang="fr-FR" sz="2400" b="1">
                <a:solidFill>
                  <a:srgbClr val="FFFF00"/>
                </a:solidFill>
              </a:rPr>
              <a:t>La mairie de La Romieu.</a:t>
            </a:r>
            <a:endParaRPr lang="fr-FR" sz="2400" b="1" dirty="0">
              <a:solidFill>
                <a:srgbClr val="FFFF00"/>
              </a:solidFill>
            </a:endParaRPr>
          </a:p>
        </p:txBody>
      </p:sp>
    </p:spTree>
    <p:extLst>
      <p:ext uri="{BB962C8B-B14F-4D97-AF65-F5344CB8AC3E}">
        <p14:creationId xmlns:p14="http://schemas.microsoft.com/office/powerpoint/2010/main" val="2544640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B3155-8780-D739-BCB4-CEBC45A062D2}"/>
            </a:ext>
          </a:extLst>
        </p:cNvPr>
        <p:cNvGrpSpPr/>
        <p:nvPr/>
      </p:nvGrpSpPr>
      <p:grpSpPr>
        <a:xfrm>
          <a:off x="0" y="0"/>
          <a:ext cx="0" cy="0"/>
          <a:chOff x="0" y="0"/>
          <a:chExt cx="0" cy="0"/>
        </a:xfrm>
      </p:grpSpPr>
      <p:pic>
        <p:nvPicPr>
          <p:cNvPr id="3" name="Image 2" descr="Une image contenant plein air, bâtiment, ciel, tour&#10;&#10;Le contenu généré par l’IA peut être incorrect.">
            <a:extLst>
              <a:ext uri="{FF2B5EF4-FFF2-40B4-BE49-F238E27FC236}">
                <a16:creationId xmlns:a16="http://schemas.microsoft.com/office/drawing/2014/main" id="{7A75681C-7B28-465F-B372-297B4640B8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7517" y="369000"/>
            <a:ext cx="4588557"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51CE17A-E342-9C8B-02B0-61DD7104DDA9}"/>
              </a:ext>
            </a:extLst>
          </p:cNvPr>
          <p:cNvSpPr txBox="1"/>
          <p:nvPr/>
        </p:nvSpPr>
        <p:spPr>
          <a:xfrm>
            <a:off x="8351520" y="4364736"/>
            <a:ext cx="3694176" cy="830997"/>
          </a:xfrm>
          <a:prstGeom prst="rect">
            <a:avLst/>
          </a:prstGeom>
          <a:noFill/>
        </p:spPr>
        <p:txBody>
          <a:bodyPr wrap="square" rtlCol="0">
            <a:spAutoFit/>
          </a:bodyPr>
          <a:lstStyle/>
          <a:p>
            <a:r>
              <a:rPr lang="fr-FR" sz="2400" b="1">
                <a:solidFill>
                  <a:srgbClr val="FFFF00"/>
                </a:solidFill>
              </a:rPr>
              <a:t>La_Romieu_-_Tour_du_Cardinal_d'Aux</a:t>
            </a:r>
            <a:endParaRPr lang="fr-FR" sz="2400" b="1" dirty="0">
              <a:solidFill>
                <a:srgbClr val="FFFF00"/>
              </a:solidFill>
            </a:endParaRPr>
          </a:p>
        </p:txBody>
      </p:sp>
    </p:spTree>
    <p:extLst>
      <p:ext uri="{BB962C8B-B14F-4D97-AF65-F5344CB8AC3E}">
        <p14:creationId xmlns:p14="http://schemas.microsoft.com/office/powerpoint/2010/main" val="2352478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D4DCC-21B2-A0F3-C39D-83D91C83366C}"/>
            </a:ext>
          </a:extLst>
        </p:cNvPr>
        <p:cNvGrpSpPr/>
        <p:nvPr/>
      </p:nvGrpSpPr>
      <p:grpSpPr>
        <a:xfrm>
          <a:off x="0" y="0"/>
          <a:ext cx="0" cy="0"/>
          <a:chOff x="0" y="0"/>
          <a:chExt cx="0" cy="0"/>
        </a:xfrm>
      </p:grpSpPr>
      <p:pic>
        <p:nvPicPr>
          <p:cNvPr id="3" name="Image 2" descr="Une image contenant bâtiment, plein air, plante, mur&#10;&#10;Le contenu généré par l’IA peut être incorrect.">
            <a:extLst>
              <a:ext uri="{FF2B5EF4-FFF2-40B4-BE49-F238E27FC236}">
                <a16:creationId xmlns:a16="http://schemas.microsoft.com/office/drawing/2014/main" id="{038989D0-CBE6-FF79-9020-827FD26DF4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0028" y="639000"/>
            <a:ext cx="7199998"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23DEDB-BAC6-69C9-46AC-112E842230E7}"/>
              </a:ext>
            </a:extLst>
          </p:cNvPr>
          <p:cNvSpPr txBox="1"/>
          <p:nvPr/>
        </p:nvSpPr>
        <p:spPr>
          <a:xfrm>
            <a:off x="342556" y="3912661"/>
            <a:ext cx="4157472"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4174956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82ED-9459-BCC7-3B90-4EF301BB6405}"/>
            </a:ext>
          </a:extLst>
        </p:cNvPr>
        <p:cNvGrpSpPr/>
        <p:nvPr/>
      </p:nvGrpSpPr>
      <p:grpSpPr>
        <a:xfrm>
          <a:off x="0" y="0"/>
          <a:ext cx="0" cy="0"/>
          <a:chOff x="0" y="0"/>
          <a:chExt cx="0" cy="0"/>
        </a:xfrm>
      </p:grpSpPr>
      <p:pic>
        <p:nvPicPr>
          <p:cNvPr id="3" name="Image 2" descr="Une image contenant bâtiment, plein air, statue, fenêtre&#10;&#10;Le contenu généré par l’IA peut être incorrect.">
            <a:extLst>
              <a:ext uri="{FF2B5EF4-FFF2-40B4-BE49-F238E27FC236}">
                <a16:creationId xmlns:a16="http://schemas.microsoft.com/office/drawing/2014/main" id="{BC1FFE17-64E7-78DB-9848-CB70AD13DC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639000"/>
            <a:ext cx="7440000"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C40AB9-D68D-AF52-F034-542E8D626950}"/>
              </a:ext>
            </a:extLst>
          </p:cNvPr>
          <p:cNvSpPr txBox="1"/>
          <p:nvPr/>
        </p:nvSpPr>
        <p:spPr>
          <a:xfrm>
            <a:off x="8363712" y="4230624"/>
            <a:ext cx="3608832"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18220400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23B69-388F-E2B4-3053-44B9C60D0813}"/>
            </a:ext>
          </a:extLst>
        </p:cNvPr>
        <p:cNvGrpSpPr/>
        <p:nvPr/>
      </p:nvGrpSpPr>
      <p:grpSpPr>
        <a:xfrm>
          <a:off x="0" y="0"/>
          <a:ext cx="0" cy="0"/>
          <a:chOff x="0" y="0"/>
          <a:chExt cx="0" cy="0"/>
        </a:xfrm>
      </p:grpSpPr>
      <p:pic>
        <p:nvPicPr>
          <p:cNvPr id="3" name="Image 2" descr="Une image contenant bâtiment, plein air, texte, fenêtre&#10;&#10;Le contenu généré par l’IA peut être incorrect.">
            <a:extLst>
              <a:ext uri="{FF2B5EF4-FFF2-40B4-BE49-F238E27FC236}">
                <a16:creationId xmlns:a16="http://schemas.microsoft.com/office/drawing/2014/main" id="{AE1433C2-0B36-84D9-4B7E-79B4C7259B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0664" y="639000"/>
            <a:ext cx="6875965"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570391A-5C3F-5191-CC80-1AC7CB203ECD}"/>
              </a:ext>
            </a:extLst>
          </p:cNvPr>
          <p:cNvSpPr txBox="1"/>
          <p:nvPr/>
        </p:nvSpPr>
        <p:spPr>
          <a:xfrm>
            <a:off x="121920" y="4181856"/>
            <a:ext cx="4096512"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4212342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9C4F9-CE61-4EE9-C964-9B8016B3E0A7}"/>
            </a:ext>
          </a:extLst>
        </p:cNvPr>
        <p:cNvGrpSpPr/>
        <p:nvPr/>
      </p:nvGrpSpPr>
      <p:grpSpPr>
        <a:xfrm>
          <a:off x="0" y="0"/>
          <a:ext cx="0" cy="0"/>
          <a:chOff x="0" y="0"/>
          <a:chExt cx="0" cy="0"/>
        </a:xfrm>
      </p:grpSpPr>
      <p:pic>
        <p:nvPicPr>
          <p:cNvPr id="3" name="Image 2" descr="Une image contenant plein air, fenêtre, ciel, bâtiment&#10;&#10;Le contenu généré par l’IA peut être incorrect.">
            <a:extLst>
              <a:ext uri="{FF2B5EF4-FFF2-40B4-BE49-F238E27FC236}">
                <a16:creationId xmlns:a16="http://schemas.microsoft.com/office/drawing/2014/main" id="{44096F24-8798-F5FF-AD88-E7946BFE59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260" y="639000"/>
            <a:ext cx="6567729"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B756057-DBB1-B73D-9A83-010E2E1172C5}"/>
              </a:ext>
            </a:extLst>
          </p:cNvPr>
          <p:cNvSpPr txBox="1"/>
          <p:nvPr/>
        </p:nvSpPr>
        <p:spPr>
          <a:xfrm>
            <a:off x="7485888" y="4133088"/>
            <a:ext cx="4389120"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3568742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0E9D3-F304-57F5-5524-EE64C1AE8BF2}"/>
            </a:ext>
          </a:extLst>
        </p:cNvPr>
        <p:cNvGrpSpPr/>
        <p:nvPr/>
      </p:nvGrpSpPr>
      <p:grpSpPr>
        <a:xfrm>
          <a:off x="0" y="0"/>
          <a:ext cx="0" cy="0"/>
          <a:chOff x="0" y="0"/>
          <a:chExt cx="0" cy="0"/>
        </a:xfrm>
      </p:grpSpPr>
      <p:pic>
        <p:nvPicPr>
          <p:cNvPr id="3" name="Image 2" descr="Une image contenant bâtiment, plein air, maison, plante&#10;&#10;Le contenu généré par l’IA peut être incorrect.">
            <a:extLst>
              <a:ext uri="{FF2B5EF4-FFF2-40B4-BE49-F238E27FC236}">
                <a16:creationId xmlns:a16="http://schemas.microsoft.com/office/drawing/2014/main" id="{F485B2D3-61A9-951B-1953-BDE5E492C4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2311" y="639000"/>
            <a:ext cx="7455548"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0AA486B-3861-99A8-812F-37F0C5FFCA8F}"/>
              </a:ext>
            </a:extLst>
          </p:cNvPr>
          <p:cNvSpPr txBox="1"/>
          <p:nvPr/>
        </p:nvSpPr>
        <p:spPr>
          <a:xfrm>
            <a:off x="341376" y="4352544"/>
            <a:ext cx="3596640"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143022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1478D-3194-0740-2AF6-31109E3D4A95}"/>
            </a:ext>
          </a:extLst>
        </p:cNvPr>
        <p:cNvGrpSpPr/>
        <p:nvPr/>
      </p:nvGrpSpPr>
      <p:grpSpPr>
        <a:xfrm>
          <a:off x="0" y="0"/>
          <a:ext cx="0" cy="0"/>
          <a:chOff x="0" y="0"/>
          <a:chExt cx="0" cy="0"/>
        </a:xfrm>
      </p:grpSpPr>
      <p:pic>
        <p:nvPicPr>
          <p:cNvPr id="3" name="Image 2" descr="Une image contenant plein air, fenêtre, bâtiment, pierre&#10;&#10;Le contenu généré par l’IA peut être incorrect.">
            <a:extLst>
              <a:ext uri="{FF2B5EF4-FFF2-40B4-BE49-F238E27FC236}">
                <a16:creationId xmlns:a16="http://schemas.microsoft.com/office/drawing/2014/main" id="{4A7CB4C1-4BBA-1FA5-145B-088ACDD673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877" y="639000"/>
            <a:ext cx="7526251"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9E2CBD-A7C0-8D71-E404-3F64B3C4BCD0}"/>
              </a:ext>
            </a:extLst>
          </p:cNvPr>
          <p:cNvSpPr txBox="1"/>
          <p:nvPr/>
        </p:nvSpPr>
        <p:spPr>
          <a:xfrm>
            <a:off x="8266176" y="4062985"/>
            <a:ext cx="3791712"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1587425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DAAF1-42A1-C9E5-E9BD-F555A4A9AFF6}"/>
            </a:ext>
          </a:extLst>
        </p:cNvPr>
        <p:cNvGrpSpPr/>
        <p:nvPr/>
      </p:nvGrpSpPr>
      <p:grpSpPr>
        <a:xfrm>
          <a:off x="0" y="0"/>
          <a:ext cx="0" cy="0"/>
          <a:chOff x="0" y="0"/>
          <a:chExt cx="0" cy="0"/>
        </a:xfrm>
      </p:grpSpPr>
      <p:pic>
        <p:nvPicPr>
          <p:cNvPr id="3" name="Image 2" descr="Une image contenant plein air, bâtiment, ciel, maison&#10;&#10;Le contenu généré par l’IA peut être incorrect.">
            <a:extLst>
              <a:ext uri="{FF2B5EF4-FFF2-40B4-BE49-F238E27FC236}">
                <a16:creationId xmlns:a16="http://schemas.microsoft.com/office/drawing/2014/main" id="{E233972C-20C3-EE2D-C488-297934DA35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5280" y="639000"/>
            <a:ext cx="7440000"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D013C76-1E2A-5F9A-6632-753B848E3A08}"/>
              </a:ext>
            </a:extLst>
          </p:cNvPr>
          <p:cNvSpPr txBox="1"/>
          <p:nvPr/>
        </p:nvSpPr>
        <p:spPr>
          <a:xfrm>
            <a:off x="463296" y="4279392"/>
            <a:ext cx="3779520"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34645823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5340B-7D68-570A-926F-1FC481F2DCBA}"/>
            </a:ext>
          </a:extLst>
        </p:cNvPr>
        <p:cNvGrpSpPr/>
        <p:nvPr/>
      </p:nvGrpSpPr>
      <p:grpSpPr>
        <a:xfrm>
          <a:off x="0" y="0"/>
          <a:ext cx="0" cy="0"/>
          <a:chOff x="0" y="0"/>
          <a:chExt cx="0" cy="0"/>
        </a:xfrm>
      </p:grpSpPr>
      <p:pic>
        <p:nvPicPr>
          <p:cNvPr id="3" name="Image 2" descr="Une image contenant Ruines, Mur de pierre, plein air, bâtiment&#10;&#10;Le contenu généré par l’IA peut être incorrect.">
            <a:extLst>
              <a:ext uri="{FF2B5EF4-FFF2-40B4-BE49-F238E27FC236}">
                <a16:creationId xmlns:a16="http://schemas.microsoft.com/office/drawing/2014/main" id="{DB472CE6-B9BE-1A62-2FE0-F6DCCD01B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176" y="639000"/>
            <a:ext cx="7440000"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BDF67B-7908-F13F-94D3-ED538A99FB15}"/>
              </a:ext>
            </a:extLst>
          </p:cNvPr>
          <p:cNvSpPr txBox="1"/>
          <p:nvPr/>
        </p:nvSpPr>
        <p:spPr>
          <a:xfrm>
            <a:off x="8485632" y="3986784"/>
            <a:ext cx="3584448"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3851321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6C563-E011-7F4A-DDEE-9FEA098B6287}"/>
            </a:ext>
          </a:extLst>
        </p:cNvPr>
        <p:cNvGrpSpPr/>
        <p:nvPr/>
      </p:nvGrpSpPr>
      <p:grpSpPr>
        <a:xfrm>
          <a:off x="0" y="0"/>
          <a:ext cx="0" cy="0"/>
          <a:chOff x="0" y="0"/>
          <a:chExt cx="0" cy="0"/>
        </a:xfrm>
      </p:grpSpPr>
      <p:pic>
        <p:nvPicPr>
          <p:cNvPr id="3" name="Image 2" descr="Une image contenant fenêtre, plein air, bâtiment, mur&#10;&#10;Le contenu généré par l’IA peut être incorrect.">
            <a:extLst>
              <a:ext uri="{FF2B5EF4-FFF2-40B4-BE49-F238E27FC236}">
                <a16:creationId xmlns:a16="http://schemas.microsoft.com/office/drawing/2014/main" id="{00E7C316-598B-50A0-611B-556D16EAAE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3223" y="639000"/>
            <a:ext cx="7780395"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0A5E7B-12BB-5EEE-FF54-D5481B6E47BE}"/>
              </a:ext>
            </a:extLst>
          </p:cNvPr>
          <p:cNvSpPr txBox="1"/>
          <p:nvPr/>
        </p:nvSpPr>
        <p:spPr>
          <a:xfrm>
            <a:off x="412615" y="4218432"/>
            <a:ext cx="3340608" cy="830997"/>
          </a:xfrm>
          <a:prstGeom prst="rect">
            <a:avLst/>
          </a:prstGeom>
          <a:noFill/>
        </p:spPr>
        <p:txBody>
          <a:bodyPr wrap="square" rtlCol="0">
            <a:spAutoFit/>
          </a:bodyPr>
          <a:lstStyle/>
          <a:p>
            <a:r>
              <a:rPr lang="fr-FR" sz="2400" b="1">
                <a:solidFill>
                  <a:srgbClr val="FFFF00"/>
                </a:solidFill>
              </a:rPr>
              <a:t>La Romieu- la légende des chats</a:t>
            </a:r>
            <a:endParaRPr lang="fr-FR" sz="2400" b="1" dirty="0">
              <a:solidFill>
                <a:srgbClr val="FFFF00"/>
              </a:solidFill>
            </a:endParaRPr>
          </a:p>
        </p:txBody>
      </p:sp>
    </p:spTree>
    <p:extLst>
      <p:ext uri="{BB962C8B-B14F-4D97-AF65-F5344CB8AC3E}">
        <p14:creationId xmlns:p14="http://schemas.microsoft.com/office/powerpoint/2010/main" val="3703723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8D4C8-7F89-1B34-AE33-7AA67ABEA140}"/>
            </a:ext>
          </a:extLst>
        </p:cNvPr>
        <p:cNvGrpSpPr/>
        <p:nvPr/>
      </p:nvGrpSpPr>
      <p:grpSpPr>
        <a:xfrm>
          <a:off x="0" y="0"/>
          <a:ext cx="0" cy="0"/>
          <a:chOff x="0" y="0"/>
          <a:chExt cx="0" cy="0"/>
        </a:xfrm>
      </p:grpSpPr>
      <p:pic>
        <p:nvPicPr>
          <p:cNvPr id="3" name="Image 2" descr="Une image contenant plein air, ciel, bâtiment, tour&#10;&#10;Le contenu généré par l’IA peut être incorrect.">
            <a:extLst>
              <a:ext uri="{FF2B5EF4-FFF2-40B4-BE49-F238E27FC236}">
                <a16:creationId xmlns:a16="http://schemas.microsoft.com/office/drawing/2014/main" id="{4A47640A-74BD-636D-DC26-1629274F4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000" y="369000"/>
            <a:ext cx="4080000"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0C8B52-6039-36E0-696F-9A3F0BEDA16F}"/>
              </a:ext>
            </a:extLst>
          </p:cNvPr>
          <p:cNvSpPr txBox="1"/>
          <p:nvPr/>
        </p:nvSpPr>
        <p:spPr>
          <a:xfrm>
            <a:off x="8510016" y="3974592"/>
            <a:ext cx="3304032" cy="830997"/>
          </a:xfrm>
          <a:prstGeom prst="rect">
            <a:avLst/>
          </a:prstGeom>
          <a:noFill/>
        </p:spPr>
        <p:txBody>
          <a:bodyPr wrap="square" rtlCol="0">
            <a:spAutoFit/>
          </a:bodyPr>
          <a:lstStyle/>
          <a:p>
            <a:r>
              <a:rPr lang="fr-FR" sz="2400" b="1">
                <a:solidFill>
                  <a:srgbClr val="FFFF00"/>
                </a:solidFill>
              </a:rPr>
              <a:t>L’une des Tour de la collégiale</a:t>
            </a:r>
            <a:endParaRPr lang="fr-FR" sz="2400" b="1" dirty="0">
              <a:solidFill>
                <a:srgbClr val="FFFF00"/>
              </a:solidFill>
            </a:endParaRPr>
          </a:p>
        </p:txBody>
      </p:sp>
    </p:spTree>
    <p:extLst>
      <p:ext uri="{BB962C8B-B14F-4D97-AF65-F5344CB8AC3E}">
        <p14:creationId xmlns:p14="http://schemas.microsoft.com/office/powerpoint/2010/main" val="2975917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63BBB-508B-2B0D-175E-3DCE992007E3}"/>
            </a:ext>
          </a:extLst>
        </p:cNvPr>
        <p:cNvGrpSpPr/>
        <p:nvPr/>
      </p:nvGrpSpPr>
      <p:grpSpPr>
        <a:xfrm>
          <a:off x="0" y="0"/>
          <a:ext cx="0" cy="0"/>
          <a:chOff x="0" y="0"/>
          <a:chExt cx="0" cy="0"/>
        </a:xfrm>
      </p:grpSpPr>
      <p:pic>
        <p:nvPicPr>
          <p:cNvPr id="3" name="Image 2" descr="Une image contenant plein air, ciel, bâtiment, église&#10;&#10;Le contenu généré par l’IA peut être incorrect.">
            <a:extLst>
              <a:ext uri="{FF2B5EF4-FFF2-40B4-BE49-F238E27FC236}">
                <a16:creationId xmlns:a16="http://schemas.microsoft.com/office/drawing/2014/main" id="{7AE9C506-2540-6731-715E-A1D6366A3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2380" y="731520"/>
            <a:ext cx="8377182"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FE56F6-BD85-A73D-1992-8F5EAAF9A9A2}"/>
              </a:ext>
            </a:extLst>
          </p:cNvPr>
          <p:cNvSpPr txBox="1"/>
          <p:nvPr/>
        </p:nvSpPr>
        <p:spPr>
          <a:xfrm>
            <a:off x="365760" y="3404616"/>
            <a:ext cx="3048000" cy="2308324"/>
          </a:xfrm>
          <a:prstGeom prst="rect">
            <a:avLst/>
          </a:prstGeom>
          <a:noFill/>
        </p:spPr>
        <p:txBody>
          <a:bodyPr wrap="square" rtlCol="0">
            <a:spAutoFit/>
          </a:bodyPr>
          <a:lstStyle/>
          <a:p>
            <a:r>
              <a:rPr lang="fr-FR" sz="2400" b="1">
                <a:solidFill>
                  <a:srgbClr val="FFFF00"/>
                </a:solidFill>
              </a:rPr>
              <a:t>Grimpez les escaliers lors de votre visite, pour apprécier la vue depuis l’une des deux tours</a:t>
            </a:r>
            <a:endParaRPr lang="fr-FR" sz="2400" b="1" dirty="0">
              <a:solidFill>
                <a:srgbClr val="FFFF00"/>
              </a:solidFill>
            </a:endParaRPr>
          </a:p>
        </p:txBody>
      </p:sp>
    </p:spTree>
    <p:extLst>
      <p:ext uri="{BB962C8B-B14F-4D97-AF65-F5344CB8AC3E}">
        <p14:creationId xmlns:p14="http://schemas.microsoft.com/office/powerpoint/2010/main" val="4103268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31B9B-6A29-50F9-241C-3FB672F092DD}"/>
            </a:ext>
          </a:extLst>
        </p:cNvPr>
        <p:cNvGrpSpPr/>
        <p:nvPr/>
      </p:nvGrpSpPr>
      <p:grpSpPr>
        <a:xfrm>
          <a:off x="0" y="0"/>
          <a:ext cx="0" cy="0"/>
          <a:chOff x="0" y="0"/>
          <a:chExt cx="0" cy="0"/>
        </a:xfrm>
      </p:grpSpPr>
      <p:pic>
        <p:nvPicPr>
          <p:cNvPr id="3" name="Image 2" descr="Une image contenant Beige, art, sol, pierre&#10;&#10;Le contenu généré par l’IA peut être incorrect.">
            <a:extLst>
              <a:ext uri="{FF2B5EF4-FFF2-40B4-BE49-F238E27FC236}">
                <a16:creationId xmlns:a16="http://schemas.microsoft.com/office/drawing/2014/main" id="{DD675A04-207D-77E9-09BB-3DD987B50D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4112" y="441000"/>
            <a:ext cx="3984000" cy="5976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3BF41B1-CA5E-24AC-343A-C2928E1B8972}"/>
              </a:ext>
            </a:extLst>
          </p:cNvPr>
          <p:cNvSpPr txBox="1"/>
          <p:nvPr/>
        </p:nvSpPr>
        <p:spPr>
          <a:xfrm>
            <a:off x="8388096" y="4303776"/>
            <a:ext cx="3706368" cy="1569660"/>
          </a:xfrm>
          <a:prstGeom prst="rect">
            <a:avLst/>
          </a:prstGeom>
          <a:noFill/>
        </p:spPr>
        <p:txBody>
          <a:bodyPr wrap="square" rtlCol="0">
            <a:spAutoFit/>
          </a:bodyPr>
          <a:lstStyle/>
          <a:p>
            <a:r>
              <a:rPr lang="fr-FR" sz="2400" b="1">
                <a:solidFill>
                  <a:srgbClr val="FFFF00"/>
                </a:solidFill>
              </a:rPr>
              <a:t>Grimpez les escaliers lors de votre visite, pour apprécier la vue depuis l’une des deux tours</a:t>
            </a:r>
            <a:endParaRPr lang="fr-FR" sz="2400" b="1" dirty="0">
              <a:solidFill>
                <a:srgbClr val="FFFF00"/>
              </a:solidFill>
            </a:endParaRPr>
          </a:p>
        </p:txBody>
      </p:sp>
    </p:spTree>
    <p:extLst>
      <p:ext uri="{BB962C8B-B14F-4D97-AF65-F5344CB8AC3E}">
        <p14:creationId xmlns:p14="http://schemas.microsoft.com/office/powerpoint/2010/main" val="768821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38613-5A1F-07EE-C767-98AE818BD686}"/>
            </a:ext>
          </a:extLst>
        </p:cNvPr>
        <p:cNvGrpSpPr/>
        <p:nvPr/>
      </p:nvGrpSpPr>
      <p:grpSpPr>
        <a:xfrm>
          <a:off x="0" y="0"/>
          <a:ext cx="0" cy="0"/>
          <a:chOff x="0" y="0"/>
          <a:chExt cx="0" cy="0"/>
        </a:xfrm>
      </p:grpSpPr>
      <p:pic>
        <p:nvPicPr>
          <p:cNvPr id="3" name="Image 2" descr="Une image contenant chapelle, Lieux sacrés, intérieur, cathédrale&#10;&#10;Le contenu généré par l’IA peut être incorrect.">
            <a:extLst>
              <a:ext uri="{FF2B5EF4-FFF2-40B4-BE49-F238E27FC236}">
                <a16:creationId xmlns:a16="http://schemas.microsoft.com/office/drawing/2014/main" id="{2CC93AF2-5738-4843-6A67-F90266BC0F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2108" y="639000"/>
            <a:ext cx="8377152"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A91C70-69BA-C5FB-88E5-AEBF2E9801E9}"/>
              </a:ext>
            </a:extLst>
          </p:cNvPr>
          <p:cNvSpPr txBox="1"/>
          <p:nvPr/>
        </p:nvSpPr>
        <p:spPr>
          <a:xfrm>
            <a:off x="321646" y="4304746"/>
            <a:ext cx="2840736" cy="830997"/>
          </a:xfrm>
          <a:prstGeom prst="rect">
            <a:avLst/>
          </a:prstGeom>
          <a:noFill/>
        </p:spPr>
        <p:txBody>
          <a:bodyPr wrap="square" rtlCol="0">
            <a:spAutoFit/>
          </a:bodyPr>
          <a:lstStyle/>
          <a:p>
            <a:r>
              <a:rPr lang="fr-FR" sz="2400" b="1">
                <a:solidFill>
                  <a:srgbClr val="FFFF00"/>
                </a:solidFill>
              </a:rPr>
              <a:t>À l’intérieur de la collégiale</a:t>
            </a:r>
            <a:endParaRPr lang="fr-FR" sz="2400" b="1" dirty="0">
              <a:solidFill>
                <a:srgbClr val="FFFF00"/>
              </a:solidFill>
            </a:endParaRPr>
          </a:p>
        </p:txBody>
      </p:sp>
    </p:spTree>
    <p:extLst>
      <p:ext uri="{BB962C8B-B14F-4D97-AF65-F5344CB8AC3E}">
        <p14:creationId xmlns:p14="http://schemas.microsoft.com/office/powerpoint/2010/main" val="672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12434-BCE4-3438-8BBE-6460E3C89167}"/>
            </a:ext>
          </a:extLst>
        </p:cNvPr>
        <p:cNvGrpSpPr/>
        <p:nvPr/>
      </p:nvGrpSpPr>
      <p:grpSpPr>
        <a:xfrm>
          <a:off x="0" y="0"/>
          <a:ext cx="0" cy="0"/>
          <a:chOff x="0" y="0"/>
          <a:chExt cx="0" cy="0"/>
        </a:xfrm>
      </p:grpSpPr>
      <p:pic>
        <p:nvPicPr>
          <p:cNvPr id="3" name="Image 2" descr="Une image contenant plein air, bâtiment, habits, ciel&#10;&#10;Le contenu généré par l’IA peut être incorrect.">
            <a:extLst>
              <a:ext uri="{FF2B5EF4-FFF2-40B4-BE49-F238E27FC236}">
                <a16:creationId xmlns:a16="http://schemas.microsoft.com/office/drawing/2014/main" id="{8F9D3D5C-C13D-FB30-4B23-B51F5C1AC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776" y="639000"/>
            <a:ext cx="8375237"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F849AD-3BEA-166F-A6D8-5AC2A395E964}"/>
              </a:ext>
            </a:extLst>
          </p:cNvPr>
          <p:cNvSpPr txBox="1"/>
          <p:nvPr/>
        </p:nvSpPr>
        <p:spPr>
          <a:xfrm>
            <a:off x="9204960" y="3633216"/>
            <a:ext cx="2840736" cy="830997"/>
          </a:xfrm>
          <a:prstGeom prst="rect">
            <a:avLst/>
          </a:prstGeom>
          <a:noFill/>
        </p:spPr>
        <p:txBody>
          <a:bodyPr wrap="square" rtlCol="0">
            <a:spAutoFit/>
          </a:bodyPr>
          <a:lstStyle/>
          <a:p>
            <a:r>
              <a:rPr lang="fr-FR" sz="2400" b="1">
                <a:solidFill>
                  <a:srgbClr val="FFFF00"/>
                </a:solidFill>
              </a:rPr>
              <a:t>place-du-marchc-potier-la-romieu</a:t>
            </a:r>
            <a:endParaRPr lang="fr-FR" sz="2400" b="1" dirty="0">
              <a:solidFill>
                <a:srgbClr val="FFFF00"/>
              </a:solidFill>
            </a:endParaRPr>
          </a:p>
        </p:txBody>
      </p:sp>
    </p:spTree>
    <p:extLst>
      <p:ext uri="{BB962C8B-B14F-4D97-AF65-F5344CB8AC3E}">
        <p14:creationId xmlns:p14="http://schemas.microsoft.com/office/powerpoint/2010/main" val="289159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1DF8A-E75A-DA15-0AD1-6399FD4C04E4}"/>
            </a:ext>
          </a:extLst>
        </p:cNvPr>
        <p:cNvGrpSpPr/>
        <p:nvPr/>
      </p:nvGrpSpPr>
      <p:grpSpPr>
        <a:xfrm>
          <a:off x="0" y="0"/>
          <a:ext cx="0" cy="0"/>
          <a:chOff x="0" y="0"/>
          <a:chExt cx="0" cy="0"/>
        </a:xfrm>
      </p:grpSpPr>
      <p:pic>
        <p:nvPicPr>
          <p:cNvPr id="3" name="Image 2" descr="Une image contenant plein air, bâtiment, fenêtre, Zone résidentielle&#10;&#10;Le contenu généré par l’IA peut être incorrect.">
            <a:extLst>
              <a:ext uri="{FF2B5EF4-FFF2-40B4-BE49-F238E27FC236}">
                <a16:creationId xmlns:a16="http://schemas.microsoft.com/office/drawing/2014/main" id="{FDFD1906-5610-ED20-1B43-608BB6A54D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6976" y="639000"/>
            <a:ext cx="8375237"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16A5838-AC73-A066-D60E-A5602F825DCE}"/>
              </a:ext>
            </a:extLst>
          </p:cNvPr>
          <p:cNvSpPr txBox="1"/>
          <p:nvPr/>
        </p:nvSpPr>
        <p:spPr>
          <a:xfrm>
            <a:off x="109728" y="4437888"/>
            <a:ext cx="2828544" cy="830997"/>
          </a:xfrm>
          <a:prstGeom prst="rect">
            <a:avLst/>
          </a:prstGeom>
          <a:noFill/>
        </p:spPr>
        <p:txBody>
          <a:bodyPr wrap="square" rtlCol="0">
            <a:spAutoFit/>
          </a:bodyPr>
          <a:lstStyle/>
          <a:p>
            <a:r>
              <a:rPr lang="fr-FR" sz="2400" b="1" dirty="0" err="1">
                <a:solidFill>
                  <a:srgbClr val="FFFF00"/>
                </a:solidFill>
              </a:rPr>
              <a:t>marchcé</a:t>
            </a:r>
            <a:r>
              <a:rPr lang="fr-FR" sz="2400" b="1" dirty="0">
                <a:solidFill>
                  <a:srgbClr val="FFFF00"/>
                </a:solidFill>
              </a:rPr>
              <a:t>-potier-la-</a:t>
            </a:r>
            <a:r>
              <a:rPr lang="fr-FR" sz="2400" b="1" dirty="0" err="1">
                <a:solidFill>
                  <a:srgbClr val="FFFF00"/>
                </a:solidFill>
              </a:rPr>
              <a:t>romieu</a:t>
            </a:r>
            <a:endParaRPr lang="fr-FR" sz="2400" b="1" dirty="0">
              <a:solidFill>
                <a:srgbClr val="FFFF00"/>
              </a:solidFill>
            </a:endParaRPr>
          </a:p>
        </p:txBody>
      </p:sp>
    </p:spTree>
    <p:extLst>
      <p:ext uri="{BB962C8B-B14F-4D97-AF65-F5344CB8AC3E}">
        <p14:creationId xmlns:p14="http://schemas.microsoft.com/office/powerpoint/2010/main" val="2553527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12A7F-5904-0FEC-0B83-4A49489B6D33}"/>
            </a:ext>
          </a:extLst>
        </p:cNvPr>
        <p:cNvGrpSpPr/>
        <p:nvPr/>
      </p:nvGrpSpPr>
      <p:grpSpPr>
        <a:xfrm>
          <a:off x="0" y="0"/>
          <a:ext cx="0" cy="0"/>
          <a:chOff x="0" y="0"/>
          <a:chExt cx="0" cy="0"/>
        </a:xfrm>
      </p:grpSpPr>
      <p:pic>
        <p:nvPicPr>
          <p:cNvPr id="3" name="Image 2" descr="Une image contenant art, bâtiment, mythologie, Sculpture sur pierre&#10;&#10;Le contenu généré par l’IA peut être incorrect.">
            <a:extLst>
              <a:ext uri="{FF2B5EF4-FFF2-40B4-BE49-F238E27FC236}">
                <a16:creationId xmlns:a16="http://schemas.microsoft.com/office/drawing/2014/main" id="{B3E1F140-A3E3-EF30-6646-40312BCAE8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836" y="768116"/>
            <a:ext cx="8377155" cy="55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2B03AC-E33C-633F-81B1-29F7CE028E07}"/>
              </a:ext>
            </a:extLst>
          </p:cNvPr>
          <p:cNvSpPr txBox="1"/>
          <p:nvPr/>
        </p:nvSpPr>
        <p:spPr>
          <a:xfrm>
            <a:off x="9083040" y="4462272"/>
            <a:ext cx="3108960" cy="830997"/>
          </a:xfrm>
          <a:prstGeom prst="rect">
            <a:avLst/>
          </a:prstGeom>
          <a:noFill/>
        </p:spPr>
        <p:txBody>
          <a:bodyPr wrap="square" rtlCol="0">
            <a:spAutoFit/>
          </a:bodyPr>
          <a:lstStyle/>
          <a:p>
            <a:r>
              <a:rPr lang="fr-FR" sz="2400" b="1">
                <a:solidFill>
                  <a:srgbClr val="FFFF00"/>
                </a:solidFill>
              </a:rPr>
              <a:t>peinture-ancienne-collegiale</a:t>
            </a:r>
            <a:endParaRPr lang="fr-FR" sz="2400" b="1" dirty="0">
              <a:solidFill>
                <a:srgbClr val="FFFF00"/>
              </a:solidFill>
            </a:endParaRPr>
          </a:p>
        </p:txBody>
      </p:sp>
    </p:spTree>
    <p:extLst>
      <p:ext uri="{BB962C8B-B14F-4D97-AF65-F5344CB8AC3E}">
        <p14:creationId xmlns:p14="http://schemas.microsoft.com/office/powerpoint/2010/main" val="3638035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3D243-F7E5-D2C6-B757-3AEB8AECA2BA}"/>
            </a:ext>
          </a:extLst>
        </p:cNvPr>
        <p:cNvGrpSpPr/>
        <p:nvPr/>
      </p:nvGrpSpPr>
      <p:grpSpPr>
        <a:xfrm>
          <a:off x="0" y="0"/>
          <a:ext cx="0" cy="0"/>
          <a:chOff x="0" y="0"/>
          <a:chExt cx="0" cy="0"/>
        </a:xfrm>
      </p:grpSpPr>
      <p:pic>
        <p:nvPicPr>
          <p:cNvPr id="3" name="Image 2" descr="Une image contenant plein air, bâtiment, voie, habits&#10;&#10;Le contenu généré par l’IA peut être incorrect.">
            <a:extLst>
              <a:ext uri="{FF2B5EF4-FFF2-40B4-BE49-F238E27FC236}">
                <a16:creationId xmlns:a16="http://schemas.microsoft.com/office/drawing/2014/main" id="{5C615719-EE19-084F-B386-F2E09E36B9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0432" y="2569330"/>
            <a:ext cx="4587804" cy="306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021B5C-82BA-1566-A361-0AFF798849C4}"/>
              </a:ext>
            </a:extLst>
          </p:cNvPr>
          <p:cNvSpPr txBox="1"/>
          <p:nvPr/>
        </p:nvSpPr>
        <p:spPr>
          <a:xfrm>
            <a:off x="1706880" y="5789626"/>
            <a:ext cx="5644896" cy="461665"/>
          </a:xfrm>
          <a:prstGeom prst="rect">
            <a:avLst/>
          </a:prstGeom>
          <a:noFill/>
        </p:spPr>
        <p:txBody>
          <a:bodyPr wrap="square" rtlCol="0">
            <a:spAutoFit/>
          </a:bodyPr>
          <a:lstStyle/>
          <a:p>
            <a:r>
              <a:rPr lang="fr-FR" sz="2400" b="1">
                <a:solidFill>
                  <a:srgbClr val="FFFF00"/>
                </a:solidFill>
              </a:rPr>
              <a:t>la-romieu-compostelle</a:t>
            </a:r>
            <a:endParaRPr lang="fr-FR" sz="2400" b="1" dirty="0">
              <a:solidFill>
                <a:srgbClr val="FFFF00"/>
              </a:solidFill>
            </a:endParaRPr>
          </a:p>
        </p:txBody>
      </p:sp>
      <p:sp>
        <p:nvSpPr>
          <p:cNvPr id="5" name="ZoneTexte 4">
            <a:extLst>
              <a:ext uri="{FF2B5EF4-FFF2-40B4-BE49-F238E27FC236}">
                <a16:creationId xmlns:a16="http://schemas.microsoft.com/office/drawing/2014/main" id="{DF0AC1BB-78F6-F1F5-A927-861A7F42829D}"/>
              </a:ext>
            </a:extLst>
          </p:cNvPr>
          <p:cNvSpPr txBox="1"/>
          <p:nvPr/>
        </p:nvSpPr>
        <p:spPr>
          <a:xfrm>
            <a:off x="329184" y="486906"/>
            <a:ext cx="7644384" cy="954107"/>
          </a:xfrm>
          <a:prstGeom prst="rect">
            <a:avLst/>
          </a:prstGeom>
          <a:noFill/>
        </p:spPr>
        <p:txBody>
          <a:bodyPr wrap="square" rtlCol="0">
            <a:spAutoFit/>
          </a:bodyPr>
          <a:lstStyle/>
          <a:p>
            <a:r>
              <a:rPr lang="fr-FR" sz="2800" b="1" dirty="0">
                <a:solidFill>
                  <a:srgbClr val="FFFF00"/>
                </a:solidFill>
              </a:rPr>
              <a:t>Lorient Vous A Présenté La Collégiale </a:t>
            </a:r>
            <a:r>
              <a:rPr lang="fr-FR" sz="2800" b="1" dirty="0" err="1">
                <a:solidFill>
                  <a:srgbClr val="FFFF00"/>
                </a:solidFill>
              </a:rPr>
              <a:t>RomeuDédé</a:t>
            </a:r>
            <a:r>
              <a:rPr lang="fr-FR" sz="2800" b="1" dirty="0">
                <a:solidFill>
                  <a:srgbClr val="FFFF00"/>
                </a:solidFill>
              </a:rPr>
              <a:t> </a:t>
            </a:r>
            <a:r>
              <a:rPr lang="fr-FR" sz="2800" b="1" dirty="0" err="1">
                <a:solidFill>
                  <a:srgbClr val="FFFF00"/>
                </a:solidFill>
              </a:rPr>
              <a:t>àSaint</a:t>
            </a:r>
            <a:r>
              <a:rPr lang="fr-FR" sz="2800" b="1" dirty="0">
                <a:solidFill>
                  <a:srgbClr val="FFFF00"/>
                </a:solidFill>
              </a:rPr>
              <a:t> –Pierre Dans Le Gers</a:t>
            </a:r>
          </a:p>
        </p:txBody>
      </p:sp>
      <p:sp>
        <p:nvSpPr>
          <p:cNvPr id="6" name="ZoneTexte 5">
            <a:extLst>
              <a:ext uri="{FF2B5EF4-FFF2-40B4-BE49-F238E27FC236}">
                <a16:creationId xmlns:a16="http://schemas.microsoft.com/office/drawing/2014/main" id="{634524DB-B23C-3DDB-95E9-47C6886C3850}"/>
              </a:ext>
            </a:extLst>
          </p:cNvPr>
          <p:cNvSpPr txBox="1"/>
          <p:nvPr/>
        </p:nvSpPr>
        <p:spPr>
          <a:xfrm>
            <a:off x="329184" y="1654981"/>
            <a:ext cx="7022592" cy="523220"/>
          </a:xfrm>
          <a:prstGeom prst="rect">
            <a:avLst/>
          </a:prstGeom>
          <a:noFill/>
        </p:spPr>
        <p:txBody>
          <a:bodyPr wrap="square" rtlCol="0">
            <a:spAutoFit/>
          </a:bodyPr>
          <a:lstStyle/>
          <a:p>
            <a:r>
              <a:rPr lang="fr-FR" sz="2800" b="1" dirty="0">
                <a:solidFill>
                  <a:srgbClr val="FFFF00"/>
                </a:solidFill>
              </a:rPr>
              <a:t>Sur La Suggestion De </a:t>
            </a:r>
            <a:r>
              <a:rPr lang="fr-FR" sz="2800" b="1" dirty="0" err="1">
                <a:solidFill>
                  <a:srgbClr val="FFFF00"/>
                </a:solidFill>
              </a:rPr>
              <a:t>JackDidier</a:t>
            </a:r>
            <a:endParaRPr lang="fr-FR" sz="2800" b="1" dirty="0">
              <a:solidFill>
                <a:srgbClr val="FFFF00"/>
              </a:solidFill>
            </a:endParaRPr>
          </a:p>
        </p:txBody>
      </p:sp>
      <p:sp>
        <p:nvSpPr>
          <p:cNvPr id="7" name="ZoneTexte 6">
            <a:extLst>
              <a:ext uri="{FF2B5EF4-FFF2-40B4-BE49-F238E27FC236}">
                <a16:creationId xmlns:a16="http://schemas.microsoft.com/office/drawing/2014/main" id="{56DFF266-057D-3C5A-A397-8A1EB7F8C88A}"/>
              </a:ext>
            </a:extLst>
          </p:cNvPr>
          <p:cNvSpPr txBox="1"/>
          <p:nvPr/>
        </p:nvSpPr>
        <p:spPr>
          <a:xfrm>
            <a:off x="6193536" y="2926080"/>
            <a:ext cx="5047488" cy="1200329"/>
          </a:xfrm>
          <a:prstGeom prst="rect">
            <a:avLst/>
          </a:prstGeom>
          <a:noFill/>
        </p:spPr>
        <p:txBody>
          <a:bodyPr wrap="square" rtlCol="0">
            <a:spAutoFit/>
          </a:bodyPr>
          <a:lstStyle/>
          <a:p>
            <a:r>
              <a:rPr lang="fr-FR" sz="2400" b="1" dirty="0">
                <a:solidFill>
                  <a:srgbClr val="FFFF00"/>
                </a:solidFill>
              </a:rPr>
              <a:t>Les Images Et Le Son Du Net</a:t>
            </a:r>
          </a:p>
          <a:p>
            <a:endParaRPr lang="fr-FR" sz="2400" b="1" dirty="0">
              <a:solidFill>
                <a:srgbClr val="FFFF00"/>
              </a:solidFill>
            </a:endParaRPr>
          </a:p>
          <a:p>
            <a:r>
              <a:rPr lang="fr-FR" sz="2400" b="1" dirty="0">
                <a:solidFill>
                  <a:srgbClr val="FFFF00"/>
                </a:solidFill>
              </a:rPr>
              <a:t>                            Daniel</a:t>
            </a:r>
          </a:p>
        </p:txBody>
      </p:sp>
    </p:spTree>
    <p:extLst>
      <p:ext uri="{BB962C8B-B14F-4D97-AF65-F5344CB8AC3E}">
        <p14:creationId xmlns:p14="http://schemas.microsoft.com/office/powerpoint/2010/main" val="2032987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restige"/>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92</TotalTime>
  <Words>312</Words>
  <Application>Microsoft Office PowerPoint</Application>
  <PresentationFormat>Grand écran</PresentationFormat>
  <Paragraphs>41</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13</cp:revision>
  <dcterms:created xsi:type="dcterms:W3CDTF">2025-09-04T03:03:13Z</dcterms:created>
  <dcterms:modified xsi:type="dcterms:W3CDTF">2025-09-04T05:38:10Z</dcterms:modified>
</cp:coreProperties>
</file>