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80" r:id="rId25"/>
    <p:sldId id="281" r:id="rId26"/>
    <p:sldId id="282" r:id="rId27"/>
    <p:sldId id="283" r:id="rId28"/>
    <p:sldId id="284" r:id="rId2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234" autoAdjust="0"/>
    <p:restoredTop sz="94660"/>
  </p:normalViewPr>
  <p:slideViewPr>
    <p:cSldViewPr snapToGrid="0">
      <p:cViewPr varScale="1">
        <p:scale>
          <a:sx n="81" d="100"/>
          <a:sy n="81" d="100"/>
        </p:scale>
        <p:origin x="828" y="3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981625B-3161-6351-6204-B5C0665F462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06279424-DC80-2A82-9A34-9F5A913D790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7357982-CDC6-A66F-4D75-C97B091BEA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715823-1C69-4E0E-88F6-CCC825EDB334}" type="datetimeFigureOut">
              <a:rPr lang="fr-FR" smtClean="0"/>
              <a:t>28/07/2025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C8C5677-AEDB-A3A9-76A7-3ED3A427C0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EC8480E-3C4D-FFC6-DD2C-36B18CF465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30850-7D67-418B-8C00-39C8220E46E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9123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pull/>
      </p:transition>
    </mc:Choice>
    <mc:Fallback>
      <p:transition spd="slow" advClick="0" advTm="10000">
        <p:pull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D150E8B-A5FC-3F58-BC31-5783C60009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04015E6-5972-FA58-9E57-C38359C633A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3167465-DF9B-6E71-8EDA-42F46CB7B7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715823-1C69-4E0E-88F6-CCC825EDB334}" type="datetimeFigureOut">
              <a:rPr lang="fr-FR" smtClean="0"/>
              <a:t>28/07/2025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0900A45-E558-946F-2DD5-AAE02A4D4F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78DF4F7-F973-AFF0-4E46-AC2CF73AA3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30850-7D67-418B-8C00-39C8220E46E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31440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pull/>
      </p:transition>
    </mc:Choice>
    <mc:Fallback>
      <p:transition spd="slow" advClick="0" advTm="10000">
        <p:pull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C2865B8-53FC-7EBB-09B0-ECA145144B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8F9FA3A-A0B0-F2E7-5F3A-B4AE79E54C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FFF35BE-0BA2-9E57-1BAC-5C50E77B9F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715823-1C69-4E0E-88F6-CCC825EDB334}" type="datetimeFigureOut">
              <a:rPr lang="fr-FR" smtClean="0"/>
              <a:t>28/07/2025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88410CB-CB61-AB73-38FD-13D35BEEBF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E1D8B93-A980-103F-BB53-7CD8335F37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30850-7D67-418B-8C00-39C8220E46E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47645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pull/>
      </p:transition>
    </mc:Choice>
    <mc:Fallback>
      <p:transition spd="slow" advClick="0" advTm="10000">
        <p:pull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1893D74-1812-B2F3-9794-9206918FA4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8CF9A68-5E25-254A-CAE0-79AEC8FEBE6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E506B0E-8B5F-E6F7-E3C6-5331E84CFA2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7D671E9B-8465-C009-73A3-5AF6199C04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715823-1C69-4E0E-88F6-CCC825EDB334}" type="datetimeFigureOut">
              <a:rPr lang="fr-FR" smtClean="0"/>
              <a:t>28/07/2025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B477AE64-4BC5-140F-806F-F3AB08C1FF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97F53FE-2F56-F7FB-6009-E1E9388D4E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30850-7D67-418B-8C00-39C8220E46E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796699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pull/>
      </p:transition>
    </mc:Choice>
    <mc:Fallback>
      <p:transition spd="slow" advClick="0" advTm="10000">
        <p:pull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44327F1-B9BA-8B9B-4694-73E7A7760F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697541C-A31D-B521-5802-4122C61B543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66179B1-6F29-6324-858E-0DF9BAC26AF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13F07BBA-0313-7619-C8A4-CE15C6EEF82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F2B72E99-010C-0EDB-BF10-0724A65CFDF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EF26E113-4178-CD0E-F2BE-8AEBDBEDEA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715823-1C69-4E0E-88F6-CCC825EDB334}" type="datetimeFigureOut">
              <a:rPr lang="fr-FR" smtClean="0"/>
              <a:t>28/07/2025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3EBC93BC-951A-2008-EA6D-32A307F531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2D26157C-FA96-4F10-7A4D-A93D736240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30850-7D67-418B-8C00-39C8220E46E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47684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pull/>
      </p:transition>
    </mc:Choice>
    <mc:Fallback>
      <p:transition spd="slow" advClick="0" advTm="10000">
        <p:pull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A1D15D2-487E-165D-8DAD-F51DD60A9B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A8D6DFB7-01F9-A8BC-3869-1C700CA183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715823-1C69-4E0E-88F6-CCC825EDB334}" type="datetimeFigureOut">
              <a:rPr lang="fr-FR" smtClean="0"/>
              <a:t>28/07/2025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B266E31B-3AB7-31B9-068C-0767F7DC88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82BA6E93-543F-71D2-F300-E97679CC30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30850-7D67-418B-8C00-39C8220E46E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30763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pull/>
      </p:transition>
    </mc:Choice>
    <mc:Fallback>
      <p:transition spd="slow" advClick="0" advTm="10000">
        <p:pull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CDFCC987-BF71-6758-2F2C-A82B3ADB5F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715823-1C69-4E0E-88F6-CCC825EDB334}" type="datetimeFigureOut">
              <a:rPr lang="fr-FR" smtClean="0"/>
              <a:t>28/07/2025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B20A7C93-6357-EEA1-BA36-E85A11DBF5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10A0D659-530C-13D3-B221-5AC008919B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30850-7D67-418B-8C00-39C8220E46E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19799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pull/>
      </p:transition>
    </mc:Choice>
    <mc:Fallback>
      <p:transition spd="slow" advClick="0" advTm="10000">
        <p:pull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B8D3E4A-AC80-F601-AE64-4EEFF2DE19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6870DFE-EE2D-2E08-3894-2733E8BC25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19144290-6A73-1668-C966-9B4A22CD2A1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7A5D71C-5254-F1D6-ADF6-43238B9D2C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715823-1C69-4E0E-88F6-CCC825EDB334}" type="datetimeFigureOut">
              <a:rPr lang="fr-FR" smtClean="0"/>
              <a:t>28/07/2025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B767D432-04AA-E435-59E8-ADA57AB439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66295D3-4FAF-2CBF-806E-0DE8B4F67D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30850-7D67-418B-8C00-39C8220E46E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90475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pull/>
      </p:transition>
    </mc:Choice>
    <mc:Fallback>
      <p:transition spd="slow" advClick="0" advTm="10000">
        <p:pull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8402D54-C9A7-105E-493D-AF0DD5000E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97A08D22-BCE2-F58F-F646-467FEC3F2B0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D017A28C-C7C8-D8E5-088D-1AC8E75EE80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14A07B5-BABE-10EB-362F-B3A1D6E5CA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715823-1C69-4E0E-88F6-CCC825EDB334}" type="datetimeFigureOut">
              <a:rPr lang="fr-FR" smtClean="0"/>
              <a:t>28/07/2025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0B6B1A7-D977-84C2-0421-46589DC489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6F20BBED-8CD0-FE5C-9669-3C2A727D27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30850-7D67-418B-8C00-39C8220E46E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65068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pull/>
      </p:transition>
    </mc:Choice>
    <mc:Fallback>
      <p:transition spd="slow" advClick="0" advTm="10000">
        <p:pull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33ACF1F-BEFF-1500-AC04-3D878931D6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663BC062-1063-A6A9-2CA7-133DD63F926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BAFD4FA-0DD1-84AF-7389-43D9A0F853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715823-1C69-4E0E-88F6-CCC825EDB334}" type="datetimeFigureOut">
              <a:rPr lang="fr-FR" smtClean="0"/>
              <a:t>28/07/2025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0B471C5-E0EF-AFA0-E72D-C668F5C8D7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E8D8D30-9C94-4228-E6FA-3471D70212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30850-7D67-418B-8C00-39C8220E46E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52808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pull/>
      </p:transition>
    </mc:Choice>
    <mc:Fallback>
      <p:transition spd="slow" advClick="0" advTm="10000">
        <p:pull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2D43182B-153F-A010-4CCE-00AA22BC571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09967C12-2694-F706-38DC-42C40410D3E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F8E5B43-6700-203F-0A52-6EC9FCC56B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715823-1C69-4E0E-88F6-CCC825EDB334}" type="datetimeFigureOut">
              <a:rPr lang="fr-FR" smtClean="0"/>
              <a:t>28/07/2025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2AA5BD5-343C-A46F-2909-C8C4F359D2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19921CD-6BF6-431C-7BEA-1B039DC41F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F30850-7D67-418B-8C00-39C8220E46E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96012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pull/>
      </p:transition>
    </mc:Choice>
    <mc:Fallback>
      <p:transition spd="slow" advClick="0" advTm="10000">
        <p:pull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60AC06E3-AA8E-30DE-A05F-649D54EE98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FAB3815-0DC3-5BFE-264B-68A7229B1A1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02D06E1-8FDB-D509-8224-D0C07494A85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A715823-1C69-4E0E-88F6-CCC825EDB334}" type="datetimeFigureOut">
              <a:rPr lang="fr-FR" smtClean="0"/>
              <a:t>28/07/2025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49B058E-7F9F-6539-BC6E-5B711449235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E75B8AA-C67C-EE74-F397-2339CAB75AD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9F30850-7D67-418B-8C00-39C8220E46E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45770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pull/>
      </p:transition>
    </mc:Choice>
    <mc:Fallback>
      <p:transition spd="slow" advClick="0" advTm="10000">
        <p:pull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bâtiment&#10;&#10;Le contenu généré par l’IA peut être incorrect.">
            <a:extLst>
              <a:ext uri="{FF2B5EF4-FFF2-40B4-BE49-F238E27FC236}">
                <a16:creationId xmlns:a16="http://schemas.microsoft.com/office/drawing/2014/main" id="{19B0D855-F049-D4B6-AF9E-B94824F9101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6858" y="669000"/>
            <a:ext cx="8280000" cy="552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8B5A717-FDDD-8F68-00EE-7E2EAA9346EB}"/>
              </a:ext>
            </a:extLst>
          </p:cNvPr>
          <p:cNvSpPr txBox="1"/>
          <p:nvPr/>
        </p:nvSpPr>
        <p:spPr>
          <a:xfrm>
            <a:off x="8906494" y="403761"/>
            <a:ext cx="3111335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Lons-le-Saunier (prononciation : [</a:t>
            </a:r>
            <a:r>
              <a:rPr lang="fr-FR" sz="2400" b="1" dirty="0" err="1">
                <a:solidFill>
                  <a:schemeClr val="bg1"/>
                </a:solidFill>
              </a:rPr>
              <a:t>lɔ̃s.lə.so.nje</a:t>
            </a:r>
            <a:r>
              <a:rPr lang="fr-FR" sz="2400" b="1" dirty="0">
                <a:solidFill>
                  <a:schemeClr val="bg1"/>
                </a:solidFill>
              </a:rPr>
              <a:t>] Écouterⓘ) est le chef-lieu du département du Jura, dans la région culturelle et historique de Franche-Comté et la région administrative Bourgogne-Franche-Comté. La ville est située à une altitude de 255 mètres.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F0D6D7AD-D4B8-7018-290B-B0374CA2B0F1}"/>
              </a:ext>
            </a:extLst>
          </p:cNvPr>
          <p:cNvSpPr txBox="1"/>
          <p:nvPr/>
        </p:nvSpPr>
        <p:spPr>
          <a:xfrm>
            <a:off x="1353787" y="6189000"/>
            <a:ext cx="71964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Lons-le-Saunier (Jura, Franche-Comté, France).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80127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pull/>
        <p:sndAc>
          <p:stSnd loop="1">
            <p:snd r:embed="rId2" name="Ce pays cest le mien  il sappelle Jura   Paroles et Musique Je.wav"/>
          </p:stSnd>
        </p:sndAc>
      </p:transition>
    </mc:Choice>
    <mc:Fallback>
      <p:transition spd="slow" advClick="0" advTm="10000">
        <p:pull/>
        <p:sndAc>
          <p:stSnd loop="1">
            <p:snd r:embed="rId2" name="Ce pays cest le mien  il sappelle Jura   Paroles et Musique J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>
              <a:lumMod val="50000"/>
              <a:lumOff val="50000"/>
            </a:schemeClr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03F6D5B-2B9E-60F6-46F0-4880AF0F6B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affiche, Emblème, Graphique&#10;&#10;Le contenu généré par l’IA peut être incorrect.">
            <a:extLst>
              <a:ext uri="{FF2B5EF4-FFF2-40B4-BE49-F238E27FC236}">
                <a16:creationId xmlns:a16="http://schemas.microsoft.com/office/drawing/2014/main" id="{AC874745-9879-696C-27FB-37E274EA9C0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85371" y="360560"/>
            <a:ext cx="5760000" cy="613688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0251703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pull/>
      </p:transition>
    </mc:Choice>
    <mc:Fallback>
      <p:transition spd="slow" advClick="0" advTm="10000">
        <p:pull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C48121F-D85B-EF6B-60A2-7493D6F461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bâtiment&#10;&#10;Le contenu généré par l’IA peut être incorrect.">
            <a:extLst>
              <a:ext uri="{FF2B5EF4-FFF2-40B4-BE49-F238E27FC236}">
                <a16:creationId xmlns:a16="http://schemas.microsoft.com/office/drawing/2014/main" id="{618F8AB9-11EE-13D2-A4EF-7CE84A7B1A3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5956" y="1071000"/>
            <a:ext cx="10640088" cy="4716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84136E8-23C7-76C6-FF14-5084AE54AFF0}"/>
              </a:ext>
            </a:extLst>
          </p:cNvPr>
          <p:cNvSpPr txBox="1"/>
          <p:nvPr/>
        </p:nvSpPr>
        <p:spPr>
          <a:xfrm>
            <a:off x="4885509" y="5787000"/>
            <a:ext cx="83863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Lons-le-Saunier.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73103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pull/>
      </p:transition>
    </mc:Choice>
    <mc:Fallback>
      <p:transition spd="slow" advClick="0" advTm="10000">
        <p:pull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C88C49-7F4E-121D-22FB-6CB5B45072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maison, bâtiment, ciel&#10;&#10;Le contenu généré par l’IA peut être incorrect.">
            <a:extLst>
              <a:ext uri="{FF2B5EF4-FFF2-40B4-BE49-F238E27FC236}">
                <a16:creationId xmlns:a16="http://schemas.microsoft.com/office/drawing/2014/main" id="{D0715316-FCB2-3C4B-B8EE-6D5BB5E397A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67792" y="357000"/>
            <a:ext cx="9216000" cy="6144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6B56F62-03C1-F963-8FBC-7EE2D9BA2F92}"/>
              </a:ext>
            </a:extLst>
          </p:cNvPr>
          <p:cNvSpPr txBox="1"/>
          <p:nvPr/>
        </p:nvSpPr>
        <p:spPr>
          <a:xfrm>
            <a:off x="181792" y="3971109"/>
            <a:ext cx="2286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centre de Lons-le-Saunier depuis Montciel.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02922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pull/>
      </p:transition>
    </mc:Choice>
    <mc:Fallback>
      <p:transition spd="slow" advClick="0" advTm="10000">
        <p:pull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5B92E67-4ACE-D1B8-0E93-98250BEE79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Une image contenant oiseau, plein air, sol, brique&#10;&#10;Le contenu généré par l’IA peut être incorrect.">
            <a:extLst>
              <a:ext uri="{FF2B5EF4-FFF2-40B4-BE49-F238E27FC236}">
                <a16:creationId xmlns:a16="http://schemas.microsoft.com/office/drawing/2014/main" id="{796FA4C7-F4C2-D929-5F1D-C899B179D80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1669" y="279000"/>
            <a:ext cx="5454546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B8290038-97F6-2209-9766-9B833659F33F}"/>
              </a:ext>
            </a:extLst>
          </p:cNvPr>
          <p:cNvSpPr txBox="1"/>
          <p:nvPr/>
        </p:nvSpPr>
        <p:spPr>
          <a:xfrm>
            <a:off x="8856617" y="3696789"/>
            <a:ext cx="296526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Mosaïque, au sol, dans la commune d'Offenbourg, représentant le blason de Lons-le Saunier.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62905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pull/>
      </p:transition>
    </mc:Choice>
    <mc:Fallback>
      <p:transition spd="slow" advClick="0" advTm="10000">
        <p:pull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82E58D-9A53-4803-EA6B-C26927EFFB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intérieur, nourriture, Capsule de bouteille&#10;&#10;Le contenu généré par l’IA peut être incorrect.">
            <a:extLst>
              <a:ext uri="{FF2B5EF4-FFF2-40B4-BE49-F238E27FC236}">
                <a16:creationId xmlns:a16="http://schemas.microsoft.com/office/drawing/2014/main" id="{4AF7DE6F-1406-F683-896A-571DEAE5D8E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000" y="279000"/>
            <a:ext cx="9450000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3E339D94-6B92-6F71-4C4A-93499CB7BAD1}"/>
              </a:ext>
            </a:extLst>
          </p:cNvPr>
          <p:cNvSpPr txBox="1"/>
          <p:nvPr/>
        </p:nvSpPr>
        <p:spPr>
          <a:xfrm>
            <a:off x="7437720" y="4270676"/>
            <a:ext cx="338328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Transformation agroalimentaire fabriquée dans la ville de Lons-le-Saunier à base majoritaire de lactosérum de brebis.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24862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pull/>
      </p:transition>
    </mc:Choice>
    <mc:Fallback>
      <p:transition spd="slow" advClick="0" advTm="10000">
        <p:pull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AD9E3D6-6A3D-8BDD-5B46-84C2A6B935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maison, ciel&#10;&#10;Le contenu généré par l’IA peut être incorrect.">
            <a:extLst>
              <a:ext uri="{FF2B5EF4-FFF2-40B4-BE49-F238E27FC236}">
                <a16:creationId xmlns:a16="http://schemas.microsoft.com/office/drawing/2014/main" id="{8B9BC221-4DC7-EEE7-98DB-B18B6547F2C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3334" y="639000"/>
            <a:ext cx="11385332" cy="558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96061AE-B837-3EA0-9E1A-095729C1CF71}"/>
              </a:ext>
            </a:extLst>
          </p:cNvPr>
          <p:cNvSpPr txBox="1"/>
          <p:nvPr/>
        </p:nvSpPr>
        <p:spPr>
          <a:xfrm>
            <a:off x="3408218" y="6305797"/>
            <a:ext cx="95240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Hôtel d'honneur (ancien hôtel de ville).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04670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pull/>
      </p:transition>
    </mc:Choice>
    <mc:Fallback>
      <p:transition spd="slow" advClick="0" advTm="10000">
        <p:pull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FC6D48C-5A43-E5F4-6847-9435C60DF7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ciel, plante&#10;&#10;Le contenu généré par l’IA peut être incorrect.">
            <a:extLst>
              <a:ext uri="{FF2B5EF4-FFF2-40B4-BE49-F238E27FC236}">
                <a16:creationId xmlns:a16="http://schemas.microsoft.com/office/drawing/2014/main" id="{B49843F1-EBEC-6B27-1919-51013EBA6C9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000" y="279000"/>
            <a:ext cx="9450000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BC7B287-7594-7B71-EDCB-8FBDD0CA57C0}"/>
              </a:ext>
            </a:extLst>
          </p:cNvPr>
          <p:cNvSpPr txBox="1"/>
          <p:nvPr/>
        </p:nvSpPr>
        <p:spPr>
          <a:xfrm>
            <a:off x="4572000" y="6144744"/>
            <a:ext cx="60564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Thermes Lédonia.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34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pull/>
      </p:transition>
    </mc:Choice>
    <mc:Fallback>
      <p:transition spd="slow" advClick="0" advTm="10000">
        <p:pull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6A80A0A-9B61-6A1B-5A3C-61B1BE0F79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herbe&#10;&#10;Le contenu généré par l’IA peut être incorrect.">
            <a:extLst>
              <a:ext uri="{FF2B5EF4-FFF2-40B4-BE49-F238E27FC236}">
                <a16:creationId xmlns:a16="http://schemas.microsoft.com/office/drawing/2014/main" id="{71298E9F-EA14-09D4-3834-F5C14BC8310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33795" y="279000"/>
            <a:ext cx="9524409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FC24605-FA86-4745-C740-127A165884B2}"/>
              </a:ext>
            </a:extLst>
          </p:cNvPr>
          <p:cNvSpPr txBox="1"/>
          <p:nvPr/>
        </p:nvSpPr>
        <p:spPr>
          <a:xfrm>
            <a:off x="4215740" y="6117335"/>
            <a:ext cx="48332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Hôtel-Dieu (XVIIIe siècle).</a:t>
            </a:r>
          </a:p>
        </p:txBody>
      </p:sp>
    </p:spTree>
    <p:extLst>
      <p:ext uri="{BB962C8B-B14F-4D97-AF65-F5344CB8AC3E}">
        <p14:creationId xmlns:p14="http://schemas.microsoft.com/office/powerpoint/2010/main" val="31157630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pull/>
      </p:transition>
    </mc:Choice>
    <mc:Fallback>
      <p:transition spd="slow" advClick="0" advTm="10000">
        <p:pull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C6EFF2-401C-AF61-1240-69C3A7F451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route, bâtiment&#10;&#10;Le contenu généré par l’IA peut être incorrect.">
            <a:extLst>
              <a:ext uri="{FF2B5EF4-FFF2-40B4-BE49-F238E27FC236}">
                <a16:creationId xmlns:a16="http://schemas.microsoft.com/office/drawing/2014/main" id="{AB7BDA3A-8CA2-47B6-53D0-F251CAC3699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68540" y="279000"/>
            <a:ext cx="8400000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FA5BF83-C176-ACD7-DE10-0C0F36AF616F}"/>
              </a:ext>
            </a:extLst>
          </p:cNvPr>
          <p:cNvSpPr txBox="1"/>
          <p:nvPr/>
        </p:nvSpPr>
        <p:spPr>
          <a:xfrm>
            <a:off x="423460" y="3512127"/>
            <a:ext cx="282632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Musée des beaux-arts et d'archéologie.</a:t>
            </a:r>
          </a:p>
        </p:txBody>
      </p:sp>
    </p:spTree>
    <p:extLst>
      <p:ext uri="{BB962C8B-B14F-4D97-AF65-F5344CB8AC3E}">
        <p14:creationId xmlns:p14="http://schemas.microsoft.com/office/powerpoint/2010/main" val="6248507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pull/>
      </p:transition>
    </mc:Choice>
    <mc:Fallback>
      <p:transition spd="slow" advClick="0" advTm="10000">
        <p:pull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EC9CC0-84E9-8C96-6F96-CCE0ADD69C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voiture, fenêtre&#10;&#10;Le contenu généré par l’IA peut être incorrect.">
            <a:extLst>
              <a:ext uri="{FF2B5EF4-FFF2-40B4-BE49-F238E27FC236}">
                <a16:creationId xmlns:a16="http://schemas.microsoft.com/office/drawing/2014/main" id="{62A5816D-677D-F5D4-1DB6-02F06A0E3FC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8926" y="279000"/>
            <a:ext cx="8270812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42E6929-A930-D165-BC18-E7C9A97EAD49}"/>
              </a:ext>
            </a:extLst>
          </p:cNvPr>
          <p:cNvSpPr txBox="1"/>
          <p:nvPr/>
        </p:nvSpPr>
        <p:spPr>
          <a:xfrm>
            <a:off x="8835242" y="3657600"/>
            <a:ext cx="335675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Rue du Commerce et Tour de l'Horloge.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97357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pull/>
      </p:transition>
    </mc:Choice>
    <mc:Fallback>
      <p:transition spd="slow" advClick="0" advTm="10000">
        <p:pull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C18D217-2D94-8412-A7ED-0A239FBA3D2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fenêtre&#10;&#10;Le contenu généré par l’IA peut être incorrect.">
            <a:extLst>
              <a:ext uri="{FF2B5EF4-FFF2-40B4-BE49-F238E27FC236}">
                <a16:creationId xmlns:a16="http://schemas.microsoft.com/office/drawing/2014/main" id="{7381C446-0161-2FC0-6E71-7298F23BDB1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000" y="279000"/>
            <a:ext cx="9450000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1AFD875-7166-7AE3-2303-00A24AE4C904}"/>
              </a:ext>
            </a:extLst>
          </p:cNvPr>
          <p:cNvSpPr txBox="1"/>
          <p:nvPr/>
        </p:nvSpPr>
        <p:spPr>
          <a:xfrm>
            <a:off x="5557652" y="6117335"/>
            <a:ext cx="48095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Théâtre.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50268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pull/>
      </p:transition>
    </mc:Choice>
    <mc:Fallback>
      <p:transition spd="slow" advClick="0" advTm="10000">
        <p:pull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50DA7E2-91CD-AAA8-40D4-FA1A1D6215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ot de fleurs, plante&#10;&#10;Le contenu généré par l’IA peut être incorrect.">
            <a:extLst>
              <a:ext uri="{FF2B5EF4-FFF2-40B4-BE49-F238E27FC236}">
                <a16:creationId xmlns:a16="http://schemas.microsoft.com/office/drawing/2014/main" id="{BDC1400C-54DB-CA3D-3A35-BC4EC5E00F7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74814" y="279000"/>
            <a:ext cx="4448365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A5BE4BDA-B63E-65C1-57DE-6D1DB096E867}"/>
              </a:ext>
            </a:extLst>
          </p:cNvPr>
          <p:cNvSpPr txBox="1"/>
          <p:nvPr/>
        </p:nvSpPr>
        <p:spPr>
          <a:xfrm>
            <a:off x="456601" y="3883231"/>
            <a:ext cx="32182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Église des Cordeliers.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07807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pull/>
      </p:transition>
    </mc:Choice>
    <mc:Fallback>
      <p:transition spd="slow" advClick="0" advTm="10000">
        <p:pull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F7150A-044C-E378-20FE-DC617752F7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sol, fontaine&#10;&#10;Le contenu généré par l’IA peut être incorrect.">
            <a:extLst>
              <a:ext uri="{FF2B5EF4-FFF2-40B4-BE49-F238E27FC236}">
                <a16:creationId xmlns:a16="http://schemas.microsoft.com/office/drawing/2014/main" id="{CC350D37-F49E-BD33-6565-5CFAFF78CC7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9375" y="279000"/>
            <a:ext cx="9413238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8D57062-B56E-11C7-FCCC-5DFC317EF8AF}"/>
              </a:ext>
            </a:extLst>
          </p:cNvPr>
          <p:cNvSpPr txBox="1"/>
          <p:nvPr/>
        </p:nvSpPr>
        <p:spPr>
          <a:xfrm>
            <a:off x="10113819" y="3633849"/>
            <a:ext cx="207818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Rue du Commerce</a:t>
            </a:r>
          </a:p>
        </p:txBody>
      </p:sp>
    </p:spTree>
    <p:extLst>
      <p:ext uri="{BB962C8B-B14F-4D97-AF65-F5344CB8AC3E}">
        <p14:creationId xmlns:p14="http://schemas.microsoft.com/office/powerpoint/2010/main" val="2445821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pull/>
      </p:transition>
    </mc:Choice>
    <mc:Fallback>
      <p:transition spd="slow" advClick="0" advTm="10000">
        <p:pull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006AA9D-71DA-6009-E97E-9D715506C8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voiture, scène, bâtiment&#10;&#10;Le contenu généré par l’IA peut être incorrect.">
            <a:extLst>
              <a:ext uri="{FF2B5EF4-FFF2-40B4-BE49-F238E27FC236}">
                <a16:creationId xmlns:a16="http://schemas.microsoft.com/office/drawing/2014/main" id="{AD9B6B30-D586-18DD-26E6-63FDC19E064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27917" y="279000"/>
            <a:ext cx="8400000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BE833FE-A76E-BA13-4D5A-FA6DC39E653D}"/>
              </a:ext>
            </a:extLst>
          </p:cNvPr>
          <p:cNvSpPr txBox="1"/>
          <p:nvPr/>
        </p:nvSpPr>
        <p:spPr>
          <a:xfrm>
            <a:off x="154379" y="4215740"/>
            <a:ext cx="32735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Rue du Commerce.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44296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pull/>
      </p:transition>
    </mc:Choice>
    <mc:Fallback>
      <p:transition spd="slow" advClick="0" advTm="10000">
        <p:pull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DD8278-435F-03DF-011A-2648E8BFB2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nuage, ciel&#10;&#10;Le contenu généré par l’IA peut être incorrect.">
            <a:extLst>
              <a:ext uri="{FF2B5EF4-FFF2-40B4-BE49-F238E27FC236}">
                <a16:creationId xmlns:a16="http://schemas.microsoft.com/office/drawing/2014/main" id="{982D18EB-C5FD-90F0-536B-C0A64718071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000" y="279000"/>
            <a:ext cx="9450000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215CF63-CAEF-9E9A-7B6D-58568B7129C5}"/>
              </a:ext>
            </a:extLst>
          </p:cNvPr>
          <p:cNvSpPr txBox="1"/>
          <p:nvPr/>
        </p:nvSpPr>
        <p:spPr>
          <a:xfrm>
            <a:off x="1371000" y="6117335"/>
            <a:ext cx="56407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Parc thermal Édouard Guénon.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2771256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pull/>
      </p:transition>
    </mc:Choice>
    <mc:Fallback>
      <p:transition spd="slow" advClick="0" advTm="10000">
        <p:pull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44BDE44-6B90-F510-B28B-9C901787499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lac&#10;&#10;Le contenu généré par l’IA peut être incorrect.">
            <a:extLst>
              <a:ext uri="{FF2B5EF4-FFF2-40B4-BE49-F238E27FC236}">
                <a16:creationId xmlns:a16="http://schemas.microsoft.com/office/drawing/2014/main" id="{F518263B-1DD7-314F-DC10-1B889C92EAC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000" y="279000"/>
            <a:ext cx="9450000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EBCFC44-7533-054C-8E8C-50DB2680C05A}"/>
              </a:ext>
            </a:extLst>
          </p:cNvPr>
          <p:cNvSpPr txBox="1"/>
          <p:nvPr/>
        </p:nvSpPr>
        <p:spPr>
          <a:xfrm>
            <a:off x="2481943" y="6117335"/>
            <a:ext cx="88589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Parc thermal Édouard Guénon, le bassin et le jet.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42642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pull/>
      </p:transition>
    </mc:Choice>
    <mc:Fallback>
      <p:transition spd="slow" advClick="0" advTm="10000">
        <p:pull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5A0A92-6408-C6C8-2C7D-ACF5F37FB8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plante&#10;&#10;Le contenu généré par l’IA peut être incorrect.">
            <a:extLst>
              <a:ext uri="{FF2B5EF4-FFF2-40B4-BE49-F238E27FC236}">
                <a16:creationId xmlns:a16="http://schemas.microsoft.com/office/drawing/2014/main" id="{867377BB-248E-3F80-4AA3-CC64B773EA2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87138" y="279000"/>
            <a:ext cx="8400000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46A0B34-5C9E-CAA9-AC0A-65CBD8B129F9}"/>
              </a:ext>
            </a:extLst>
          </p:cNvPr>
          <p:cNvSpPr txBox="1"/>
          <p:nvPr/>
        </p:nvSpPr>
        <p:spPr>
          <a:xfrm>
            <a:off x="3289465" y="6117335"/>
            <a:ext cx="66145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Salines de Lons-le-Saunier / Montmorot.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43564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pull/>
      </p:transition>
    </mc:Choice>
    <mc:Fallback>
      <p:transition spd="slow" advClick="0" advTm="10000">
        <p:pull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FEB3895-6079-A5CB-7CA6-CE62F8750E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fleur&#10;&#10;Le contenu généré par l’IA peut être incorrect.">
            <a:extLst>
              <a:ext uri="{FF2B5EF4-FFF2-40B4-BE49-F238E27FC236}">
                <a16:creationId xmlns:a16="http://schemas.microsoft.com/office/drawing/2014/main" id="{9B8E483C-5454-E5F1-1B45-CFBB354B307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6859" y="279000"/>
            <a:ext cx="9450000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AD81CE2-793D-8701-CEBD-58ED854A6101}"/>
              </a:ext>
            </a:extLst>
          </p:cNvPr>
          <p:cNvSpPr txBox="1"/>
          <p:nvPr/>
        </p:nvSpPr>
        <p:spPr>
          <a:xfrm>
            <a:off x="9935689" y="3645725"/>
            <a:ext cx="225631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Statue de Rouget de Lisle (1760-1836).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61775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pull/>
      </p:transition>
    </mc:Choice>
    <mc:Fallback>
      <p:transition spd="slow" advClick="0" advTm="10000">
        <p:pull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6FCB4A-A70D-6DA5-8B67-9A05C73269F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scène, ciel&#10;&#10;Le contenu généré par l’IA peut être incorrect.">
            <a:extLst>
              <a:ext uri="{FF2B5EF4-FFF2-40B4-BE49-F238E27FC236}">
                <a16:creationId xmlns:a16="http://schemas.microsoft.com/office/drawing/2014/main" id="{E41559BE-B509-0F22-766D-C61B6CEBCAF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9500" y="279000"/>
            <a:ext cx="11193000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8F26A58-09A3-8407-74F3-3DB66BC144DC}"/>
              </a:ext>
            </a:extLst>
          </p:cNvPr>
          <p:cNvSpPr txBox="1"/>
          <p:nvPr/>
        </p:nvSpPr>
        <p:spPr>
          <a:xfrm>
            <a:off x="4762005" y="6148531"/>
            <a:ext cx="68283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LONS LE SAUNIER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1130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pull/>
      </p:transition>
    </mc:Choice>
    <mc:Fallback>
      <p:transition spd="slow" advClick="0" advTm="10000">
        <p:pull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4783EE-9B74-205B-8CD6-C930A1E5D6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ville&#10;&#10;Le contenu généré par l’IA peut être incorrect.">
            <a:extLst>
              <a:ext uri="{FF2B5EF4-FFF2-40B4-BE49-F238E27FC236}">
                <a16:creationId xmlns:a16="http://schemas.microsoft.com/office/drawing/2014/main" id="{525AC2A3-3AB1-0EE3-40C7-08CA8385F24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4506" y="441000"/>
            <a:ext cx="5307975" cy="2988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65E7F3A-149E-F047-F357-7864B54183C8}"/>
              </a:ext>
            </a:extLst>
          </p:cNvPr>
          <p:cNvSpPr txBox="1"/>
          <p:nvPr/>
        </p:nvSpPr>
        <p:spPr>
          <a:xfrm>
            <a:off x="634506" y="3526972"/>
            <a:ext cx="587828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 rue du Commerce, l’artère la plus agréable et la plus vivante de Lons-le-Saunier. -</a:t>
            </a:r>
          </a:p>
        </p:txBody>
      </p:sp>
      <p:pic>
        <p:nvPicPr>
          <p:cNvPr id="6" name="Image 5" descr="Une image contenant plein air, ciel, bâtiment, nuage&#10;&#10;Le contenu généré par l’IA peut être incorrect.">
            <a:extLst>
              <a:ext uri="{FF2B5EF4-FFF2-40B4-BE49-F238E27FC236}">
                <a16:creationId xmlns:a16="http://schemas.microsoft.com/office/drawing/2014/main" id="{C05E2768-131C-6368-FBFF-FC37B472FEA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22242" y="3526972"/>
            <a:ext cx="4326200" cy="288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DD001128-B8AA-2620-2811-F339D8BA2B6D}"/>
              </a:ext>
            </a:extLst>
          </p:cNvPr>
          <p:cNvSpPr txBox="1"/>
          <p:nvPr/>
        </p:nvSpPr>
        <p:spPr>
          <a:xfrm>
            <a:off x="6884025" y="1490008"/>
            <a:ext cx="530797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centre culturel </a:t>
            </a:r>
            <a:r>
              <a:rPr lang="fr-FR" sz="2400" b="1" dirty="0" err="1">
                <a:solidFill>
                  <a:schemeClr val="bg1"/>
                </a:solidFill>
              </a:rPr>
              <a:t>communuautaire</a:t>
            </a:r>
            <a:r>
              <a:rPr lang="fr-FR" sz="2400" b="1" dirty="0">
                <a:solidFill>
                  <a:schemeClr val="bg1"/>
                </a:solidFill>
              </a:rPr>
              <a:t> des Cordeliers est l’un des lieux incontournables des Rendez-Vous de l’Aventure, festival lancé en 2016 par Marion et Virgile Charlot. </a:t>
            </a:r>
          </a:p>
        </p:txBody>
      </p:sp>
    </p:spTree>
    <p:extLst>
      <p:ext uri="{BB962C8B-B14F-4D97-AF65-F5344CB8AC3E}">
        <p14:creationId xmlns:p14="http://schemas.microsoft.com/office/powerpoint/2010/main" val="16825334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pull/>
      </p:transition>
    </mc:Choice>
    <mc:Fallback>
      <p:transition spd="slow" advClick="0" advTm="10000">
        <p:pull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433810-F485-142A-1384-06B097B6DB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culpture sur pierre, Sculpture classique, art, Artefact&#10;&#10;Le contenu généré par l’IA peut être incorrect.">
            <a:extLst>
              <a:ext uri="{FF2B5EF4-FFF2-40B4-BE49-F238E27FC236}">
                <a16:creationId xmlns:a16="http://schemas.microsoft.com/office/drawing/2014/main" id="{F500645B-3799-4CEE-D8E4-89BF7239B8A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58035" y="2022119"/>
            <a:ext cx="3024000" cy="4544634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1FC408B-4B84-286B-B8A3-AEDC8A8947E6}"/>
              </a:ext>
            </a:extLst>
          </p:cNvPr>
          <p:cNvSpPr txBox="1"/>
          <p:nvPr/>
        </p:nvSpPr>
        <p:spPr>
          <a:xfrm>
            <a:off x="182088" y="83127"/>
            <a:ext cx="595349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La collection de peintures propose des œuvres aux thématiques variées du XVIe au XIXe siècle, des écoles françaises, italiennes et nordiques. © Gilles Lansard / Détours en France</a:t>
            </a:r>
            <a:endParaRPr lang="fr-FR" sz="2400" b="1" dirty="0">
              <a:solidFill>
                <a:schemeClr val="bg1"/>
              </a:solidFill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5BC25F69-BA1B-0D93-47F5-416DBDFCA94A}"/>
              </a:ext>
            </a:extLst>
          </p:cNvPr>
          <p:cNvSpPr txBox="1"/>
          <p:nvPr/>
        </p:nvSpPr>
        <p:spPr>
          <a:xfrm>
            <a:off x="182088" y="4655126"/>
            <a:ext cx="131816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musée des Beaux-Arts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7" name="Image 6" descr="Une image contenant intérieur, mur, meubles, pièce&#10;&#10;Le contenu généré par l’IA peut être incorrect.">
            <a:extLst>
              <a:ext uri="{FF2B5EF4-FFF2-40B4-BE49-F238E27FC236}">
                <a16:creationId xmlns:a16="http://schemas.microsoft.com/office/drawing/2014/main" id="{33D8AF4C-ACEB-42C4-E006-D1C717D56B4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22191" y="332521"/>
            <a:ext cx="4434375" cy="2952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819F45BB-FAD9-024E-62C6-E1BD6E8983C4}"/>
              </a:ext>
            </a:extLst>
          </p:cNvPr>
          <p:cNvSpPr txBox="1"/>
          <p:nvPr/>
        </p:nvSpPr>
        <p:spPr>
          <a:xfrm>
            <a:off x="7493331" y="3284521"/>
            <a:ext cx="57714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La maison de Rouget De Lisle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23871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pull/>
      </p:transition>
    </mc:Choice>
    <mc:Fallback>
      <p:transition spd="slow" advClick="0" advTm="10000">
        <p:pull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38F908-696B-4962-700F-2C38F87984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bâtiment, nuage&#10;&#10;Le contenu généré par l’IA peut être incorrect.">
            <a:extLst>
              <a:ext uri="{FF2B5EF4-FFF2-40B4-BE49-F238E27FC236}">
                <a16:creationId xmlns:a16="http://schemas.microsoft.com/office/drawing/2014/main" id="{AEFCA0E1-32E2-96F5-88A1-8B90252BCED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991" y="477000"/>
            <a:ext cx="4428000" cy="2952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6CEF271-476C-CCB2-5B81-E8FCBC6F5F58}"/>
              </a:ext>
            </a:extLst>
          </p:cNvPr>
          <p:cNvSpPr txBox="1"/>
          <p:nvPr/>
        </p:nvSpPr>
        <p:spPr>
          <a:xfrm>
            <a:off x="619991" y="3429000"/>
            <a:ext cx="46086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La maison de la Vache qui rit, emblème du Jura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5" name="Image 4" descr="Une image contenant bâtiment, meubles, coffre, arcade&#10;&#10;Le contenu généré par l’IA peut être incorrect.">
            <a:extLst>
              <a:ext uri="{FF2B5EF4-FFF2-40B4-BE49-F238E27FC236}">
                <a16:creationId xmlns:a16="http://schemas.microsoft.com/office/drawing/2014/main" id="{5A6E83F1-13B9-AB7F-72D6-EC88CDFAEF0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27188" y="3538856"/>
            <a:ext cx="4434374" cy="2952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BC2A8F05-3A42-648A-A8E5-6B48F8361B80}"/>
              </a:ext>
            </a:extLst>
          </p:cNvPr>
          <p:cNvSpPr txBox="1"/>
          <p:nvPr/>
        </p:nvSpPr>
        <p:spPr>
          <a:xfrm>
            <a:off x="7647709" y="3057159"/>
            <a:ext cx="52251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L’église Saint-Désiré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69862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pull/>
      </p:transition>
    </mc:Choice>
    <mc:Fallback>
      <p:transition spd="slow" advClick="0" advTm="10000">
        <p:pull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878285-BDC9-1898-890D-68703AE86F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F04518CA-25DD-5D35-35C2-A112DE7D1C36}"/>
              </a:ext>
            </a:extLst>
          </p:cNvPr>
          <p:cNvSpPr txBox="1"/>
          <p:nvPr/>
        </p:nvSpPr>
        <p:spPr>
          <a:xfrm>
            <a:off x="3268187" y="1186177"/>
            <a:ext cx="459327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Découvrir le Jura : sites incontournables, nature et patrimoine à visiter dans la montagne jurassienne</a:t>
            </a:r>
          </a:p>
        </p:txBody>
      </p:sp>
      <p:pic>
        <p:nvPicPr>
          <p:cNvPr id="6" name="Image 5" descr="Une image contenant plein air, montagne, paysage, nature&#10;&#10;Le contenu généré par l’IA peut être incorrect.">
            <a:extLst>
              <a:ext uri="{FF2B5EF4-FFF2-40B4-BE49-F238E27FC236}">
                <a16:creationId xmlns:a16="http://schemas.microsoft.com/office/drawing/2014/main" id="{9937917E-F8A4-1226-9D45-689C71C0749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8110" y="3515096"/>
            <a:ext cx="4482000" cy="2988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8" name="Image 7" descr="Une image contenant plein air, plante, bâtiment, ciel&#10;&#10;Le contenu généré par l’IA peut être incorrect.">
            <a:extLst>
              <a:ext uri="{FF2B5EF4-FFF2-40B4-BE49-F238E27FC236}">
                <a16:creationId xmlns:a16="http://schemas.microsoft.com/office/drawing/2014/main" id="{9528ADD4-171C-8076-F0F2-028EB011B08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95805" y="329041"/>
            <a:ext cx="4428000" cy="2952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5543D066-33C7-F9EC-028A-BB2CD988F98C}"/>
              </a:ext>
            </a:extLst>
          </p:cNvPr>
          <p:cNvSpPr txBox="1"/>
          <p:nvPr/>
        </p:nvSpPr>
        <p:spPr>
          <a:xfrm>
            <a:off x="7664049" y="3281041"/>
            <a:ext cx="4428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>
                <a:solidFill>
                  <a:schemeClr val="bg1"/>
                </a:solidFill>
              </a:rPr>
              <a:t>village_medieval_au_pied_du_chateau</a:t>
            </a:r>
            <a:r>
              <a:rPr lang="fr-FR" sz="2400" b="1" dirty="0">
                <a:solidFill>
                  <a:schemeClr val="bg1"/>
                </a:solidFill>
              </a:rPr>
              <a:t>_</a:t>
            </a:r>
          </a:p>
        </p:txBody>
      </p:sp>
    </p:spTree>
    <p:extLst>
      <p:ext uri="{BB962C8B-B14F-4D97-AF65-F5344CB8AC3E}">
        <p14:creationId xmlns:p14="http://schemas.microsoft.com/office/powerpoint/2010/main" val="35195606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pull/>
      </p:transition>
    </mc:Choice>
    <mc:Fallback>
      <p:transition spd="slow" advClick="0" advTm="10000">
        <p:pull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01ABF4-C6D1-21F2-0D94-C2C6BE7044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arbre, ciel&#10;&#10;Le contenu généré par l’IA peut être incorrect.">
            <a:extLst>
              <a:ext uri="{FF2B5EF4-FFF2-40B4-BE49-F238E27FC236}">
                <a16:creationId xmlns:a16="http://schemas.microsoft.com/office/drawing/2014/main" id="{C784BE41-1E98-8504-CD6B-14085B47A01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0016" y="750506"/>
            <a:ext cx="4375034" cy="2916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DC18A6F-2E91-08D8-9FA6-A26B8033A7CB}"/>
              </a:ext>
            </a:extLst>
          </p:cNvPr>
          <p:cNvSpPr txBox="1"/>
          <p:nvPr/>
        </p:nvSpPr>
        <p:spPr>
          <a:xfrm>
            <a:off x="688769" y="3666506"/>
            <a:ext cx="463137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Parc des Bains et Thermes Valvital de Lons-le-Saunier 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intérieur, eau, Thermae, Station thermale&#10;&#10;Le contenu généré par l’IA peut être incorrect.">
            <a:extLst>
              <a:ext uri="{FF2B5EF4-FFF2-40B4-BE49-F238E27FC236}">
                <a16:creationId xmlns:a16="http://schemas.microsoft.com/office/drawing/2014/main" id="{9AF83EF3-FF0F-AB70-2535-6485AE18702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29984" y="3241979"/>
            <a:ext cx="4392000" cy="2987353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C7EB3C31-9F02-A5E7-5C61-BA3E2189FDEC}"/>
              </a:ext>
            </a:extLst>
          </p:cNvPr>
          <p:cNvSpPr txBox="1"/>
          <p:nvPr/>
        </p:nvSpPr>
        <p:spPr>
          <a:xfrm>
            <a:off x="6757059" y="2636613"/>
            <a:ext cx="5735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Thermes Valvital de Lons-le-Saunier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22047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pull/>
      </p:transition>
    </mc:Choice>
    <mc:Fallback>
      <p:transition spd="slow" advClick="0" advTm="10000">
        <p:pull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454C325-035F-A396-424E-8F00DAF025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fleur, bâtiment, mariage&#10;&#10;Le contenu généré par l’IA peut être incorrect.">
            <a:extLst>
              <a:ext uri="{FF2B5EF4-FFF2-40B4-BE49-F238E27FC236}">
                <a16:creationId xmlns:a16="http://schemas.microsoft.com/office/drawing/2014/main" id="{DA6EAA47-9BB9-9D30-C72E-E4CC721B805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8766" y="3326296"/>
            <a:ext cx="6144058" cy="2988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3A16127-CDF8-AF28-3F2A-8571C8EE1BD0}"/>
              </a:ext>
            </a:extLst>
          </p:cNvPr>
          <p:cNvSpPr txBox="1"/>
          <p:nvPr/>
        </p:nvSpPr>
        <p:spPr>
          <a:xfrm>
            <a:off x="1389415" y="2780165"/>
            <a:ext cx="59970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Maison de La vache qui rit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plein air, herbe, arbre, plante&#10;&#10;Le contenu généré par l’IA peut être incorrect.">
            <a:extLst>
              <a:ext uri="{FF2B5EF4-FFF2-40B4-BE49-F238E27FC236}">
                <a16:creationId xmlns:a16="http://schemas.microsoft.com/office/drawing/2014/main" id="{7A9500A3-6BDD-CB4D-F7DE-B401555B113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61234" y="405000"/>
            <a:ext cx="4032000" cy="3024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76242748-2DD4-5D38-E938-716D4EA41AB0}"/>
              </a:ext>
            </a:extLst>
          </p:cNvPr>
          <p:cNvSpPr txBox="1"/>
          <p:nvPr/>
        </p:nvSpPr>
        <p:spPr>
          <a:xfrm>
            <a:off x="7661234" y="3429000"/>
            <a:ext cx="448887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Puits-Salé, lampadaire, allée, pelouse et arbres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23491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pull/>
      </p:transition>
    </mc:Choice>
    <mc:Fallback>
      <p:transition spd="slow" advClick="0" advTm="10000">
        <p:pull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2F4CA1-4A8F-2DDA-7181-16CAF13347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nature, eau&#10;&#10;Le contenu généré par l’IA peut être incorrect.">
            <a:extLst>
              <a:ext uri="{FF2B5EF4-FFF2-40B4-BE49-F238E27FC236}">
                <a16:creationId xmlns:a16="http://schemas.microsoft.com/office/drawing/2014/main" id="{72F8F2FA-0538-3759-60BF-EE5C86DFD63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8971" y="524127"/>
            <a:ext cx="5516320" cy="2988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D9E9FCD-0C10-5DE6-6BAC-63D2D881DE69}"/>
              </a:ext>
            </a:extLst>
          </p:cNvPr>
          <p:cNvSpPr txBox="1"/>
          <p:nvPr/>
        </p:nvSpPr>
        <p:spPr>
          <a:xfrm>
            <a:off x="1448789" y="3512127"/>
            <a:ext cx="56390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L'Échappée Jurassienne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plein air, bâtiment, scène, ciel&#10;&#10;Le contenu généré par l’IA peut être incorrect.">
            <a:extLst>
              <a:ext uri="{FF2B5EF4-FFF2-40B4-BE49-F238E27FC236}">
                <a16:creationId xmlns:a16="http://schemas.microsoft.com/office/drawing/2014/main" id="{20FA3638-EEC5-8B9B-4DB1-D2F6B47C4A9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25029" y="3512127"/>
            <a:ext cx="3888000" cy="2916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0FE0AA87-B411-E054-905E-7F0F2EFC4E31}"/>
              </a:ext>
            </a:extLst>
          </p:cNvPr>
          <p:cNvSpPr txBox="1"/>
          <p:nvPr/>
        </p:nvSpPr>
        <p:spPr>
          <a:xfrm>
            <a:off x="8443356" y="2932457"/>
            <a:ext cx="42276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Lons Le Saunier </a:t>
            </a:r>
          </a:p>
        </p:txBody>
      </p:sp>
    </p:spTree>
    <p:extLst>
      <p:ext uri="{BB962C8B-B14F-4D97-AF65-F5344CB8AC3E}">
        <p14:creationId xmlns:p14="http://schemas.microsoft.com/office/powerpoint/2010/main" val="3530479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pull/>
      </p:transition>
    </mc:Choice>
    <mc:Fallback>
      <p:transition spd="slow" advClick="0" advTm="10000">
        <p:pull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7030455-0CAE-3DB6-986C-EF5C205B17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pétale, tulipe&#10;&#10;Le contenu généré par l’IA peut être incorrect.">
            <a:extLst>
              <a:ext uri="{FF2B5EF4-FFF2-40B4-BE49-F238E27FC236}">
                <a16:creationId xmlns:a16="http://schemas.microsoft.com/office/drawing/2014/main" id="{8A5699F8-15C1-1ADD-471E-B1BCBD4D27B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2485" y="1656152"/>
            <a:ext cx="5886000" cy="3924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12A7492-6BA2-C4B2-90D9-9FCBC5B75FB1}"/>
              </a:ext>
            </a:extLst>
          </p:cNvPr>
          <p:cNvSpPr txBox="1"/>
          <p:nvPr/>
        </p:nvSpPr>
        <p:spPr>
          <a:xfrm>
            <a:off x="1039090" y="5708818"/>
            <a:ext cx="54626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Lons-le-Saunier Ville fleurie</a:t>
            </a:r>
            <a:endParaRPr lang="fr-FR" sz="2400" b="1" dirty="0">
              <a:solidFill>
                <a:schemeClr val="bg1"/>
              </a:solidFill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93CB85B0-7A99-BB1B-9B4A-8DC359BE1712}"/>
              </a:ext>
            </a:extLst>
          </p:cNvPr>
          <p:cNvSpPr txBox="1"/>
          <p:nvPr/>
        </p:nvSpPr>
        <p:spPr>
          <a:xfrm>
            <a:off x="345173" y="450268"/>
            <a:ext cx="626423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chemeClr val="bg1"/>
                </a:solidFill>
              </a:rPr>
              <a:t>Lorient Vous A Présenté La Ville De Lons Le Saunier  Jura 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45597FE8-69D7-16C2-0FF0-13386007EA0D}"/>
              </a:ext>
            </a:extLst>
          </p:cNvPr>
          <p:cNvSpPr txBox="1"/>
          <p:nvPr/>
        </p:nvSpPr>
        <p:spPr>
          <a:xfrm>
            <a:off x="6631873" y="2600696"/>
            <a:ext cx="5177642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chemeClr val="bg1"/>
                </a:solidFill>
              </a:rPr>
              <a:t>Les Images Et Le Son Du Net</a:t>
            </a:r>
          </a:p>
          <a:p>
            <a:endParaRPr lang="fr-FR" sz="3200" b="1" dirty="0">
              <a:solidFill>
                <a:schemeClr val="bg1"/>
              </a:solidFill>
            </a:endParaRPr>
          </a:p>
          <a:p>
            <a:r>
              <a:rPr lang="fr-FR" sz="3200" b="1" dirty="0">
                <a:solidFill>
                  <a:schemeClr val="bg1"/>
                </a:solidFill>
              </a:rPr>
              <a:t>                  Daniel</a:t>
            </a:r>
          </a:p>
        </p:txBody>
      </p:sp>
    </p:spTree>
    <p:extLst>
      <p:ext uri="{BB962C8B-B14F-4D97-AF65-F5344CB8AC3E}">
        <p14:creationId xmlns:p14="http://schemas.microsoft.com/office/powerpoint/2010/main" val="34470961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pull/>
      </p:transition>
    </mc:Choice>
    <mc:Fallback>
      <p:transition spd="slow" advClick="0" advTm="10000">
        <p:pull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101</TotalTime>
  <Words>354</Words>
  <Application>Microsoft Office PowerPoint</Application>
  <PresentationFormat>Grand écran</PresentationFormat>
  <Paragraphs>40</Paragraphs>
  <Slides>28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28</vt:i4>
      </vt:variant>
    </vt:vector>
  </HeadingPairs>
  <TitlesOfParts>
    <vt:vector size="32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4</cp:revision>
  <dcterms:created xsi:type="dcterms:W3CDTF">2025-07-28T04:23:56Z</dcterms:created>
  <dcterms:modified xsi:type="dcterms:W3CDTF">2025-07-28T07:31:30Z</dcterms:modified>
</cp:coreProperties>
</file>