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8" r:id="rId3"/>
    <p:sldId id="273" r:id="rId4"/>
    <p:sldId id="271" r:id="rId5"/>
    <p:sldId id="259" r:id="rId6"/>
    <p:sldId id="279" r:id="rId7"/>
    <p:sldId id="264" r:id="rId8"/>
    <p:sldId id="265" r:id="rId9"/>
    <p:sldId id="266" r:id="rId10"/>
    <p:sldId id="284" r:id="rId11"/>
    <p:sldId id="280" r:id="rId12"/>
    <p:sldId id="281" r:id="rId13"/>
    <p:sldId id="282" r:id="rId14"/>
    <p:sldId id="283" r:id="rId15"/>
    <p:sldId id="285" r:id="rId16"/>
    <p:sldId id="286" r:id="rId17"/>
    <p:sldId id="287" r:id="rId18"/>
    <p:sldId id="288" r:id="rId19"/>
    <p:sldId id="289" r:id="rId20"/>
    <p:sldId id="290" r:id="rId21"/>
    <p:sldId id="278" r:id="rId22"/>
    <p:sldId id="267" r:id="rId23"/>
    <p:sldId id="268" r:id="rId24"/>
    <p:sldId id="270" r:id="rId25"/>
    <p:sldId id="269" r:id="rId26"/>
    <p:sldId id="277" r:id="rId27"/>
    <p:sldId id="274" r:id="rId28"/>
    <p:sldId id="276" r:id="rId29"/>
    <p:sldId id="272" r:id="rId30"/>
    <p:sldId id="275" r:id="rId31"/>
    <p:sldId id="263"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7hzKB5dmCjOG9tmXSk+8w==" hashData="0jv2D8dEWsbkzx8+x0KkJAkSsTc0g9kFxBJLZ8IzuMhYyQHeSoyylTeLWtOS3kZ8RsP6uxOKEFI3NuJ6MpPtb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96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20" d="100"/>
          <a:sy n="120" d="100"/>
        </p:scale>
        <p:origin x="11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E967349D-99A0-49CE-94C9-B9AB0EEED2C0}" type="datetimeFigureOut">
              <a:rPr lang="fr-FR" smtClean="0"/>
              <a:t>02/09/2025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3952474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67349D-99A0-49CE-94C9-B9AB0EEED2C0}" type="datetimeFigureOut">
              <a:rPr lang="fr-FR" smtClean="0"/>
              <a:t>02/09/2025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1119158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E967349D-99A0-49CE-94C9-B9AB0EEED2C0}" type="datetimeFigureOut">
              <a:rPr lang="fr-FR" smtClean="0"/>
              <a:t>02/09/2025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825323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967349D-99A0-49CE-94C9-B9AB0EEED2C0}" type="datetimeFigureOut">
              <a:rPr lang="fr-FR" smtClean="0"/>
              <a:t>02/09/2025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1968034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967349D-99A0-49CE-94C9-B9AB0EEED2C0}" type="datetimeFigureOut">
              <a:rPr lang="fr-FR" smtClean="0"/>
              <a:t>02/09/2025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1248457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967349D-99A0-49CE-94C9-B9AB0EEED2C0}" type="datetimeFigureOut">
              <a:rPr lang="fr-FR" smtClean="0"/>
              <a:t>02/09/2025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1653275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967349D-99A0-49CE-94C9-B9AB0EEED2C0}" type="datetimeFigureOut">
              <a:rPr lang="fr-FR" smtClean="0"/>
              <a:t>02/09/2025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1384248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967349D-99A0-49CE-94C9-B9AB0EEED2C0}" type="datetimeFigureOut">
              <a:rPr lang="fr-FR" smtClean="0"/>
              <a:t>02/09/2025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2570113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967349D-99A0-49CE-94C9-B9AB0EEED2C0}" type="datetimeFigureOut">
              <a:rPr lang="fr-FR" smtClean="0"/>
              <a:t>02/09/2025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703926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67349D-99A0-49CE-94C9-B9AB0EEED2C0}" type="datetimeFigureOut">
              <a:rPr lang="fr-FR" smtClean="0"/>
              <a:t>02/09/2025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4176392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67349D-99A0-49CE-94C9-B9AB0EEED2C0}" type="datetimeFigureOut">
              <a:rPr lang="fr-FR" smtClean="0"/>
              <a:t>02/09/2025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A0FD82C-895F-4CD4-B7F0-4B925981BCB9}" type="slidenum">
              <a:rPr lang="fr-FR" smtClean="0"/>
              <a:t>‹N°›</a:t>
            </a:fld>
            <a:endParaRPr lang="fr-FR"/>
          </a:p>
        </p:txBody>
      </p:sp>
    </p:spTree>
    <p:extLst>
      <p:ext uri="{BB962C8B-B14F-4D97-AF65-F5344CB8AC3E}">
        <p14:creationId xmlns:p14="http://schemas.microsoft.com/office/powerpoint/2010/main" val="1894568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67349D-99A0-49CE-94C9-B9AB0EEED2C0}" type="datetimeFigureOut">
              <a:rPr lang="fr-FR" smtClean="0"/>
              <a:t>02/09/2025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0FD82C-895F-4CD4-B7F0-4B925981BCB9}" type="slidenum">
              <a:rPr lang="fr-FR" smtClean="0"/>
              <a:t>‹N°›</a:t>
            </a:fld>
            <a:endParaRPr lang="fr-FR"/>
          </a:p>
        </p:txBody>
      </p:sp>
    </p:spTree>
    <p:extLst>
      <p:ext uri="{BB962C8B-B14F-4D97-AF65-F5344CB8AC3E}">
        <p14:creationId xmlns:p14="http://schemas.microsoft.com/office/powerpoint/2010/main" val="688017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hyperlink" Target="https://fr.wikipedia.org/wiki/87e_r%C3%A9giment_d%27infanterie" TargetMode="External"/><Relationship Id="rId3" Type="http://schemas.microsoft.com/office/2007/relationships/hdphoto" Target="../media/hdphoto1.wdp"/><Relationship Id="rId7" Type="http://schemas.openxmlformats.org/officeDocument/2006/relationships/hyperlink" Target="https://fr.wikipedia.org/wiki/Service_militaire_en_France"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4.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8" Type="http://schemas.openxmlformats.org/officeDocument/2006/relationships/image" Target="../media/image24.jpg"/><Relationship Id="rId3" Type="http://schemas.microsoft.com/office/2007/relationships/hdphoto" Target="../media/hdphoto1.wdp"/><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46.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g"/></Relationships>
</file>

<file path=ppt/slides/_rels/slide28.xml.rels><?xml version="1.0" encoding="UTF-8" standalone="yes"?>
<Relationships xmlns="http://schemas.openxmlformats.org/package/2006/relationships"><Relationship Id="rId8" Type="http://schemas.openxmlformats.org/officeDocument/2006/relationships/image" Target="../media/image54.jpeg"/><Relationship Id="rId3" Type="http://schemas.microsoft.com/office/2007/relationships/hdphoto" Target="../media/hdphoto1.wdp"/><Relationship Id="rId7" Type="http://schemas.openxmlformats.org/officeDocument/2006/relationships/image" Target="../media/image53.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jpg"/><Relationship Id="rId4" Type="http://schemas.openxmlformats.org/officeDocument/2006/relationships/image" Target="../media/image50.jpeg"/><Relationship Id="rId9" Type="http://schemas.openxmlformats.org/officeDocument/2006/relationships/image" Target="../media/image55.jpg"/></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7.gif"/><Relationship Id="rId4" Type="http://schemas.openxmlformats.org/officeDocument/2006/relationships/image" Target="../media/image56.jpeg"/></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31.xml.rels><?xml version="1.0" encoding="UTF-8" standalone="yes"?>
<Relationships xmlns="http://schemas.openxmlformats.org/package/2006/relationships"><Relationship Id="rId8" Type="http://schemas.openxmlformats.org/officeDocument/2006/relationships/image" Target="../media/image63.gif"/><Relationship Id="rId13" Type="http://schemas.openxmlformats.org/officeDocument/2006/relationships/image" Target="../media/image68.gif"/><Relationship Id="rId3" Type="http://schemas.openxmlformats.org/officeDocument/2006/relationships/image" Target="../media/image59.gif"/><Relationship Id="rId7" Type="http://schemas.openxmlformats.org/officeDocument/2006/relationships/image" Target="../media/image62.gif"/><Relationship Id="rId12" Type="http://schemas.openxmlformats.org/officeDocument/2006/relationships/image" Target="../media/image67.gif"/><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61.gif"/><Relationship Id="rId11" Type="http://schemas.openxmlformats.org/officeDocument/2006/relationships/image" Target="../media/image66.gif"/><Relationship Id="rId5" Type="http://schemas.openxmlformats.org/officeDocument/2006/relationships/image" Target="../media/image60.gif"/><Relationship Id="rId10" Type="http://schemas.openxmlformats.org/officeDocument/2006/relationships/image" Target="../media/image65.gif"/><Relationship Id="rId4" Type="http://schemas.openxmlformats.org/officeDocument/2006/relationships/image" Target="../media/image4.jpg"/><Relationship Id="rId9" Type="http://schemas.openxmlformats.org/officeDocument/2006/relationships/image" Target="../media/image6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6"/>
            <a:ext cx="12192000" cy="687447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0479" y="972367"/>
            <a:ext cx="6534150" cy="3676650"/>
          </a:xfrm>
          <a:prstGeom prst="rect">
            <a:avLst/>
          </a:prstGeom>
          <a:ln>
            <a:noFill/>
          </a:ln>
          <a:effectLst>
            <a:outerShdw blurRad="190500" algn="tl" rotWithShape="0">
              <a:srgbClr val="000000">
                <a:alpha val="70000"/>
              </a:srgbClr>
            </a:outerShdw>
          </a:effectLst>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14244" y="4838040"/>
            <a:ext cx="2448000" cy="1566720"/>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4488" y="4936017"/>
            <a:ext cx="1298448" cy="154315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musique ( les dossiers de l'ecran )">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054087" y="3203714"/>
            <a:ext cx="609600" cy="609600"/>
          </a:xfrm>
          <a:prstGeom prst="rect">
            <a:avLst/>
          </a:prstGeom>
        </p:spPr>
      </p:pic>
    </p:spTree>
    <p:extLst>
      <p:ext uri="{BB962C8B-B14F-4D97-AF65-F5344CB8AC3E}">
        <p14:creationId xmlns:p14="http://schemas.microsoft.com/office/powerpoint/2010/main" val="3802674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 presetClass="mediacall" presetSubtype="0" fill="hold" nodeType="afterEffect">
                                  <p:stCondLst>
                                    <p:cond delay="0"/>
                                  </p:stCondLst>
                                  <p:childTnLst>
                                    <p:cmd type="call" cmd="playFrom(0.0)">
                                      <p:cBhvr>
                                        <p:cTn id="13"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4" name="Rectangle 3"/>
          <p:cNvSpPr/>
          <p:nvPr/>
        </p:nvSpPr>
        <p:spPr>
          <a:xfrm>
            <a:off x="117566" y="352757"/>
            <a:ext cx="11956868" cy="1477328"/>
          </a:xfrm>
          <a:prstGeom prst="rect">
            <a:avLst/>
          </a:prstGeom>
        </p:spPr>
        <p:txBody>
          <a:bodyPr wrap="square">
            <a:spAutoFit/>
          </a:bodyPr>
          <a:lstStyle/>
          <a:p>
            <a:r>
              <a:rPr lang="fr-FR" b="1" i="0" dirty="0" smtClean="0">
                <a:effectLst/>
                <a:latin typeface="Open Sans"/>
              </a:rPr>
              <a:t>Henri Désiré Landru est né le 12 avril 1869 à Paris dans une famille de condition modeste : son père était chauffeur et sa mère couturière en chambre. Il fit de bonnes études, ce qui lui permit d’être sous diacre en 1888. Il rencontra durant une cérémonie religieuse Marie Catherine Rémy qui deviendra son épouse en 1893. Le couple eut quatre enfants : deux filles et deux garçons. Entre 1893 et 1900, il exerça une dizaine de métiers afin de subvenir aux besoins de sa famille, </a:t>
            </a:r>
            <a:endParaRPr lang="fr-FR" b="1" dirty="0"/>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4000" y="2459935"/>
            <a:ext cx="11484000" cy="3683844"/>
          </a:xfrm>
          <a:prstGeom prst="rect">
            <a:avLst/>
          </a:prstGeom>
        </p:spPr>
      </p:pic>
    </p:spTree>
    <p:extLst>
      <p:ext uri="{BB962C8B-B14F-4D97-AF65-F5344CB8AC3E}">
        <p14:creationId xmlns:p14="http://schemas.microsoft.com/office/powerpoint/2010/main" val="25793189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pic>
        <p:nvPicPr>
          <p:cNvPr id="3" name="Image 2"/>
          <p:cNvPicPr>
            <a:picLocks noChangeAspect="1"/>
          </p:cNvPicPr>
          <p:nvPr/>
        </p:nvPicPr>
        <p:blipFill rotWithShape="1">
          <a:blip r:embed="rId4" cstate="print">
            <a:extLst>
              <a:ext uri="{BEBA8EAE-BF5A-486C-A8C5-ECC9F3942E4B}">
                <a14:imgProps xmlns:a14="http://schemas.microsoft.com/office/drawing/2010/main">
                  <a14:imgLayer r:embed="rId5">
                    <a14:imgEffect>
                      <a14:colorTemperature colorTemp="7200"/>
                    </a14:imgEffect>
                  </a14:imgLayer>
                </a14:imgProps>
              </a:ext>
              <a:ext uri="{28A0092B-C50C-407E-A947-70E740481C1C}">
                <a14:useLocalDpi xmlns:a14="http://schemas.microsoft.com/office/drawing/2010/main" val="0"/>
              </a:ext>
            </a:extLst>
          </a:blip>
          <a:srcRect l="50099" b="64699"/>
          <a:stretch/>
        </p:blipFill>
        <p:spPr>
          <a:xfrm>
            <a:off x="354000" y="537040"/>
            <a:ext cx="11484000" cy="6304355"/>
          </a:xfrm>
          <a:prstGeom prst="rect">
            <a:avLst/>
          </a:prstGeom>
        </p:spPr>
      </p:pic>
      <p:sp>
        <p:nvSpPr>
          <p:cNvPr id="4" name="Rectangle 3"/>
          <p:cNvSpPr/>
          <p:nvPr/>
        </p:nvSpPr>
        <p:spPr>
          <a:xfrm>
            <a:off x="3438999" y="83807"/>
            <a:ext cx="5491632" cy="369332"/>
          </a:xfrm>
          <a:prstGeom prst="rect">
            <a:avLst/>
          </a:prstGeom>
        </p:spPr>
        <p:txBody>
          <a:bodyPr wrap="none">
            <a:spAutoFit/>
          </a:bodyPr>
          <a:lstStyle/>
          <a:p>
            <a:r>
              <a:rPr lang="fr-FR" b="1" dirty="0" smtClean="0"/>
              <a:t>Acte de Naissance de Henri Désiré LANDRU 12/04/1869</a:t>
            </a:r>
            <a:endParaRPr lang="fr-FR" b="1" dirty="0"/>
          </a:p>
        </p:txBody>
      </p:sp>
    </p:spTree>
    <p:extLst>
      <p:ext uri="{BB962C8B-B14F-4D97-AF65-F5344CB8AC3E}">
        <p14:creationId xmlns:p14="http://schemas.microsoft.com/office/powerpoint/2010/main" val="19480921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1925" y="0"/>
            <a:ext cx="4296103" cy="68580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81357" y="0"/>
            <a:ext cx="4637314" cy="6858000"/>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9963" y="218387"/>
            <a:ext cx="2772000" cy="3684380"/>
          </a:xfrm>
          <a:prstGeom prst="rect">
            <a:avLst/>
          </a:prstGeom>
        </p:spPr>
      </p:pic>
      <p:sp>
        <p:nvSpPr>
          <p:cNvPr id="7" name="Rectangle 3"/>
          <p:cNvSpPr>
            <a:spLocks noChangeArrowheads="1"/>
          </p:cNvSpPr>
          <p:nvPr/>
        </p:nvSpPr>
        <p:spPr bwMode="auto">
          <a:xfrm rot="10800000" flipV="1">
            <a:off x="158311" y="4052661"/>
            <a:ext cx="286863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02122"/>
                </a:solidFill>
                <a:effectLst/>
                <a:cs typeface="Arial" panose="020B0604020202020204" pitchFamily="34" charset="0"/>
              </a:rPr>
              <a:t>Landru durant son </a:t>
            </a:r>
            <a:r>
              <a:rPr kumimoji="0" lang="fr-FR" altLang="fr-FR" sz="1600" b="0" i="0" u="none" strike="noStrike" cap="none" normalizeH="0" baseline="0" dirty="0" smtClean="0">
                <a:ln>
                  <a:noFill/>
                </a:ln>
                <a:solidFill>
                  <a:srgbClr val="3366CC"/>
                </a:solidFill>
                <a:effectLst/>
                <a:cs typeface="Arial" panose="020B0604020202020204" pitchFamily="34" charset="0"/>
                <a:hlinkClick r:id="rId7" tooltip="Service militaire en France"/>
              </a:rPr>
              <a:t>service militaire</a:t>
            </a:r>
            <a:r>
              <a:rPr kumimoji="0" lang="fr-FR" altLang="fr-FR" sz="1600" b="0" i="0" u="none" strike="noStrike" cap="none" normalizeH="0" baseline="0" dirty="0" smtClean="0">
                <a:ln>
                  <a:noFill/>
                </a:ln>
                <a:solidFill>
                  <a:srgbClr val="202122"/>
                </a:solidFill>
                <a:effectLst/>
                <a:cs typeface="Arial" panose="020B0604020202020204" pitchFamily="34" charset="0"/>
              </a:rPr>
              <a:t> au </a:t>
            </a:r>
            <a:r>
              <a:rPr kumimoji="0" lang="fr-FR" altLang="fr-FR" sz="1600" b="0" i="0" u="sng" strike="noStrike" cap="none" normalizeH="0" baseline="0" dirty="0" smtClean="0">
                <a:ln>
                  <a:noFill/>
                </a:ln>
                <a:solidFill>
                  <a:srgbClr val="3056A9"/>
                </a:solidFill>
                <a:effectLst/>
                <a:cs typeface="Arial" panose="020B0604020202020204" pitchFamily="34" charset="0"/>
                <a:hlinkClick r:id="rId8"/>
              </a:rPr>
              <a:t>87</a:t>
            </a:r>
            <a:r>
              <a:rPr kumimoji="0" lang="fr-FR" altLang="fr-FR" sz="1600" b="0" i="0" u="sng" strike="noStrike" cap="none" normalizeH="0" baseline="30000" dirty="0" smtClean="0">
                <a:ln>
                  <a:noFill/>
                </a:ln>
                <a:solidFill>
                  <a:srgbClr val="3056A9"/>
                </a:solidFill>
                <a:effectLst/>
                <a:cs typeface="Arial" panose="020B0604020202020204" pitchFamily="34" charset="0"/>
                <a:hlinkClick r:id="rId8"/>
              </a:rPr>
              <a:t>e</a:t>
            </a:r>
            <a:r>
              <a:rPr kumimoji="0" lang="fr-FR" altLang="fr-FR" sz="1600" b="0" i="0" u="sng" strike="noStrike" cap="none" normalizeH="0" baseline="0" dirty="0" smtClean="0">
                <a:ln>
                  <a:noFill/>
                </a:ln>
                <a:solidFill>
                  <a:srgbClr val="3056A9"/>
                </a:solidFill>
                <a:effectLst/>
                <a:cs typeface="Arial" panose="020B0604020202020204" pitchFamily="34" charset="0"/>
                <a:hlinkClick r:id="rId8"/>
              </a:rPr>
              <a:t> régiment d'infanterie</a:t>
            </a:r>
            <a:r>
              <a:rPr kumimoji="0" lang="fr-FR" altLang="fr-FR" sz="1600" b="0" i="0" u="none" strike="noStrike" cap="none" normalizeH="0" baseline="0" dirty="0" smtClean="0">
                <a:ln>
                  <a:noFill/>
                </a:ln>
                <a:solidFill>
                  <a:srgbClr val="202122"/>
                </a:solidFill>
                <a:effectLst/>
                <a:cs typeface="Arial" panose="020B0604020202020204" pitchFamily="34" charset="0"/>
              </a:rPr>
              <a:t>,</a:t>
            </a:r>
            <a:r>
              <a:rPr kumimoji="0" lang="fr-FR" altLang="fr-FR" sz="1600" b="0" i="0" u="none" strike="noStrike" cap="none" normalizeH="0" baseline="0" dirty="0" smtClean="0">
                <a:ln>
                  <a:noFill/>
                </a:ln>
                <a:solidFill>
                  <a:schemeClr val="tx1"/>
                </a:solidFill>
                <a:effectLst/>
              </a:rPr>
              <a:t/>
            </a:r>
            <a:br>
              <a:rPr kumimoji="0" lang="fr-FR" altLang="fr-FR" sz="1600" b="0" i="0" u="none" strike="noStrike" cap="none" normalizeH="0" baseline="0" dirty="0" smtClean="0">
                <a:ln>
                  <a:noFill/>
                </a:ln>
                <a:solidFill>
                  <a:schemeClr val="tx1"/>
                </a:solidFill>
                <a:effectLst/>
              </a:rPr>
            </a:br>
            <a:r>
              <a:rPr kumimoji="0" lang="fr-FR" altLang="fr-FR" sz="1600" b="0" i="0" u="none" strike="noStrike" cap="none" normalizeH="0" baseline="0" dirty="0" smtClean="0">
                <a:ln>
                  <a:noFill/>
                </a:ln>
                <a:solidFill>
                  <a:srgbClr val="202122"/>
                </a:solidFill>
                <a:effectLst/>
                <a:cs typeface="Arial" panose="020B0604020202020204" pitchFamily="34" charset="0"/>
              </a:rPr>
              <a:t>vers 1889-1893.</a:t>
            </a:r>
            <a:r>
              <a:rPr kumimoji="0" lang="fr-FR" altLang="fr-FR" sz="1600" b="0" i="0" u="none" strike="noStrike" cap="none" normalizeH="0" baseline="0" dirty="0" smtClean="0">
                <a:ln>
                  <a:noFill/>
                </a:ln>
                <a:solidFill>
                  <a:schemeClr val="tx1"/>
                </a:solidFill>
                <a:effectLst/>
              </a:rPr>
              <a:t> </a:t>
            </a:r>
          </a:p>
        </p:txBody>
      </p:sp>
    </p:spTree>
    <p:extLst>
      <p:ext uri="{BB962C8B-B14F-4D97-AF65-F5344CB8AC3E}">
        <p14:creationId xmlns:p14="http://schemas.microsoft.com/office/powerpoint/2010/main" val="41526772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104"/>
            <a:ext cx="12192000" cy="6855821"/>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l="50391" r="1219" b="4635"/>
          <a:stretch/>
        </p:blipFill>
        <p:spPr>
          <a:xfrm>
            <a:off x="827315" y="123407"/>
            <a:ext cx="4356000" cy="6608798"/>
          </a:xfrm>
          <a:prstGeom prst="rect">
            <a:avLst/>
          </a:prstGeom>
        </p:spPr>
      </p:pic>
      <p:sp>
        <p:nvSpPr>
          <p:cNvPr id="5" name="ZoneTexte 4"/>
          <p:cNvSpPr txBox="1"/>
          <p:nvPr/>
        </p:nvSpPr>
        <p:spPr>
          <a:xfrm>
            <a:off x="6183085" y="101633"/>
            <a:ext cx="5677989" cy="646331"/>
          </a:xfrm>
          <a:prstGeom prst="rect">
            <a:avLst/>
          </a:prstGeom>
          <a:noFill/>
        </p:spPr>
        <p:txBody>
          <a:bodyPr wrap="square" rtlCol="0">
            <a:spAutoFit/>
          </a:bodyPr>
          <a:lstStyle/>
          <a:p>
            <a:r>
              <a:rPr lang="fr-FR" b="1" dirty="0" smtClean="0"/>
              <a:t>Mariage de LANDRU avec  Marie Catherine REMY : </a:t>
            </a:r>
          </a:p>
          <a:p>
            <a:r>
              <a:rPr lang="fr-FR" b="1" dirty="0" smtClean="0"/>
              <a:t>le 07 Octobre 1893</a:t>
            </a:r>
            <a:endParaRPr lang="fr-FR" b="1" dirty="0"/>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6229" y="1530412"/>
            <a:ext cx="3342857" cy="4542857"/>
          </a:xfrm>
          <a:prstGeom prst="rect">
            <a:avLst/>
          </a:prstGeom>
        </p:spPr>
      </p:pic>
    </p:spTree>
    <p:extLst>
      <p:ext uri="{BB962C8B-B14F-4D97-AF65-F5344CB8AC3E}">
        <p14:creationId xmlns:p14="http://schemas.microsoft.com/office/powerpoint/2010/main" val="24472528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104"/>
            <a:ext cx="12192000" cy="6855821"/>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010" y="242415"/>
            <a:ext cx="11556000" cy="1698935"/>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217" y="2183869"/>
            <a:ext cx="3342857" cy="4542857"/>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63291" y="2183859"/>
            <a:ext cx="6948000" cy="4562335"/>
          </a:xfrm>
          <a:prstGeom prst="rect">
            <a:avLst/>
          </a:prstGeom>
        </p:spPr>
      </p:pic>
    </p:spTree>
    <p:extLst>
      <p:ext uri="{BB962C8B-B14F-4D97-AF65-F5344CB8AC3E}">
        <p14:creationId xmlns:p14="http://schemas.microsoft.com/office/powerpoint/2010/main" val="4673524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400594" y="76953"/>
            <a:ext cx="6731683" cy="4247317"/>
          </a:xfrm>
          <a:prstGeom prst="rect">
            <a:avLst/>
          </a:prstGeom>
        </p:spPr>
        <p:txBody>
          <a:bodyPr wrap="square">
            <a:spAutoFit/>
          </a:bodyPr>
          <a:lstStyle/>
          <a:p>
            <a:r>
              <a:rPr lang="fr-FR" b="1" i="0" dirty="0" smtClean="0">
                <a:effectLst/>
                <a:latin typeface="Open Sans"/>
              </a:rPr>
              <a:t>Ainsi, à partir de 1902, il monte une série d’arnaques en utilisant des faux-noms. Ces multiples délits attirent l’attention des services de police (Sûreté Générale) qui appréhendent Landru en 1904. Il est reconnu coupable de fraude et passera 5 ans en prison. A sa libération en 1909, Landru séduit une jeune femme, Jeanne </a:t>
            </a:r>
            <a:r>
              <a:rPr lang="fr-FR" b="1" i="0" dirty="0" err="1" smtClean="0">
                <a:effectLst/>
                <a:latin typeface="Open Sans"/>
              </a:rPr>
              <a:t>Isoré</a:t>
            </a:r>
            <a:r>
              <a:rPr lang="fr-FR" b="1" i="0" dirty="0" smtClean="0">
                <a:effectLst/>
                <a:latin typeface="Open Sans"/>
              </a:rPr>
              <a:t>, puis lui vole ses économies, la veille de leur mariage. Il sera condamné une nouvelle fois pour fraude à une peine de trois ans d’emprisonnement à la Maison Centrale de Loos-Lez-Lille. mais il n’y parvint pas et dû user de malversations après la faillite de son entreprise de bicyclettes à pétrole</a:t>
            </a:r>
            <a:endParaRPr lang="fr-FR" b="1" dirty="0" smtClean="0"/>
          </a:p>
          <a:p>
            <a:r>
              <a:rPr lang="fr-FR" b="1" i="0" dirty="0" smtClean="0">
                <a:effectLst/>
                <a:latin typeface="Open Sans"/>
              </a:rPr>
              <a:t>Cette affaire va marquer profondément Landru (mauvaises conditions de détention, mort de ses parents) qui se jura de ne plus aller en prison et surtout de ne pas laisser de témoins derrière lui.</a:t>
            </a:r>
            <a:endParaRPr lang="fr-FR" b="1" dirty="0"/>
          </a:p>
        </p:txBody>
      </p:sp>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32278" y="0"/>
            <a:ext cx="4807215" cy="6858000"/>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49091" y="4218892"/>
            <a:ext cx="3132000" cy="2622503"/>
          </a:xfrm>
          <a:prstGeom prst="rect">
            <a:avLst/>
          </a:prstGeom>
        </p:spPr>
      </p:pic>
    </p:spTree>
    <p:extLst>
      <p:ext uri="{BB962C8B-B14F-4D97-AF65-F5344CB8AC3E}">
        <p14:creationId xmlns:p14="http://schemas.microsoft.com/office/powerpoint/2010/main" val="897988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graphicFrame>
        <p:nvGraphicFramePr>
          <p:cNvPr id="3" name="Tableau 2"/>
          <p:cNvGraphicFramePr>
            <a:graphicFrameLocks noGrp="1"/>
          </p:cNvGraphicFramePr>
          <p:nvPr>
            <p:extLst>
              <p:ext uri="{D42A27DB-BD31-4B8C-83A1-F6EECF244321}">
                <p14:modId xmlns:p14="http://schemas.microsoft.com/office/powerpoint/2010/main" val="2704499246"/>
              </p:ext>
            </p:extLst>
          </p:nvPr>
        </p:nvGraphicFramePr>
        <p:xfrm>
          <a:off x="324394" y="237693"/>
          <a:ext cx="4883332" cy="6365914"/>
        </p:xfrm>
        <a:graphic>
          <a:graphicData uri="http://schemas.openxmlformats.org/drawingml/2006/table">
            <a:tbl>
              <a:tblPr/>
              <a:tblGrid>
                <a:gridCol w="4883332">
                  <a:extLst>
                    <a:ext uri="{9D8B030D-6E8A-4147-A177-3AD203B41FA5}">
                      <a16:colId xmlns:a16="http://schemas.microsoft.com/office/drawing/2014/main" val="5570586"/>
                    </a:ext>
                  </a:extLst>
                </a:gridCol>
              </a:tblGrid>
              <a:tr h="1210530">
                <a:tc>
                  <a:txBody>
                    <a:bodyPr/>
                    <a:lstStyle/>
                    <a:p>
                      <a:pPr algn="just" fontAlgn="t"/>
                      <a:r>
                        <a:rPr lang="fr-FR" sz="1800" dirty="0">
                          <a:effectLst/>
                        </a:rPr>
                        <a:t/>
                      </a:r>
                      <a:br>
                        <a:rPr lang="fr-FR" sz="1800" dirty="0">
                          <a:effectLst/>
                        </a:rPr>
                      </a:br>
                      <a:r>
                        <a:rPr lang="fr-FR" sz="1800" dirty="0">
                          <a:effectLst/>
                        </a:rPr>
                        <a:t>Pendant ses séjours en prison, Landru peaufine ses techniques de séduction et d’arnaques afin de créer ce qui deviendra sa marque de fabrique. Ainsi pour approcher ses futures victimes, il se fait passer pour un colporteur (marchand ambulant qui vend ses marchandises de porte à porte) et un veuf éploré. </a:t>
                      </a:r>
                      <a:r>
                        <a:rPr lang="fr-FR" sz="1800" b="0" i="0" kern="1200" dirty="0" smtClean="0">
                          <a:solidFill>
                            <a:schemeClr val="tx1"/>
                          </a:solidFill>
                          <a:effectLst/>
                          <a:latin typeface="+mn-lt"/>
                          <a:ea typeface="+mn-ea"/>
                          <a:cs typeface="+mn-cs"/>
                        </a:rPr>
                        <a:t>Landru n’est pas bel homme mais charmeur. Il se fait passer pour un veuf prospère mais esseulé et fait publier dans les journaux, sa recherche de femmes veuves ou seules, à qui il promet le mariage. Son texte était toujours le même : « Monsieur sérieux, ayant petit capital, désire épouser veuve ou femme incomprise. Situation en rapport ». Il a ainsi eu recours, comme il l’avait consigné dans son petit carnet noir retrouvé par les enquêteurs, à 90 pseudonymes, et 283 femmes sont entrées en contact avec lui via ses annonces. Une fois appâtée, il fait signer à sa victime une procuration, afin de faire main basse sur ses économies. Puis il l’invite, pour fêter l’union, dans un pavillon de campagne isolé, d’abord à Vernouillet puis à </a:t>
                      </a:r>
                      <a:r>
                        <a:rPr lang="fr-FR" sz="1800" b="0" i="0" kern="1200" dirty="0" err="1" smtClean="0">
                          <a:solidFill>
                            <a:schemeClr val="tx1"/>
                          </a:solidFill>
                          <a:effectLst/>
                          <a:latin typeface="+mn-lt"/>
                          <a:ea typeface="+mn-ea"/>
                          <a:cs typeface="+mn-cs"/>
                        </a:rPr>
                        <a:t>Gamblais</a:t>
                      </a:r>
                      <a:r>
                        <a:rPr lang="fr-FR" sz="1800" b="0" i="0" kern="1200" dirty="0" smtClean="0">
                          <a:solidFill>
                            <a:schemeClr val="tx1"/>
                          </a:solidFill>
                          <a:effectLst/>
                          <a:latin typeface="+mn-lt"/>
                          <a:ea typeface="+mn-ea"/>
                          <a:cs typeface="+mn-cs"/>
                        </a:rPr>
                        <a:t>.</a:t>
                      </a:r>
                      <a:endParaRPr lang="fr-FR" sz="1800" dirty="0">
                        <a:effectLst/>
                      </a:endParaRPr>
                    </a:p>
                  </a:txBody>
                  <a:tcPr marL="56554" marR="56554" marT="28277" marB="28277">
                    <a:lnL>
                      <a:noFill/>
                    </a:lnL>
                    <a:lnR>
                      <a:noFill/>
                    </a:lnR>
                    <a:lnT>
                      <a:noFill/>
                    </a:lnT>
                    <a:lnB>
                      <a:noFill/>
                    </a:lnB>
                    <a:solidFill>
                      <a:srgbClr val="F5F5F5"/>
                    </a:solidFill>
                  </a:tcPr>
                </a:tc>
                <a:extLst>
                  <a:ext uri="{0D108BD9-81ED-4DB2-BD59-A6C34878D82A}">
                    <a16:rowId xmlns:a16="http://schemas.microsoft.com/office/drawing/2014/main" val="902870669"/>
                  </a:ext>
                </a:extLst>
              </a:tr>
            </a:tbl>
          </a:graphicData>
        </a:graphic>
      </p:graphicFrame>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86414" y="0"/>
            <a:ext cx="5141593" cy="6858000"/>
          </a:xfrm>
          <a:prstGeom prst="rect">
            <a:avLst/>
          </a:prstGeom>
        </p:spPr>
      </p:pic>
    </p:spTree>
    <p:extLst>
      <p:ext uri="{BB962C8B-B14F-4D97-AF65-F5344CB8AC3E}">
        <p14:creationId xmlns:p14="http://schemas.microsoft.com/office/powerpoint/2010/main" val="42797955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l="28520" t="67637" b="29"/>
          <a:stretch/>
        </p:blipFill>
        <p:spPr>
          <a:xfrm>
            <a:off x="60962" y="5744787"/>
            <a:ext cx="6639291" cy="1013259"/>
          </a:xfrm>
          <a:prstGeom prst="rect">
            <a:avLst/>
          </a:prstGeom>
        </p:spPr>
      </p:pic>
      <p:pic>
        <p:nvPicPr>
          <p:cNvPr id="5" name="Image 4"/>
          <p:cNvPicPr>
            <a:picLocks noChangeAspect="1"/>
          </p:cNvPicPr>
          <p:nvPr/>
        </p:nvPicPr>
        <p:blipFill rotWithShape="1">
          <a:blip r:embed="rId5">
            <a:extLst>
              <a:ext uri="{28A0092B-C50C-407E-A947-70E740481C1C}">
                <a14:useLocalDpi xmlns:a14="http://schemas.microsoft.com/office/drawing/2010/main" val="0"/>
              </a:ext>
            </a:extLst>
          </a:blip>
          <a:srcRect r="1885"/>
          <a:stretch/>
        </p:blipFill>
        <p:spPr>
          <a:xfrm>
            <a:off x="6700254" y="5761452"/>
            <a:ext cx="5439497" cy="534303"/>
          </a:xfrm>
          <a:prstGeom prst="rect">
            <a:avLst/>
          </a:prstGeom>
        </p:spPr>
      </p:pic>
      <p:sp>
        <p:nvSpPr>
          <p:cNvPr id="6" name="Rectangle 5"/>
          <p:cNvSpPr/>
          <p:nvPr/>
        </p:nvSpPr>
        <p:spPr>
          <a:xfrm>
            <a:off x="68572" y="167141"/>
            <a:ext cx="3582857" cy="5355312"/>
          </a:xfrm>
          <a:prstGeom prst="rect">
            <a:avLst/>
          </a:prstGeom>
        </p:spPr>
        <p:txBody>
          <a:bodyPr wrap="square">
            <a:spAutoFit/>
          </a:bodyPr>
          <a:lstStyle/>
          <a:p>
            <a:r>
              <a:rPr lang="fr-FR" b="1" i="0" dirty="0" smtClean="0">
                <a:effectLst/>
                <a:latin typeface="Open Sans"/>
              </a:rPr>
              <a:t>Grâce à cette combine, il parvient à approcher et séduire des femmes n’ayant pas trop d’argent et vivant seules. Il les tue, vole leurs économies, les démembre et se débarrasse des corps en les brûlant (dans la cuisinière ?) puis en enterrant les restes dans son jardin. Ce procédé, Landru le répétera à dix reprises et tuera onze personnes : dix femmes et un homme (ce dernier est le fils d’une de ses victimes). Pendant cinq ans, il ne sera pas inquiété mais un courrier et un signalement vont changer la donne en 1919.</a:t>
            </a:r>
            <a:endParaRPr lang="fr-FR" b="1" dirty="0"/>
          </a:p>
        </p:txBody>
      </p:sp>
      <p:pic>
        <p:nvPicPr>
          <p:cNvPr id="9" name="Image 8"/>
          <p:cNvPicPr>
            <a:picLocks noChangeAspect="1"/>
          </p:cNvPicPr>
          <p:nvPr/>
        </p:nvPicPr>
        <p:blipFill rotWithShape="1">
          <a:blip r:embed="rId6">
            <a:extLst>
              <a:ext uri="{28A0092B-C50C-407E-A947-70E740481C1C}">
                <a14:useLocalDpi xmlns:a14="http://schemas.microsoft.com/office/drawing/2010/main" val="0"/>
              </a:ext>
            </a:extLst>
          </a:blip>
          <a:srcRect l="3737" r="13110"/>
          <a:stretch/>
        </p:blipFill>
        <p:spPr>
          <a:xfrm>
            <a:off x="8452455" y="123596"/>
            <a:ext cx="3672000" cy="3228181"/>
          </a:xfrm>
          <a:prstGeom prst="rect">
            <a:avLst/>
          </a:prstGeom>
        </p:spPr>
      </p:pic>
      <p:pic>
        <p:nvPicPr>
          <p:cNvPr id="10" name="Image 9"/>
          <p:cNvPicPr>
            <a:picLocks noChangeAspect="1"/>
          </p:cNvPicPr>
          <p:nvPr/>
        </p:nvPicPr>
        <p:blipFill rotWithShape="1">
          <a:blip r:embed="rId7">
            <a:extLst>
              <a:ext uri="{28A0092B-C50C-407E-A947-70E740481C1C}">
                <a14:useLocalDpi xmlns:a14="http://schemas.microsoft.com/office/drawing/2010/main" val="0"/>
              </a:ext>
            </a:extLst>
          </a:blip>
          <a:srcRect t="12451" b="18929"/>
          <a:stretch/>
        </p:blipFill>
        <p:spPr>
          <a:xfrm>
            <a:off x="8864229" y="3418830"/>
            <a:ext cx="2808000" cy="2125710"/>
          </a:xfrm>
          <a:prstGeom prst="rect">
            <a:avLst/>
          </a:prstGeom>
        </p:spPr>
      </p:pic>
      <p:pic>
        <p:nvPicPr>
          <p:cNvPr id="12" name="Image 11"/>
          <p:cNvPicPr>
            <a:picLocks noChangeAspect="1"/>
          </p:cNvPicPr>
          <p:nvPr/>
        </p:nvPicPr>
        <p:blipFill rotWithShape="1">
          <a:blip r:embed="rId8">
            <a:extLst>
              <a:ext uri="{28A0092B-C50C-407E-A947-70E740481C1C}">
                <a14:useLocalDpi xmlns:a14="http://schemas.microsoft.com/office/drawing/2010/main" val="0"/>
              </a:ext>
            </a:extLst>
          </a:blip>
          <a:srcRect l="21619" r="21809"/>
          <a:stretch/>
        </p:blipFill>
        <p:spPr>
          <a:xfrm>
            <a:off x="3561806" y="144465"/>
            <a:ext cx="4798967" cy="5564745"/>
          </a:xfrm>
          <a:prstGeom prst="rect">
            <a:avLst/>
          </a:prstGeom>
        </p:spPr>
      </p:pic>
    </p:spTree>
    <p:extLst>
      <p:ext uri="{BB962C8B-B14F-4D97-AF65-F5344CB8AC3E}">
        <p14:creationId xmlns:p14="http://schemas.microsoft.com/office/powerpoint/2010/main" val="17593479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374469" y="1769741"/>
            <a:ext cx="4754880" cy="3693319"/>
          </a:xfrm>
          <a:prstGeom prst="rect">
            <a:avLst/>
          </a:prstGeom>
        </p:spPr>
        <p:txBody>
          <a:bodyPr wrap="square">
            <a:spAutoFit/>
          </a:bodyPr>
          <a:lstStyle/>
          <a:p>
            <a:pPr algn="just"/>
            <a:r>
              <a:rPr lang="fr-FR" b="1" dirty="0">
                <a:solidFill>
                  <a:srgbClr val="000000"/>
                </a:solidFill>
                <a:latin typeface="Arial" panose="020B0604020202020204" pitchFamily="34" charset="0"/>
                <a:cs typeface="Arial" panose="020B0604020202020204" pitchFamily="34" charset="0"/>
              </a:rPr>
              <a:t>Une première villa, louée près de Chantilly, est remplacée par une deuxième à Vernouillet, qu’il abandonnera en août 1915 car il a été contrôlé dans le train avec un billet périmé et a été obligé de produire des papiers avec cette adresse. Il cherche alors un autre endroit et opte pour la villa « l’Ermitage », à </a:t>
            </a:r>
            <a:r>
              <a:rPr lang="fr-FR" b="1" dirty="0" err="1">
                <a:solidFill>
                  <a:srgbClr val="000000"/>
                </a:solidFill>
                <a:latin typeface="Arial" panose="020B0604020202020204" pitchFamily="34" charset="0"/>
                <a:cs typeface="Arial" panose="020B0604020202020204" pitchFamily="34" charset="0"/>
              </a:rPr>
              <a:t>Gambais</a:t>
            </a:r>
            <a:r>
              <a:rPr lang="fr-FR" b="1" dirty="0">
                <a:solidFill>
                  <a:srgbClr val="000000"/>
                </a:solidFill>
                <a:latin typeface="Arial" panose="020B0604020202020204" pitchFamily="34" charset="0"/>
                <a:cs typeface="Arial" panose="020B0604020202020204" pitchFamily="34" charset="0"/>
              </a:rPr>
              <a:t>, située à 300m du bourg.  </a:t>
            </a:r>
          </a:p>
          <a:p>
            <a:pPr algn="just"/>
            <a:r>
              <a:rPr lang="fr-FR" b="1" dirty="0">
                <a:solidFill>
                  <a:srgbClr val="000000"/>
                </a:solidFill>
                <a:latin typeface="Arial" panose="020B0604020202020204" pitchFamily="34" charset="0"/>
                <a:cs typeface="Arial" panose="020B0604020202020204" pitchFamily="34" charset="0"/>
              </a:rPr>
              <a:t>C’est successivement dans ces deux villas que Landru peut assassiner et faire disparaître les corps des </a:t>
            </a:r>
            <a:r>
              <a:rPr lang="fr-FR" b="1" dirty="0" smtClean="0">
                <a:solidFill>
                  <a:srgbClr val="000000"/>
                </a:solidFill>
                <a:latin typeface="Arial" panose="020B0604020202020204" pitchFamily="34" charset="0"/>
                <a:cs typeface="Arial" panose="020B0604020202020204" pitchFamily="34" charset="0"/>
              </a:rPr>
              <a:t>malheureuses.</a:t>
            </a:r>
            <a:endParaRPr lang="fr-FR" b="1" i="0" dirty="0">
              <a:solidFill>
                <a:srgbClr val="000000"/>
              </a:solidFill>
              <a:effectLst/>
              <a:latin typeface="Arial" panose="020B0604020202020204" pitchFamily="34" charset="0"/>
              <a:cs typeface="Arial" panose="020B0604020202020204" pitchFamily="34"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2674" y="2083066"/>
            <a:ext cx="2904762" cy="3066667"/>
          </a:xfrm>
          <a:prstGeom prst="rect">
            <a:avLst/>
          </a:prstGeom>
        </p:spPr>
      </p:pic>
      <p:sp>
        <p:nvSpPr>
          <p:cNvPr id="5" name="Rectangle 4"/>
          <p:cNvSpPr/>
          <p:nvPr/>
        </p:nvSpPr>
        <p:spPr>
          <a:xfrm>
            <a:off x="5752011" y="666998"/>
            <a:ext cx="6096000" cy="923330"/>
          </a:xfrm>
          <a:prstGeom prst="rect">
            <a:avLst/>
          </a:prstGeom>
        </p:spPr>
        <p:txBody>
          <a:bodyPr>
            <a:spAutoFit/>
          </a:bodyPr>
          <a:lstStyle/>
          <a:p>
            <a:r>
              <a:rPr lang="fr-FR" b="1" dirty="0" smtClean="0">
                <a:solidFill>
                  <a:srgbClr val="000000"/>
                </a:solidFill>
                <a:latin typeface="Arial" panose="020B0604020202020204" pitchFamily="34" charset="0"/>
              </a:rPr>
              <a:t>Landru </a:t>
            </a:r>
            <a:r>
              <a:rPr lang="fr-FR" b="1" dirty="0">
                <a:solidFill>
                  <a:srgbClr val="000000"/>
                </a:solidFill>
                <a:latin typeface="Arial" panose="020B0604020202020204" pitchFamily="34" charset="0"/>
              </a:rPr>
              <a:t>loua fin 1914 la villa "The Lodge", située à ce qui était à l'époque le 47 rue de Mantes à Vernouillet, maison qu'il quitta précipitamment en août 1915</a:t>
            </a:r>
            <a:endParaRPr lang="fr-FR" b="1" dirty="0"/>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54718" y="2083065"/>
            <a:ext cx="3400000" cy="3066667"/>
          </a:xfrm>
          <a:prstGeom prst="rect">
            <a:avLst/>
          </a:prstGeom>
        </p:spPr>
      </p:pic>
    </p:spTree>
    <p:extLst>
      <p:ext uri="{BB962C8B-B14F-4D97-AF65-F5344CB8AC3E}">
        <p14:creationId xmlns:p14="http://schemas.microsoft.com/office/powerpoint/2010/main" val="4150458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4" name="Rectangle 3"/>
          <p:cNvSpPr/>
          <p:nvPr/>
        </p:nvSpPr>
        <p:spPr>
          <a:xfrm>
            <a:off x="156754" y="173607"/>
            <a:ext cx="7802881" cy="6494085"/>
          </a:xfrm>
          <a:prstGeom prst="rect">
            <a:avLst/>
          </a:prstGeom>
        </p:spPr>
        <p:txBody>
          <a:bodyPr wrap="square">
            <a:spAutoFit/>
          </a:bodyPr>
          <a:lstStyle/>
          <a:p>
            <a:r>
              <a:rPr lang="fr-FR" sz="1600" b="1" i="0" dirty="0" smtClean="0">
                <a:solidFill>
                  <a:srgbClr val="514549"/>
                </a:solidFill>
                <a:effectLst/>
                <a:latin typeface="Arial" panose="020B0604020202020204" pitchFamily="34" charset="0"/>
              </a:rPr>
              <a:t>En 1914,. Au mois de février, Landru fait la connaissance d’une dénommée Jeanne (</a:t>
            </a:r>
            <a:r>
              <a:rPr lang="fr-FR" sz="1600" b="1" i="0" dirty="0" err="1" smtClean="0">
                <a:solidFill>
                  <a:srgbClr val="514549"/>
                </a:solidFill>
                <a:effectLst/>
                <a:latin typeface="Arial" panose="020B0604020202020204" pitchFamily="34" charset="0"/>
              </a:rPr>
              <a:t>Jamast</a:t>
            </a:r>
            <a:r>
              <a:rPr lang="fr-FR" sz="1600" b="1" i="0" dirty="0" smtClean="0">
                <a:solidFill>
                  <a:srgbClr val="514549"/>
                </a:solidFill>
                <a:effectLst/>
                <a:latin typeface="Arial" panose="020B0604020202020204" pitchFamily="34" charset="0"/>
              </a:rPr>
              <a:t> ) </a:t>
            </a:r>
            <a:r>
              <a:rPr lang="fr-FR" sz="1600" b="1" i="0" dirty="0" err="1" smtClean="0">
                <a:solidFill>
                  <a:srgbClr val="514549"/>
                </a:solidFill>
                <a:effectLst/>
                <a:latin typeface="Arial" panose="020B0604020202020204" pitchFamily="34" charset="0"/>
              </a:rPr>
              <a:t>Cuchet</a:t>
            </a:r>
            <a:r>
              <a:rPr lang="fr-FR" sz="1600" b="1" i="0" dirty="0" smtClean="0">
                <a:solidFill>
                  <a:srgbClr val="514549"/>
                </a:solidFill>
                <a:effectLst/>
                <a:latin typeface="Arial" panose="020B0604020202020204" pitchFamily="34" charset="0"/>
              </a:rPr>
              <a:t> dans les jardins du Luxembourg, auprès de laquelle il se fait passer pour un commis des Postes, divorcé et père de deux fillettes. Au mois de décembre 1914, dans une commune de l’ouest parisien, Vernouillet, Landru loue une maison sous le nom de </a:t>
            </a:r>
            <a:r>
              <a:rPr lang="fr-FR" sz="1600" b="1" i="0" dirty="0" err="1" smtClean="0">
                <a:solidFill>
                  <a:srgbClr val="514549"/>
                </a:solidFill>
                <a:effectLst/>
                <a:latin typeface="Arial" panose="020B0604020202020204" pitchFamily="34" charset="0"/>
              </a:rPr>
              <a:t>Cuchet</a:t>
            </a:r>
            <a:r>
              <a:rPr lang="fr-FR" sz="1600" b="1" i="0" dirty="0" smtClean="0">
                <a:solidFill>
                  <a:srgbClr val="514549"/>
                </a:solidFill>
                <a:effectLst/>
                <a:latin typeface="Arial" panose="020B0604020202020204" pitchFamily="34" charset="0"/>
              </a:rPr>
              <a:t>, qu’il emprunte à sa première conquête. Puis en 1915, c’est sous le nom de Lucien </a:t>
            </a:r>
            <a:r>
              <a:rPr lang="fr-FR" sz="1600" b="1" i="0" dirty="0" err="1" smtClean="0">
                <a:solidFill>
                  <a:srgbClr val="514549"/>
                </a:solidFill>
                <a:effectLst/>
                <a:latin typeface="Arial" panose="020B0604020202020204" pitchFamily="34" charset="0"/>
              </a:rPr>
              <a:t>Frémyet</a:t>
            </a:r>
            <a:r>
              <a:rPr lang="fr-FR" sz="1600" b="1" i="0" dirty="0" smtClean="0">
                <a:solidFill>
                  <a:srgbClr val="514549"/>
                </a:solidFill>
                <a:effectLst/>
                <a:latin typeface="Arial" panose="020B0604020202020204" pitchFamily="34" charset="0"/>
              </a:rPr>
              <a:t> que Landru loue, près de la gare de l’Est à Paris, un appartement qui lui servira de garçonnière discrète pour y emmener les prochaines conquêtes qu’il compte recruter par les journaux. La guerre, qui laisse tant de femmes esseulées, lui sert de pourvoyeuse inlassable !</a:t>
            </a:r>
          </a:p>
          <a:p>
            <a:r>
              <a:rPr lang="fr-FR" sz="1600" b="1" i="0" dirty="0" smtClean="0">
                <a:solidFill>
                  <a:srgbClr val="514549"/>
                </a:solidFill>
                <a:effectLst/>
                <a:latin typeface="Arial" panose="020B0604020202020204" pitchFamily="34" charset="0"/>
              </a:rPr>
              <a:t>ce point qu’elle ne peut s’empêcher d’aller rôder auprès du domicile de Landru.</a:t>
            </a:r>
            <a:br>
              <a:rPr lang="fr-FR" sz="1600" b="1" i="0" dirty="0" smtClean="0">
                <a:solidFill>
                  <a:srgbClr val="514549"/>
                </a:solidFill>
                <a:effectLst/>
                <a:latin typeface="Arial" panose="020B0604020202020204" pitchFamily="34" charset="0"/>
              </a:rPr>
            </a:br>
            <a:r>
              <a:rPr lang="fr-FR" sz="1600" b="1" i="0" dirty="0" smtClean="0">
                <a:solidFill>
                  <a:srgbClr val="514549"/>
                </a:solidFill>
                <a:effectLst/>
                <a:latin typeface="Arial" panose="020B0604020202020204" pitchFamily="34" charset="0"/>
              </a:rPr>
              <a:t>Quand ce dernier sait qu’elle sait. Il met au point un nouveau plan. Rien ne prend Landru au dépourvu. Jamais.</a:t>
            </a:r>
          </a:p>
          <a:p>
            <a:r>
              <a:rPr lang="fr-FR" sz="1600" b="1" i="0" dirty="0" smtClean="0">
                <a:solidFill>
                  <a:srgbClr val="514549"/>
                </a:solidFill>
                <a:effectLst/>
                <a:latin typeface="Arial" panose="020B0604020202020204" pitchFamily="34" charset="0"/>
              </a:rPr>
              <a:t>Sourire aux lèvres, enjôleur et contrit, il se présente au domicile de sa maîtresse qui croit s’évanouir en le revoyant.</a:t>
            </a:r>
          </a:p>
          <a:p>
            <a:r>
              <a:rPr lang="fr-FR" sz="1600" b="1" i="0" dirty="0" smtClean="0">
                <a:solidFill>
                  <a:srgbClr val="514549"/>
                </a:solidFill>
                <a:effectLst/>
                <a:latin typeface="Arial" panose="020B0604020202020204" pitchFamily="34" charset="0"/>
              </a:rPr>
              <a:t>Elle veut le chasser mais elle va faiblir. Elle arrivera quand même à repousser son amant. Jusqu’au jour où Landru déboule avec deux petites filles </a:t>
            </a:r>
            <a:r>
              <a:rPr lang="fr-FR" sz="1600" b="1" i="0" dirty="0" err="1" smtClean="0">
                <a:solidFill>
                  <a:srgbClr val="514549"/>
                </a:solidFill>
                <a:effectLst/>
                <a:latin typeface="Arial" panose="020B0604020202020204" pitchFamily="34" charset="0"/>
              </a:rPr>
              <a:t>agées</a:t>
            </a:r>
            <a:r>
              <a:rPr lang="fr-FR" sz="1600" b="1" i="0" dirty="0" smtClean="0">
                <a:solidFill>
                  <a:srgbClr val="514549"/>
                </a:solidFill>
                <a:effectLst/>
                <a:latin typeface="Arial" panose="020B0604020202020204" pitchFamily="34" charset="0"/>
              </a:rPr>
              <a:t> de dix et onze ans, ses enfants bien-aimées. A l’instant même toutes les résolutions de Jeanne cèdent. Or il ne s’agissait pas des filles de Landru, déjà adolescentes à l’époque. Où avait-il "emprunté" ces fillettes ? Mystère.</a:t>
            </a:r>
          </a:p>
          <a:p>
            <a:r>
              <a:rPr lang="fr-FR" sz="1600" b="1" i="0" dirty="0" smtClean="0">
                <a:solidFill>
                  <a:srgbClr val="514549"/>
                </a:solidFill>
                <a:effectLst/>
                <a:latin typeface="Arial" panose="020B0604020202020204" pitchFamily="34" charset="0"/>
              </a:rPr>
              <a:t>Peu importe, puisque le but est atteint. Jeanne </a:t>
            </a:r>
            <a:r>
              <a:rPr lang="fr-FR" sz="1600" b="1" i="0" dirty="0" err="1" smtClean="0">
                <a:solidFill>
                  <a:srgbClr val="514549"/>
                </a:solidFill>
                <a:effectLst/>
                <a:latin typeface="Arial" panose="020B0604020202020204" pitchFamily="34" charset="0"/>
              </a:rPr>
              <a:t>Cuchet</a:t>
            </a:r>
            <a:r>
              <a:rPr lang="fr-FR" sz="1600" b="1" i="0" dirty="0" smtClean="0">
                <a:solidFill>
                  <a:srgbClr val="514549"/>
                </a:solidFill>
                <a:effectLst/>
                <a:latin typeface="Arial" panose="020B0604020202020204" pitchFamily="34" charset="0"/>
              </a:rPr>
              <a:t>, bouleversée, tombe dans les bras de Landru. Nul ne reverra Jeanne </a:t>
            </a:r>
            <a:r>
              <a:rPr lang="fr-FR" sz="1600" b="1" i="0" dirty="0" err="1" smtClean="0">
                <a:solidFill>
                  <a:srgbClr val="514549"/>
                </a:solidFill>
                <a:effectLst/>
                <a:latin typeface="Arial" panose="020B0604020202020204" pitchFamily="34" charset="0"/>
              </a:rPr>
              <a:t>Cuchet</a:t>
            </a:r>
            <a:r>
              <a:rPr lang="fr-FR" sz="1600" b="1" i="0" dirty="0" smtClean="0">
                <a:solidFill>
                  <a:srgbClr val="514549"/>
                </a:solidFill>
                <a:effectLst/>
                <a:latin typeface="Arial" panose="020B0604020202020204" pitchFamily="34" charset="0"/>
              </a:rPr>
              <a:t> ni son fils. Le 1er mai - toujours bon mari, Landru offre la montre en or de Madame </a:t>
            </a:r>
            <a:r>
              <a:rPr lang="fr-FR" sz="1600" b="1" i="0" dirty="0" err="1" smtClean="0">
                <a:solidFill>
                  <a:srgbClr val="514549"/>
                </a:solidFill>
                <a:effectLst/>
                <a:latin typeface="Arial" panose="020B0604020202020204" pitchFamily="34" charset="0"/>
              </a:rPr>
              <a:t>Cuchet</a:t>
            </a:r>
            <a:r>
              <a:rPr lang="fr-FR" sz="1600" b="1" i="0" dirty="0" smtClean="0">
                <a:solidFill>
                  <a:srgbClr val="514549"/>
                </a:solidFill>
                <a:effectLst/>
                <a:latin typeface="Arial" panose="020B0604020202020204" pitchFamily="34" charset="0"/>
              </a:rPr>
              <a:t> à sa femme. Cadeau.</a:t>
            </a:r>
          </a:p>
          <a:p>
            <a:r>
              <a:rPr lang="fr-FR" sz="1600" b="1" i="0" dirty="0" smtClean="0">
                <a:solidFill>
                  <a:srgbClr val="514549"/>
                </a:solidFill>
                <a:effectLst/>
                <a:latin typeface="Arial" panose="020B0604020202020204" pitchFamily="34" charset="0"/>
              </a:rPr>
              <a:t>Il passe donc sa première annonce matrimoniale dans L’Echo de Paris . .</a:t>
            </a:r>
            <a:endParaRPr lang="fr-FR" sz="1600" b="1" i="0" dirty="0">
              <a:solidFill>
                <a:srgbClr val="514549"/>
              </a:solidFill>
              <a:effectLst/>
              <a:latin typeface="Arial" panose="020B0604020202020204" pitchFamily="34" charset="0"/>
            </a:endParaRPr>
          </a:p>
        </p:txBody>
      </p:sp>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l="54703" t="12952" r="9556" b="18603"/>
          <a:stretch/>
        </p:blipFill>
        <p:spPr>
          <a:xfrm>
            <a:off x="9248503" y="173607"/>
            <a:ext cx="2016000" cy="2859541"/>
          </a:xfrm>
          <a:prstGeom prst="rect">
            <a:avLst/>
          </a:prstGeom>
        </p:spPr>
      </p:pic>
      <p:pic>
        <p:nvPicPr>
          <p:cNvPr id="6" name="Image 5"/>
          <p:cNvPicPr>
            <a:picLocks noChangeAspect="1"/>
          </p:cNvPicPr>
          <p:nvPr/>
        </p:nvPicPr>
        <p:blipFill rotWithShape="1">
          <a:blip r:embed="rId4">
            <a:extLst>
              <a:ext uri="{28A0092B-C50C-407E-A947-70E740481C1C}">
                <a14:useLocalDpi xmlns:a14="http://schemas.microsoft.com/office/drawing/2010/main" val="0"/>
              </a:ext>
            </a:extLst>
          </a:blip>
          <a:srcRect l="6076" t="15874" r="58747" b="22283"/>
          <a:stretch/>
        </p:blipFill>
        <p:spPr>
          <a:xfrm>
            <a:off x="9240947" y="3925343"/>
            <a:ext cx="2124000" cy="2765863"/>
          </a:xfrm>
          <a:prstGeom prst="rect">
            <a:avLst/>
          </a:prstGeom>
        </p:spPr>
      </p:pic>
      <p:sp>
        <p:nvSpPr>
          <p:cNvPr id="3" name="Rectangle 2"/>
          <p:cNvSpPr/>
          <p:nvPr/>
        </p:nvSpPr>
        <p:spPr>
          <a:xfrm>
            <a:off x="9092049" y="3161113"/>
            <a:ext cx="2172454" cy="369332"/>
          </a:xfrm>
          <a:prstGeom prst="rect">
            <a:avLst/>
          </a:prstGeom>
        </p:spPr>
        <p:txBody>
          <a:bodyPr wrap="none">
            <a:spAutoFit/>
          </a:bodyPr>
          <a:lstStyle/>
          <a:p>
            <a:r>
              <a:rPr lang="fr-FR" b="1" dirty="0" smtClean="0">
                <a:solidFill>
                  <a:srgbClr val="389683"/>
                </a:solidFill>
                <a:latin typeface="Arial" panose="020B0604020202020204" pitchFamily="34" charset="0"/>
              </a:rPr>
              <a:t>Décès 2 </a:t>
            </a:r>
            <a:r>
              <a:rPr lang="fr-FR" b="1" dirty="0">
                <a:solidFill>
                  <a:srgbClr val="389683"/>
                </a:solidFill>
                <a:latin typeface="Arial" panose="020B0604020202020204" pitchFamily="34" charset="0"/>
              </a:rPr>
              <a:t>févr. 1915</a:t>
            </a:r>
            <a:endParaRPr lang="fr-FR" b="1" i="0" dirty="0">
              <a:solidFill>
                <a:srgbClr val="389683"/>
              </a:solidFill>
              <a:effectLst/>
              <a:latin typeface="Arial" panose="020B0604020202020204" pitchFamily="34" charset="0"/>
            </a:endParaRPr>
          </a:p>
        </p:txBody>
      </p:sp>
      <p:sp>
        <p:nvSpPr>
          <p:cNvPr id="8" name="Rectangle 7"/>
          <p:cNvSpPr/>
          <p:nvPr/>
        </p:nvSpPr>
        <p:spPr>
          <a:xfrm>
            <a:off x="8429528" y="3428046"/>
            <a:ext cx="3497496" cy="369332"/>
          </a:xfrm>
          <a:prstGeom prst="rect">
            <a:avLst/>
          </a:prstGeom>
        </p:spPr>
        <p:txBody>
          <a:bodyPr wrap="none">
            <a:spAutoFit/>
          </a:bodyPr>
          <a:lstStyle/>
          <a:p>
            <a:pPr algn="just"/>
            <a:r>
              <a:rPr lang="fr-FR" b="1" dirty="0">
                <a:solidFill>
                  <a:schemeClr val="accent6">
                    <a:lumMod val="75000"/>
                  </a:schemeClr>
                </a:solidFill>
                <a:latin typeface="Arial" panose="020B0604020202020204" pitchFamily="34" charset="0"/>
              </a:rPr>
              <a:t>Jeanne-Marie et André </a:t>
            </a:r>
            <a:r>
              <a:rPr lang="fr-FR" b="1" dirty="0" err="1">
                <a:solidFill>
                  <a:schemeClr val="accent6">
                    <a:lumMod val="75000"/>
                  </a:schemeClr>
                </a:solidFill>
                <a:latin typeface="Arial" panose="020B0604020202020204" pitchFamily="34" charset="0"/>
              </a:rPr>
              <a:t>Cuchet</a:t>
            </a:r>
            <a:endParaRPr lang="fr-FR" b="1" i="0" dirty="0">
              <a:solidFill>
                <a:schemeClr val="accent6">
                  <a:lumMod val="75000"/>
                </a:schemeClr>
              </a:solidFill>
              <a:effectLst/>
              <a:latin typeface="Arial" panose="020B0604020202020204" pitchFamily="34" charset="0"/>
            </a:endParaRPr>
          </a:p>
        </p:txBody>
      </p:sp>
    </p:spTree>
    <p:extLst>
      <p:ext uri="{BB962C8B-B14F-4D97-AF65-F5344CB8AC3E}">
        <p14:creationId xmlns:p14="http://schemas.microsoft.com/office/powerpoint/2010/main" val="212474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339633" y="185619"/>
            <a:ext cx="11721738" cy="1477328"/>
          </a:xfrm>
          <a:prstGeom prst="rect">
            <a:avLst/>
          </a:prstGeom>
        </p:spPr>
        <p:txBody>
          <a:bodyPr wrap="square">
            <a:spAutoFit/>
          </a:bodyPr>
          <a:lstStyle/>
          <a:p>
            <a:r>
              <a:rPr lang="fr-FR" b="1" i="0" dirty="0" smtClean="0">
                <a:effectLst/>
                <a:latin typeface="Arial" panose="020B0604020202020204" pitchFamily="34" charset="0"/>
              </a:rPr>
              <a:t>Le 16 mars 1915, Landru fait insérer dans un journal de Paris une nouvelle annonce matrimoniale. Il recrute. Chaque annonce déclenche un grand nombre de réponses. A toutes les femmes qui lui ont écrit, il adresse la même lettre : "Je voudrais un amour véritable, des sentiments qui puissent assurer un bonheur durable. Je suis assez indépendant pour vous déclarer tout de suite que, de mon côté, les conditions d’avoir financier n’entreront en rien dans le choix d’une épouse".</a:t>
            </a:r>
            <a:endParaRPr lang="fr-FR" b="1" dirty="0"/>
          </a:p>
        </p:txBody>
      </p:sp>
      <p:sp>
        <p:nvSpPr>
          <p:cNvPr id="4" name="Rectangle 3"/>
          <p:cNvSpPr/>
          <p:nvPr/>
        </p:nvSpPr>
        <p:spPr>
          <a:xfrm>
            <a:off x="339633" y="1713014"/>
            <a:ext cx="6766560" cy="5078313"/>
          </a:xfrm>
          <a:prstGeom prst="rect">
            <a:avLst/>
          </a:prstGeom>
        </p:spPr>
        <p:txBody>
          <a:bodyPr wrap="square">
            <a:spAutoFit/>
          </a:bodyPr>
          <a:lstStyle/>
          <a:p>
            <a:r>
              <a:rPr lang="fr-FR" b="1" i="0" dirty="0" smtClean="0">
                <a:effectLst/>
                <a:latin typeface="Arial" panose="020B0604020202020204" pitchFamily="34" charset="0"/>
              </a:rPr>
              <a:t>rencontre en MAI 1915</a:t>
            </a:r>
          </a:p>
          <a:p>
            <a:r>
              <a:rPr lang="fr-FR" b="1" i="0" dirty="0" smtClean="0">
                <a:effectLst/>
                <a:latin typeface="Arial" panose="020B0604020202020204" pitchFamily="34" charset="0"/>
              </a:rPr>
              <a:t>Séparée de son mari, aubergiste à Oloron-Sainte-Marie, dont ensuite elle est devenue veuve, Mme Laborde-Line a suivi son fils à Paris. C’est alors qu’elle a fait la connaissance de Landru. Elle a quarante-sept ans et n’est pas très laide. Les choses vont vite.</a:t>
            </a:r>
          </a:p>
          <a:p>
            <a:r>
              <a:rPr lang="fr-FR" b="1" i="0" dirty="0" smtClean="0">
                <a:effectLst/>
                <a:latin typeface="Arial" panose="020B0604020202020204" pitchFamily="34" charset="0"/>
              </a:rPr>
              <a:t>Deux mois plus tard, elle annonce à son entourage qu’elle va épouser le monsieur barbu qui vient la voir et qu’elle est sûre d’être très heureuse avec lui. Une semaine plus tard, une voiture de déménagement vient chercher les meubles de Mme Laborde-Line que Landru attend en taxi. Avant d’y monter, la veuve crie à sa concierge :</a:t>
            </a:r>
          </a:p>
          <a:p>
            <a:r>
              <a:rPr lang="fr-FR" b="1" i="0" dirty="0" smtClean="0">
                <a:effectLst/>
                <a:latin typeface="Arial" panose="020B0604020202020204" pitchFamily="34" charset="0"/>
              </a:rPr>
              <a:t>- Je vous écrirai pour vous donner ma nouvelle adresse !</a:t>
            </a:r>
          </a:p>
          <a:p>
            <a:r>
              <a:rPr lang="fr-FR" b="1" i="0" dirty="0" smtClean="0">
                <a:effectLst/>
                <a:latin typeface="Arial" panose="020B0604020202020204" pitchFamily="34" charset="0"/>
              </a:rPr>
              <a:t>Cette </a:t>
            </a:r>
            <a:r>
              <a:rPr lang="fr-FR" b="1" i="0" dirty="0" err="1" smtClean="0">
                <a:effectLst/>
                <a:latin typeface="Arial" panose="020B0604020202020204" pitchFamily="34" charset="0"/>
              </a:rPr>
              <a:t>lettre-là</a:t>
            </a:r>
            <a:r>
              <a:rPr lang="fr-FR" b="1" i="0" dirty="0" smtClean="0">
                <a:effectLst/>
                <a:latin typeface="Arial" panose="020B0604020202020204" pitchFamily="34" charset="0"/>
              </a:rPr>
              <a:t>, la concierge l’attendra toujours.</a:t>
            </a:r>
          </a:p>
          <a:p>
            <a:r>
              <a:rPr lang="fr-FR" b="1" i="0" dirty="0" smtClean="0">
                <a:effectLst/>
                <a:latin typeface="Arial" panose="020B0604020202020204" pitchFamily="34" charset="0"/>
              </a:rPr>
              <a:t>A la date du 7 juillet 1915, Landru a enregistré dans sa comptabilité la vente de deux meubles ayant appartenu à Mme Laborde-Line. Landru les a vendus en même temps qu’une obligation ayant appartenu à Mme </a:t>
            </a:r>
            <a:r>
              <a:rPr lang="fr-FR" b="1" i="0" dirty="0" err="1" smtClean="0">
                <a:effectLst/>
                <a:latin typeface="Arial" panose="020B0604020202020204" pitchFamily="34" charset="0"/>
              </a:rPr>
              <a:t>Cuchet</a:t>
            </a:r>
            <a:r>
              <a:rPr lang="fr-FR" b="1" i="0" dirty="0" smtClean="0">
                <a:effectLst/>
                <a:latin typeface="Arial" panose="020B0604020202020204" pitchFamily="34" charset="0"/>
              </a:rPr>
              <a:t>...</a:t>
            </a:r>
            <a:endParaRPr lang="fr-FR" b="1" i="0" dirty="0">
              <a:effectLst/>
              <a:latin typeface="Arial" panose="020B0604020202020204" pitchFamily="34" charset="0"/>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0296" y="2417034"/>
            <a:ext cx="2844000" cy="3810960"/>
          </a:xfrm>
          <a:prstGeom prst="rect">
            <a:avLst/>
          </a:prstGeom>
        </p:spPr>
      </p:pic>
      <p:sp>
        <p:nvSpPr>
          <p:cNvPr id="6" name="Rectangle 5"/>
          <p:cNvSpPr/>
          <p:nvPr/>
        </p:nvSpPr>
        <p:spPr>
          <a:xfrm>
            <a:off x="8701257" y="1801287"/>
            <a:ext cx="2236510" cy="369332"/>
          </a:xfrm>
          <a:prstGeom prst="rect">
            <a:avLst/>
          </a:prstGeom>
        </p:spPr>
        <p:txBody>
          <a:bodyPr wrap="none">
            <a:spAutoFit/>
          </a:bodyPr>
          <a:lstStyle/>
          <a:p>
            <a:r>
              <a:rPr lang="fr-FR" b="1" dirty="0" smtClean="0">
                <a:solidFill>
                  <a:srgbClr val="389683"/>
                </a:solidFill>
                <a:latin typeface="Arial" panose="020B0604020202020204" pitchFamily="34" charset="0"/>
              </a:rPr>
              <a:t>Décès 26 </a:t>
            </a:r>
            <a:r>
              <a:rPr lang="fr-FR" b="1" dirty="0">
                <a:solidFill>
                  <a:srgbClr val="389683"/>
                </a:solidFill>
                <a:latin typeface="Arial" panose="020B0604020202020204" pitchFamily="34" charset="0"/>
              </a:rPr>
              <a:t>juin 1915</a:t>
            </a:r>
            <a:endParaRPr lang="fr-FR" b="1" i="0" dirty="0">
              <a:solidFill>
                <a:srgbClr val="389683"/>
              </a:solidFill>
              <a:effectLst/>
              <a:latin typeface="Arial" panose="020B0604020202020204" pitchFamily="34" charset="0"/>
            </a:endParaRPr>
          </a:p>
        </p:txBody>
      </p:sp>
      <p:sp>
        <p:nvSpPr>
          <p:cNvPr id="7" name="Rectangle 6"/>
          <p:cNvSpPr/>
          <p:nvPr/>
        </p:nvSpPr>
        <p:spPr>
          <a:xfrm>
            <a:off x="7937511" y="6227994"/>
            <a:ext cx="3809569" cy="369332"/>
          </a:xfrm>
          <a:prstGeom prst="rect">
            <a:avLst/>
          </a:prstGeom>
        </p:spPr>
        <p:txBody>
          <a:bodyPr wrap="none">
            <a:spAutoFit/>
          </a:bodyPr>
          <a:lstStyle/>
          <a:p>
            <a:r>
              <a:rPr lang="fr-FR" b="1" dirty="0">
                <a:solidFill>
                  <a:schemeClr val="accent6">
                    <a:lumMod val="75000"/>
                  </a:schemeClr>
                </a:solidFill>
                <a:latin typeface="Arial" panose="020B0604020202020204" pitchFamily="34" charset="0"/>
              </a:rPr>
              <a:t>Thérèse Laborde-Line, née </a:t>
            </a:r>
            <a:r>
              <a:rPr lang="fr-FR" b="1" dirty="0" err="1">
                <a:solidFill>
                  <a:schemeClr val="accent6">
                    <a:lumMod val="75000"/>
                  </a:schemeClr>
                </a:solidFill>
                <a:latin typeface="Arial" panose="020B0604020202020204" pitchFamily="34" charset="0"/>
              </a:rPr>
              <a:t>Turan</a:t>
            </a:r>
            <a:endParaRPr lang="fr-FR" b="1" dirty="0">
              <a:solidFill>
                <a:schemeClr val="accent6">
                  <a:lumMod val="75000"/>
                </a:schemeClr>
              </a:solidFill>
            </a:endParaRPr>
          </a:p>
        </p:txBody>
      </p:sp>
    </p:spTree>
    <p:extLst>
      <p:ext uri="{BB962C8B-B14F-4D97-AF65-F5344CB8AC3E}">
        <p14:creationId xmlns:p14="http://schemas.microsoft.com/office/powerpoint/2010/main" val="12095225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224153" y="1158492"/>
            <a:ext cx="8206634" cy="4801314"/>
          </a:xfrm>
          <a:prstGeom prst="rect">
            <a:avLst/>
          </a:prstGeom>
        </p:spPr>
        <p:txBody>
          <a:bodyPr wrap="square">
            <a:spAutoFit/>
          </a:bodyPr>
          <a:lstStyle/>
          <a:p>
            <a:r>
              <a:rPr lang="fr-FR" b="1" dirty="0">
                <a:solidFill>
                  <a:srgbClr val="514549"/>
                </a:solidFill>
                <a:latin typeface="Arial" panose="020B0604020202020204" pitchFamily="34" charset="0"/>
              </a:rPr>
              <a:t>Au même moment, une certaine Mme </a:t>
            </a:r>
            <a:r>
              <a:rPr lang="fr-FR" b="1" dirty="0" err="1">
                <a:solidFill>
                  <a:srgbClr val="514549"/>
                </a:solidFill>
                <a:latin typeface="Arial" panose="020B0604020202020204" pitchFamily="34" charset="0"/>
              </a:rPr>
              <a:t>Guillin</a:t>
            </a:r>
            <a:r>
              <a:rPr lang="fr-FR" b="1" dirty="0">
                <a:solidFill>
                  <a:srgbClr val="514549"/>
                </a:solidFill>
                <a:latin typeface="Arial" panose="020B0604020202020204" pitchFamily="34" charset="0"/>
              </a:rPr>
              <a:t> raconte à ses voisins qu’elle a rencontré un homme riche et qu’elle n’a jamais été aussi heureuse. Landru - on le remarquera a entrepris une nouvelle opération. Le 15 juillet, c’est à son bras que Mme </a:t>
            </a:r>
            <a:r>
              <a:rPr lang="fr-FR" b="1" dirty="0" err="1">
                <a:solidFill>
                  <a:srgbClr val="514549"/>
                </a:solidFill>
                <a:latin typeface="Arial" panose="020B0604020202020204" pitchFamily="34" charset="0"/>
              </a:rPr>
              <a:t>Guillin</a:t>
            </a:r>
            <a:r>
              <a:rPr lang="fr-FR" b="1" dirty="0">
                <a:solidFill>
                  <a:srgbClr val="514549"/>
                </a:solidFill>
                <a:latin typeface="Arial" panose="020B0604020202020204" pitchFamily="34" charset="0"/>
              </a:rPr>
              <a:t> quitte son domicile. Au début d’août, elle écrit à sa fille.</a:t>
            </a:r>
          </a:p>
          <a:p>
            <a:r>
              <a:rPr lang="fr-FR" b="1" dirty="0">
                <a:solidFill>
                  <a:srgbClr val="514549"/>
                </a:solidFill>
                <a:latin typeface="Arial" panose="020B0604020202020204" pitchFamily="34" charset="0"/>
              </a:rPr>
              <a:t>A la lettre, Landru ajoute même quelques lignes de sa main ! Après, plus rien. La fille de </a:t>
            </a:r>
            <a:r>
              <a:rPr lang="fr-FR" b="1" dirty="0" smtClean="0">
                <a:solidFill>
                  <a:srgbClr val="514549"/>
                </a:solidFill>
                <a:latin typeface="Arial" panose="020B0604020202020204" pitchFamily="34" charset="0"/>
              </a:rPr>
              <a:t>Mme </a:t>
            </a:r>
            <a:r>
              <a:rPr lang="fr-FR" b="1" dirty="0" err="1">
                <a:solidFill>
                  <a:srgbClr val="514549"/>
                </a:solidFill>
                <a:latin typeface="Arial" panose="020B0604020202020204" pitchFamily="34" charset="0"/>
              </a:rPr>
              <a:t>Guillin</a:t>
            </a:r>
            <a:r>
              <a:rPr lang="fr-FR" b="1" dirty="0">
                <a:solidFill>
                  <a:srgbClr val="514549"/>
                </a:solidFill>
                <a:latin typeface="Arial" panose="020B0604020202020204" pitchFamily="34" charset="0"/>
              </a:rPr>
              <a:t> n’entendra plus jamais parler de sa mère.</a:t>
            </a:r>
          </a:p>
          <a:p>
            <a:r>
              <a:rPr lang="fr-FR" b="1" dirty="0">
                <a:solidFill>
                  <a:srgbClr val="514549"/>
                </a:solidFill>
                <a:latin typeface="Arial" panose="020B0604020202020204" pitchFamily="34" charset="0"/>
              </a:rPr>
              <a:t>Pauvre Mme </a:t>
            </a:r>
            <a:r>
              <a:rPr lang="fr-FR" b="1" dirty="0" err="1">
                <a:solidFill>
                  <a:srgbClr val="514549"/>
                </a:solidFill>
                <a:latin typeface="Arial" panose="020B0604020202020204" pitchFamily="34" charset="0"/>
              </a:rPr>
              <a:t>Guillin</a:t>
            </a:r>
            <a:r>
              <a:rPr lang="fr-FR" b="1" dirty="0">
                <a:solidFill>
                  <a:srgbClr val="514549"/>
                </a:solidFill>
                <a:latin typeface="Arial" panose="020B0604020202020204" pitchFamily="34" charset="0"/>
              </a:rPr>
              <a:t> ! Dans la liste des "disparues", elle n’aura pas même droit de figurer sous son patronyme. Landru ne la citera que sous le nom de la rue qu’elle habitait : Crozatier.</a:t>
            </a:r>
          </a:p>
          <a:p>
            <a:r>
              <a:rPr lang="fr-FR" b="1" dirty="0" smtClean="0">
                <a:solidFill>
                  <a:srgbClr val="514549"/>
                </a:solidFill>
                <a:latin typeface="Arial" panose="020B0604020202020204" pitchFamily="34" charset="0"/>
              </a:rPr>
              <a:t>Il </a:t>
            </a:r>
            <a:r>
              <a:rPr lang="fr-FR" b="1" dirty="0">
                <a:solidFill>
                  <a:srgbClr val="514549"/>
                </a:solidFill>
                <a:latin typeface="Arial" panose="020B0604020202020204" pitchFamily="34" charset="0"/>
              </a:rPr>
              <a:t>décide donc de déménager. Ils peuvent toujours venir, les enfants de Mme </a:t>
            </a:r>
            <a:r>
              <a:rPr lang="fr-FR" b="1" dirty="0" err="1">
                <a:solidFill>
                  <a:srgbClr val="514549"/>
                </a:solidFill>
                <a:latin typeface="Arial" panose="020B0604020202020204" pitchFamily="34" charset="0"/>
              </a:rPr>
              <a:t>Guillin</a:t>
            </a:r>
            <a:r>
              <a:rPr lang="fr-FR" b="1" dirty="0">
                <a:solidFill>
                  <a:srgbClr val="514549"/>
                </a:solidFill>
                <a:latin typeface="Arial" panose="020B0604020202020204" pitchFamily="34" charset="0"/>
              </a:rPr>
              <a:t> : Landru est parti sans laisser d’adresse. Il tombe sous le charme d’une maison à </a:t>
            </a:r>
            <a:r>
              <a:rPr lang="fr-FR" b="1" dirty="0" err="1">
                <a:solidFill>
                  <a:srgbClr val="514549"/>
                </a:solidFill>
                <a:latin typeface="Arial" panose="020B0604020202020204" pitchFamily="34" charset="0"/>
              </a:rPr>
              <a:t>Gambais</a:t>
            </a:r>
            <a:r>
              <a:rPr lang="fr-FR" b="1" dirty="0">
                <a:solidFill>
                  <a:srgbClr val="514549"/>
                </a:solidFill>
                <a:latin typeface="Arial" panose="020B0604020202020204" pitchFamily="34" charset="0"/>
              </a:rPr>
              <a:t>.</a:t>
            </a:r>
          </a:p>
          <a:p>
            <a:r>
              <a:rPr lang="fr-FR" b="1" dirty="0">
                <a:solidFill>
                  <a:srgbClr val="514549"/>
                </a:solidFill>
                <a:latin typeface="Arial" panose="020B0604020202020204" pitchFamily="34" charset="0"/>
              </a:rPr>
              <a:t>Sa première acquisition : une cuisinière.</a:t>
            </a:r>
          </a:p>
          <a:p>
            <a:r>
              <a:rPr lang="fr-FR" b="1" dirty="0">
                <a:solidFill>
                  <a:srgbClr val="514549"/>
                </a:solidFill>
                <a:latin typeface="Arial" panose="020B0604020202020204" pitchFamily="34" charset="0"/>
              </a:rPr>
              <a:t>Trois jours plus tard, sous le nom de Dupont, il signe l’acte de location. Le quincailler lui livre la cuisinière et aussi trois cents kilos de charbon qu’il a commandé.</a:t>
            </a:r>
            <a:endParaRPr lang="fr-FR" b="1" i="0" dirty="0">
              <a:solidFill>
                <a:srgbClr val="514549"/>
              </a:solidFill>
              <a:effectLst/>
              <a:latin typeface="Arial" panose="020B0604020202020204" pitchFamily="34"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47393" y="939221"/>
            <a:ext cx="3528000" cy="5433120"/>
          </a:xfrm>
          <a:prstGeom prst="rect">
            <a:avLst/>
          </a:prstGeom>
        </p:spPr>
      </p:pic>
      <p:sp>
        <p:nvSpPr>
          <p:cNvPr id="5" name="Rectangle 4"/>
          <p:cNvSpPr/>
          <p:nvPr/>
        </p:nvSpPr>
        <p:spPr>
          <a:xfrm>
            <a:off x="8989144" y="396927"/>
            <a:ext cx="2185214" cy="369332"/>
          </a:xfrm>
          <a:prstGeom prst="rect">
            <a:avLst/>
          </a:prstGeom>
        </p:spPr>
        <p:txBody>
          <a:bodyPr wrap="none">
            <a:spAutoFit/>
          </a:bodyPr>
          <a:lstStyle/>
          <a:p>
            <a:r>
              <a:rPr lang="fr-FR" b="1" dirty="0" smtClean="0">
                <a:solidFill>
                  <a:srgbClr val="389683"/>
                </a:solidFill>
                <a:latin typeface="Arial" panose="020B0604020202020204" pitchFamily="34" charset="0"/>
              </a:rPr>
              <a:t>Décès 3 </a:t>
            </a:r>
            <a:r>
              <a:rPr lang="fr-FR" b="1" dirty="0">
                <a:solidFill>
                  <a:srgbClr val="389683"/>
                </a:solidFill>
                <a:latin typeface="Arial" panose="020B0604020202020204" pitchFamily="34" charset="0"/>
              </a:rPr>
              <a:t>août 1915</a:t>
            </a:r>
            <a:endParaRPr lang="fr-FR" b="1" i="0" dirty="0">
              <a:solidFill>
                <a:srgbClr val="389683"/>
              </a:solidFill>
              <a:effectLst/>
              <a:latin typeface="Arial" panose="020B0604020202020204" pitchFamily="34" charset="0"/>
            </a:endParaRPr>
          </a:p>
        </p:txBody>
      </p:sp>
      <p:sp>
        <p:nvSpPr>
          <p:cNvPr id="6" name="Rectangle 5"/>
          <p:cNvSpPr/>
          <p:nvPr/>
        </p:nvSpPr>
        <p:spPr>
          <a:xfrm>
            <a:off x="8732277" y="6360637"/>
            <a:ext cx="2826415" cy="369332"/>
          </a:xfrm>
          <a:prstGeom prst="rect">
            <a:avLst/>
          </a:prstGeom>
        </p:spPr>
        <p:txBody>
          <a:bodyPr wrap="none">
            <a:spAutoFit/>
          </a:bodyPr>
          <a:lstStyle/>
          <a:p>
            <a:pPr algn="just"/>
            <a:r>
              <a:rPr lang="fr-FR" b="1" dirty="0">
                <a:solidFill>
                  <a:schemeClr val="accent6">
                    <a:lumMod val="75000"/>
                  </a:schemeClr>
                </a:solidFill>
                <a:latin typeface="Arial" panose="020B0604020202020204" pitchFamily="34" charset="0"/>
              </a:rPr>
              <a:t>Marie-Angélique </a:t>
            </a:r>
            <a:r>
              <a:rPr lang="fr-FR" b="1" dirty="0" err="1">
                <a:solidFill>
                  <a:schemeClr val="accent6">
                    <a:lumMod val="75000"/>
                  </a:schemeClr>
                </a:solidFill>
                <a:latin typeface="Arial" panose="020B0604020202020204" pitchFamily="34" charset="0"/>
              </a:rPr>
              <a:t>Guillin</a:t>
            </a:r>
            <a:r>
              <a:rPr lang="fr-FR" b="1" dirty="0">
                <a:solidFill>
                  <a:srgbClr val="000000"/>
                </a:solidFill>
                <a:latin typeface="Arial" panose="020B0604020202020204" pitchFamily="34" charset="0"/>
              </a:rPr>
              <a:t> </a:t>
            </a:r>
            <a:endParaRPr lang="fr-FR" b="1"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1468326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444137" y="1270507"/>
            <a:ext cx="6096000" cy="4524315"/>
          </a:xfrm>
          <a:prstGeom prst="rect">
            <a:avLst/>
          </a:prstGeom>
        </p:spPr>
        <p:txBody>
          <a:bodyPr>
            <a:spAutoFit/>
          </a:bodyPr>
          <a:lstStyle/>
          <a:p>
            <a:r>
              <a:rPr lang="fr-FR" b="1" dirty="0">
                <a:solidFill>
                  <a:srgbClr val="514549"/>
                </a:solidFill>
                <a:latin typeface="Arial" panose="020B0604020202020204" pitchFamily="34" charset="0"/>
              </a:rPr>
              <a:t>Tout est prêt pour que le nouveau locataire pende la crémaillère : ce sera en compagnie de Berthe-Anna </a:t>
            </a:r>
            <a:r>
              <a:rPr lang="fr-FR" b="1" dirty="0" err="1">
                <a:solidFill>
                  <a:srgbClr val="514549"/>
                </a:solidFill>
                <a:latin typeface="Arial" panose="020B0604020202020204" pitchFamily="34" charset="0"/>
              </a:rPr>
              <a:t>Héon</a:t>
            </a:r>
            <a:r>
              <a:rPr lang="fr-FR" b="1" dirty="0">
                <a:solidFill>
                  <a:srgbClr val="514549"/>
                </a:solidFill>
                <a:latin typeface="Arial" panose="020B0604020202020204" pitchFamily="34" charset="0"/>
              </a:rPr>
              <a:t>. Une veuve encore qui avait eu le malheur de perdre son fils et ses deux filles. Elle vend ses meubles pour 500 francs qu’elle remet à Landru. Elle réunit ses affaires personnelles et part pour son dernier voyage.</a:t>
            </a:r>
          </a:p>
          <a:p>
            <a:r>
              <a:rPr lang="fr-FR" b="1" dirty="0">
                <a:solidFill>
                  <a:srgbClr val="514549"/>
                </a:solidFill>
                <a:latin typeface="Arial" panose="020B0604020202020204" pitchFamily="34" charset="0"/>
              </a:rPr>
              <a:t>Destination : Cambrais.</a:t>
            </a:r>
          </a:p>
          <a:p>
            <a:r>
              <a:rPr lang="fr-FR" b="1" dirty="0">
                <a:solidFill>
                  <a:srgbClr val="514549"/>
                </a:solidFill>
                <a:latin typeface="Arial" panose="020B0604020202020204" pitchFamily="34" charset="0"/>
              </a:rPr>
              <a:t>Landru n’a pas manqué de noter la dépense engagée : "Aller et retour, 3,85 F. Aller, 2,40 F." L’aller et retour est pour lui.</a:t>
            </a:r>
          </a:p>
          <a:p>
            <a:r>
              <a:rPr lang="fr-FR" b="1" dirty="0">
                <a:solidFill>
                  <a:srgbClr val="514549"/>
                </a:solidFill>
                <a:latin typeface="Arial" panose="020B0604020202020204" pitchFamily="34" charset="0"/>
              </a:rPr>
              <a:t>Pour </a:t>
            </a:r>
            <a:r>
              <a:rPr lang="fr-FR" b="1" dirty="0" err="1">
                <a:solidFill>
                  <a:srgbClr val="514549"/>
                </a:solidFill>
                <a:latin typeface="Arial" panose="020B0604020202020204" pitchFamily="34" charset="0"/>
              </a:rPr>
              <a:t>mme</a:t>
            </a:r>
            <a:r>
              <a:rPr lang="fr-FR" b="1" dirty="0">
                <a:solidFill>
                  <a:srgbClr val="514549"/>
                </a:solidFill>
                <a:latin typeface="Arial" panose="020B0604020202020204" pitchFamily="34" charset="0"/>
              </a:rPr>
              <a:t> </a:t>
            </a:r>
            <a:r>
              <a:rPr lang="fr-FR" b="1" dirty="0" err="1">
                <a:solidFill>
                  <a:srgbClr val="514549"/>
                </a:solidFill>
                <a:latin typeface="Arial" panose="020B0604020202020204" pitchFamily="34" charset="0"/>
              </a:rPr>
              <a:t>Héon</a:t>
            </a:r>
            <a:r>
              <a:rPr lang="fr-FR" b="1" dirty="0">
                <a:solidFill>
                  <a:srgbClr val="514549"/>
                </a:solidFill>
                <a:latin typeface="Arial" panose="020B0604020202020204" pitchFamily="34" charset="0"/>
              </a:rPr>
              <a:t>, un aller suffit. Il n’y a pas de petites économies.</a:t>
            </a:r>
          </a:p>
          <a:p>
            <a:r>
              <a:rPr lang="fr-FR" b="1" dirty="0">
                <a:solidFill>
                  <a:srgbClr val="514549"/>
                </a:solidFill>
                <a:latin typeface="Arial" panose="020B0604020202020204" pitchFamily="34" charset="0"/>
              </a:rPr>
              <a:t>Dans le carnet de Landru, Mme </a:t>
            </a:r>
            <a:r>
              <a:rPr lang="fr-FR" b="1" dirty="0" err="1">
                <a:solidFill>
                  <a:srgbClr val="514549"/>
                </a:solidFill>
                <a:latin typeface="Arial" panose="020B0604020202020204" pitchFamily="34" charset="0"/>
              </a:rPr>
              <a:t>Héon</a:t>
            </a:r>
            <a:r>
              <a:rPr lang="fr-FR" b="1" dirty="0">
                <a:solidFill>
                  <a:srgbClr val="514549"/>
                </a:solidFill>
                <a:latin typeface="Arial" panose="020B0604020202020204" pitchFamily="34" charset="0"/>
              </a:rPr>
              <a:t> ne sera pas nommée, elle non plus. Elle n’aura droit qu’à la seule mention de sa ville natale : Havre.</a:t>
            </a:r>
            <a:endParaRPr lang="fr-FR" b="1" i="0" dirty="0">
              <a:solidFill>
                <a:srgbClr val="514549"/>
              </a:solidFill>
              <a:effectLst/>
              <a:latin typeface="Arial" panose="020B0604020202020204" pitchFamily="34" charset="0"/>
            </a:endParaRPr>
          </a:p>
        </p:txBody>
      </p:sp>
      <p:sp>
        <p:nvSpPr>
          <p:cNvPr id="4" name="Rectangle 3"/>
          <p:cNvSpPr/>
          <p:nvPr/>
        </p:nvSpPr>
        <p:spPr>
          <a:xfrm>
            <a:off x="8409785" y="1270507"/>
            <a:ext cx="2159566" cy="369332"/>
          </a:xfrm>
          <a:prstGeom prst="rect">
            <a:avLst/>
          </a:prstGeom>
        </p:spPr>
        <p:txBody>
          <a:bodyPr wrap="none">
            <a:spAutoFit/>
          </a:bodyPr>
          <a:lstStyle/>
          <a:p>
            <a:r>
              <a:rPr lang="fr-FR" b="1" dirty="0" smtClean="0">
                <a:solidFill>
                  <a:srgbClr val="389683"/>
                </a:solidFill>
                <a:latin typeface="Arial" panose="020B0604020202020204" pitchFamily="34" charset="0"/>
              </a:rPr>
              <a:t>Décès 8 </a:t>
            </a:r>
            <a:r>
              <a:rPr lang="fr-FR" b="1" dirty="0">
                <a:solidFill>
                  <a:srgbClr val="389683"/>
                </a:solidFill>
                <a:latin typeface="Arial" panose="020B0604020202020204" pitchFamily="34" charset="0"/>
              </a:rPr>
              <a:t>déc. 1915</a:t>
            </a:r>
            <a:endParaRPr lang="fr-FR" b="1" i="0" dirty="0">
              <a:solidFill>
                <a:srgbClr val="389683"/>
              </a:solidFill>
              <a:effectLst/>
              <a:latin typeface="Arial" panose="020B0604020202020204" pitchFamily="34" charset="0"/>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35911" y="1962014"/>
            <a:ext cx="3204000" cy="3141300"/>
          </a:xfrm>
          <a:prstGeom prst="rect">
            <a:avLst/>
          </a:prstGeom>
        </p:spPr>
      </p:pic>
      <p:sp>
        <p:nvSpPr>
          <p:cNvPr id="7" name="Rectangle 6"/>
          <p:cNvSpPr/>
          <p:nvPr/>
        </p:nvSpPr>
        <p:spPr>
          <a:xfrm>
            <a:off x="8333195" y="5603022"/>
            <a:ext cx="3162469" cy="369332"/>
          </a:xfrm>
          <a:prstGeom prst="rect">
            <a:avLst/>
          </a:prstGeom>
        </p:spPr>
        <p:txBody>
          <a:bodyPr wrap="none">
            <a:spAutoFit/>
          </a:bodyPr>
          <a:lstStyle/>
          <a:p>
            <a:r>
              <a:rPr lang="fr-FR" b="1" dirty="0" smtClean="0">
                <a:solidFill>
                  <a:schemeClr val="accent6">
                    <a:lumMod val="75000"/>
                  </a:schemeClr>
                </a:solidFill>
              </a:rPr>
              <a:t>Berthe Anna </a:t>
            </a:r>
            <a:r>
              <a:rPr lang="fr-FR" b="1" dirty="0" err="1">
                <a:solidFill>
                  <a:schemeClr val="accent6">
                    <a:lumMod val="75000"/>
                  </a:schemeClr>
                </a:solidFill>
              </a:rPr>
              <a:t>Héon</a:t>
            </a:r>
            <a:r>
              <a:rPr lang="fr-FR" b="1" dirty="0">
                <a:solidFill>
                  <a:schemeClr val="accent6">
                    <a:lumMod val="75000"/>
                  </a:schemeClr>
                </a:solidFill>
              </a:rPr>
              <a:t>, née Henry</a:t>
            </a:r>
            <a:r>
              <a:rPr lang="fr-FR" dirty="0"/>
              <a:t>,</a:t>
            </a:r>
            <a:r>
              <a:rPr lang="fr-FR" b="1" dirty="0" smtClean="0">
                <a:solidFill>
                  <a:srgbClr val="514549"/>
                </a:solidFill>
                <a:latin typeface="Arial" panose="020B0604020202020204" pitchFamily="34" charset="0"/>
              </a:rPr>
              <a:t>.</a:t>
            </a:r>
            <a:endParaRPr lang="fr-FR" dirty="0"/>
          </a:p>
        </p:txBody>
      </p:sp>
    </p:spTree>
    <p:extLst>
      <p:ext uri="{BB962C8B-B14F-4D97-AF65-F5344CB8AC3E}">
        <p14:creationId xmlns:p14="http://schemas.microsoft.com/office/powerpoint/2010/main" val="21005600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130628" y="734286"/>
            <a:ext cx="8604069" cy="5909310"/>
          </a:xfrm>
          <a:prstGeom prst="rect">
            <a:avLst/>
          </a:prstGeom>
        </p:spPr>
        <p:txBody>
          <a:bodyPr wrap="square">
            <a:spAutoFit/>
          </a:bodyPr>
          <a:lstStyle/>
          <a:p>
            <a:r>
              <a:rPr lang="fr-FR" b="1" dirty="0">
                <a:solidFill>
                  <a:srgbClr val="514549"/>
                </a:solidFill>
                <a:latin typeface="Arial" panose="020B0604020202020204" pitchFamily="34" charset="0"/>
              </a:rPr>
              <a:t>Mme </a:t>
            </a:r>
            <a:r>
              <a:rPr lang="fr-FR" b="1" dirty="0" err="1">
                <a:solidFill>
                  <a:srgbClr val="514549"/>
                </a:solidFill>
                <a:latin typeface="Arial" panose="020B0604020202020204" pitchFamily="34" charset="0"/>
              </a:rPr>
              <a:t>Collomb</a:t>
            </a:r>
            <a:r>
              <a:rPr lang="fr-FR" b="1" dirty="0">
                <a:solidFill>
                  <a:srgbClr val="514549"/>
                </a:solidFill>
                <a:latin typeface="Arial" panose="020B0604020202020204" pitchFamily="34" charset="0"/>
              </a:rPr>
              <a:t> avait réagi à l’annonce du 1er mai ainsi conçue : M. 45 ans, seul, sans famille, situation 4 000, ayant intérieur, désire épouser dame ayant situation en rapport.</a:t>
            </a:r>
          </a:p>
          <a:p>
            <a:r>
              <a:rPr lang="fr-FR" b="1" dirty="0">
                <a:solidFill>
                  <a:srgbClr val="514549"/>
                </a:solidFill>
                <a:latin typeface="Arial" panose="020B0604020202020204" pitchFamily="34" charset="0"/>
              </a:rPr>
              <a:t>Landru a soigneusement encadré au crayon bleu ce passage de sa lettre : "J’ai 39 ans, je suis veuve, sans enfant, et pour ainsi dire sans famille puisque sous peu elle quittera Paris. Je gagne 2100 F par an dans un bureau. Je suis parvenue à faire quelques économies qui, avec le petit peu que j’avais quand mon mari est mort, s’élèvent à 8000 F." Anne </a:t>
            </a:r>
            <a:r>
              <a:rPr lang="fr-FR" b="1" dirty="0" err="1">
                <a:solidFill>
                  <a:srgbClr val="514549"/>
                </a:solidFill>
                <a:latin typeface="Arial" panose="020B0604020202020204" pitchFamily="34" charset="0"/>
              </a:rPr>
              <a:t>Collomb</a:t>
            </a:r>
            <a:r>
              <a:rPr lang="fr-FR" b="1" dirty="0">
                <a:solidFill>
                  <a:srgbClr val="514549"/>
                </a:solidFill>
                <a:latin typeface="Arial" panose="020B0604020202020204" pitchFamily="34" charset="0"/>
              </a:rPr>
              <a:t> est veuve depuis quinze ans et dactylographe dans une compagnie d’assurances. Ce n’est pas trente-neuf ans mais quarante-quatre que lui donne l’état-civil. Elle ne les paraît pas. Brune et mince, elle ne manque pas de charme.</a:t>
            </a:r>
          </a:p>
          <a:p>
            <a:r>
              <a:rPr lang="fr-FR" b="1" dirty="0" smtClean="0">
                <a:solidFill>
                  <a:srgbClr val="514549"/>
                </a:solidFill>
                <a:latin typeface="Arial" panose="020B0604020202020204" pitchFamily="34" charset="0"/>
              </a:rPr>
              <a:t>Comme </a:t>
            </a:r>
            <a:r>
              <a:rPr lang="fr-FR" b="1" dirty="0">
                <a:solidFill>
                  <a:srgbClr val="514549"/>
                </a:solidFill>
                <a:latin typeface="Arial" panose="020B0604020202020204" pitchFamily="34" charset="0"/>
              </a:rPr>
              <a:t>on ne résiste pas à Landru, Mme </a:t>
            </a:r>
            <a:r>
              <a:rPr lang="fr-FR" b="1" dirty="0" err="1">
                <a:solidFill>
                  <a:srgbClr val="514549"/>
                </a:solidFill>
                <a:latin typeface="Arial" panose="020B0604020202020204" pitchFamily="34" charset="0"/>
              </a:rPr>
              <a:t>Collomb</a:t>
            </a:r>
            <a:r>
              <a:rPr lang="fr-FR" b="1" dirty="0">
                <a:solidFill>
                  <a:srgbClr val="514549"/>
                </a:solidFill>
                <a:latin typeface="Arial" panose="020B0604020202020204" pitchFamily="34" charset="0"/>
              </a:rPr>
              <a:t> rompt avec son amant. Elle accepte de suivre le Dom Juan Barbu à </a:t>
            </a:r>
            <a:r>
              <a:rPr lang="fr-FR" b="1" dirty="0" err="1">
                <a:solidFill>
                  <a:srgbClr val="514549"/>
                </a:solidFill>
                <a:latin typeface="Arial" panose="020B0604020202020204" pitchFamily="34" charset="0"/>
              </a:rPr>
              <a:t>Gambais</a:t>
            </a:r>
            <a:r>
              <a:rPr lang="fr-FR" b="1" dirty="0">
                <a:solidFill>
                  <a:srgbClr val="514549"/>
                </a:solidFill>
                <a:latin typeface="Arial" panose="020B0604020202020204" pitchFamily="34" charset="0"/>
              </a:rPr>
              <a:t>. Sur le carnet de Landru, cette fois encore, on trouvera mention d’un aller et retour. Et d’un aller simple.</a:t>
            </a:r>
          </a:p>
          <a:p>
            <a:r>
              <a:rPr lang="fr-FR" b="1" dirty="0" smtClean="0">
                <a:solidFill>
                  <a:srgbClr val="514549"/>
                </a:solidFill>
                <a:latin typeface="Arial" panose="020B0604020202020204" pitchFamily="34" charset="0"/>
              </a:rPr>
              <a:t>Quand </a:t>
            </a:r>
            <a:r>
              <a:rPr lang="fr-FR" b="1" dirty="0">
                <a:solidFill>
                  <a:srgbClr val="514549"/>
                </a:solidFill>
                <a:latin typeface="Arial" panose="020B0604020202020204" pitchFamily="34" charset="0"/>
              </a:rPr>
              <a:t>il revient à Paris, ses fonds propres se montaient en tout et pour tout à 1,05 F. Il était temps.</a:t>
            </a:r>
          </a:p>
          <a:p>
            <a:r>
              <a:rPr lang="fr-FR" b="1" dirty="0">
                <a:solidFill>
                  <a:srgbClr val="514549"/>
                </a:solidFill>
                <a:latin typeface="Arial" panose="020B0604020202020204" pitchFamily="34" charset="0"/>
              </a:rPr>
              <a:t>Grâce à Mme </a:t>
            </a:r>
            <a:r>
              <a:rPr lang="fr-FR" b="1" dirty="0" err="1">
                <a:solidFill>
                  <a:srgbClr val="514549"/>
                </a:solidFill>
                <a:latin typeface="Arial" panose="020B0604020202020204" pitchFamily="34" charset="0"/>
              </a:rPr>
              <a:t>Collomb</a:t>
            </a:r>
            <a:r>
              <a:rPr lang="fr-FR" b="1" dirty="0">
                <a:solidFill>
                  <a:srgbClr val="514549"/>
                </a:solidFill>
                <a:latin typeface="Arial" panose="020B0604020202020204" pitchFamily="34" charset="0"/>
              </a:rPr>
              <a:t>, il va rembourser 250 F à sa fille Suzanne, remettre 140 F. à sa femme, 10 F. à son fils Maurice et payer ses loyers de Paris et </a:t>
            </a:r>
            <a:r>
              <a:rPr lang="fr-FR" b="1" dirty="0" err="1">
                <a:solidFill>
                  <a:srgbClr val="514549"/>
                </a:solidFill>
                <a:latin typeface="Arial" panose="020B0604020202020204" pitchFamily="34" charset="0"/>
              </a:rPr>
              <a:t>Gambais</a:t>
            </a:r>
            <a:r>
              <a:rPr lang="fr-FR" b="1" dirty="0">
                <a:solidFill>
                  <a:srgbClr val="514549"/>
                </a:solidFill>
                <a:latin typeface="Arial" panose="020B0604020202020204" pitchFamily="34" charset="0"/>
              </a:rPr>
              <a:t>.</a:t>
            </a:r>
            <a:endParaRPr lang="fr-FR" b="1" i="0" dirty="0">
              <a:solidFill>
                <a:srgbClr val="514549"/>
              </a:solidFill>
              <a:effectLst/>
              <a:latin typeface="Arial" panose="020B0604020202020204" pitchFamily="34" charset="0"/>
            </a:endParaRPr>
          </a:p>
        </p:txBody>
      </p:sp>
      <p:sp>
        <p:nvSpPr>
          <p:cNvPr id="4" name="Rectangle 3"/>
          <p:cNvSpPr/>
          <p:nvPr/>
        </p:nvSpPr>
        <p:spPr>
          <a:xfrm>
            <a:off x="8937848" y="781874"/>
            <a:ext cx="2287806" cy="369332"/>
          </a:xfrm>
          <a:prstGeom prst="rect">
            <a:avLst/>
          </a:prstGeom>
        </p:spPr>
        <p:txBody>
          <a:bodyPr wrap="none">
            <a:spAutoFit/>
          </a:bodyPr>
          <a:lstStyle/>
          <a:p>
            <a:r>
              <a:rPr lang="fr-FR" b="1" dirty="0" smtClean="0">
                <a:solidFill>
                  <a:srgbClr val="389683"/>
                </a:solidFill>
                <a:latin typeface="Arial" panose="020B0604020202020204" pitchFamily="34" charset="0"/>
              </a:rPr>
              <a:t>Décès 27 </a:t>
            </a:r>
            <a:r>
              <a:rPr lang="fr-FR" b="1" dirty="0">
                <a:solidFill>
                  <a:srgbClr val="389683"/>
                </a:solidFill>
                <a:latin typeface="Arial" panose="020B0604020202020204" pitchFamily="34" charset="0"/>
              </a:rPr>
              <a:t>déc. 1916</a:t>
            </a:r>
            <a:endParaRPr lang="fr-FR" b="1" i="0" dirty="0">
              <a:solidFill>
                <a:srgbClr val="389683"/>
              </a:solidFill>
              <a:effectLst/>
              <a:latin typeface="Arial" panose="020B0604020202020204" pitchFamily="34" charset="0"/>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34697" y="1568125"/>
            <a:ext cx="3276000" cy="4241632"/>
          </a:xfrm>
          <a:prstGeom prst="rect">
            <a:avLst/>
          </a:prstGeom>
        </p:spPr>
      </p:pic>
      <p:sp>
        <p:nvSpPr>
          <p:cNvPr id="6" name="Rectangle 5"/>
          <p:cNvSpPr/>
          <p:nvPr/>
        </p:nvSpPr>
        <p:spPr>
          <a:xfrm>
            <a:off x="8666339" y="6140910"/>
            <a:ext cx="3159839" cy="369332"/>
          </a:xfrm>
          <a:prstGeom prst="rect">
            <a:avLst/>
          </a:prstGeom>
        </p:spPr>
        <p:txBody>
          <a:bodyPr wrap="none">
            <a:spAutoFit/>
          </a:bodyPr>
          <a:lstStyle/>
          <a:p>
            <a:r>
              <a:rPr lang="fr-FR" b="1" dirty="0">
                <a:solidFill>
                  <a:schemeClr val="accent6">
                    <a:lumMod val="75000"/>
                  </a:schemeClr>
                </a:solidFill>
                <a:latin typeface="Arial" panose="020B0604020202020204" pitchFamily="34" charset="0"/>
              </a:rPr>
              <a:t>Anne </a:t>
            </a:r>
            <a:r>
              <a:rPr lang="fr-FR" b="1" dirty="0" err="1">
                <a:solidFill>
                  <a:schemeClr val="accent6">
                    <a:lumMod val="75000"/>
                  </a:schemeClr>
                </a:solidFill>
                <a:latin typeface="Arial" panose="020B0604020202020204" pitchFamily="34" charset="0"/>
              </a:rPr>
              <a:t>Collomb</a:t>
            </a:r>
            <a:r>
              <a:rPr lang="fr-FR" b="1" dirty="0">
                <a:solidFill>
                  <a:schemeClr val="accent6">
                    <a:lumMod val="75000"/>
                  </a:schemeClr>
                </a:solidFill>
                <a:latin typeface="Arial" panose="020B0604020202020204" pitchFamily="34" charset="0"/>
              </a:rPr>
              <a:t>, née Moreau</a:t>
            </a:r>
            <a:endParaRPr lang="fr-FR" b="1" dirty="0">
              <a:solidFill>
                <a:schemeClr val="accent6">
                  <a:lumMod val="75000"/>
                </a:schemeClr>
              </a:solidFill>
            </a:endParaRPr>
          </a:p>
        </p:txBody>
      </p:sp>
    </p:spTree>
    <p:extLst>
      <p:ext uri="{BB962C8B-B14F-4D97-AF65-F5344CB8AC3E}">
        <p14:creationId xmlns:p14="http://schemas.microsoft.com/office/powerpoint/2010/main" val="34779388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365760" y="1892499"/>
            <a:ext cx="6096000" cy="2585323"/>
          </a:xfrm>
          <a:prstGeom prst="rect">
            <a:avLst/>
          </a:prstGeom>
        </p:spPr>
        <p:txBody>
          <a:bodyPr>
            <a:spAutoFit/>
          </a:bodyPr>
          <a:lstStyle/>
          <a:p>
            <a:r>
              <a:rPr lang="fr-FR" b="1" dirty="0">
                <a:solidFill>
                  <a:srgbClr val="514549"/>
                </a:solidFill>
                <a:latin typeface="Arial" panose="020B0604020202020204" pitchFamily="34" charset="0"/>
              </a:rPr>
              <a:t>La suivante sera Andrée-Anne </a:t>
            </a:r>
            <a:r>
              <a:rPr lang="fr-FR" b="1" dirty="0" err="1">
                <a:solidFill>
                  <a:srgbClr val="514549"/>
                </a:solidFill>
                <a:latin typeface="Arial" panose="020B0604020202020204" pitchFamily="34" charset="0"/>
              </a:rPr>
              <a:t>Babelay</a:t>
            </a:r>
            <a:r>
              <a:rPr lang="fr-FR" b="1" dirty="0">
                <a:solidFill>
                  <a:srgbClr val="514549"/>
                </a:solidFill>
                <a:latin typeface="Arial" panose="020B0604020202020204" pitchFamily="34" charset="0"/>
              </a:rPr>
              <a:t>, une petite bonne de dix-neuf ans. Abordée dans la rue par Landru, elle l’a suivi et s’est mise à aimer follement cet homme dont elle ne sait rien. Le 1er mars, elle prend congé de sa patronne :</a:t>
            </a:r>
          </a:p>
          <a:p>
            <a:r>
              <a:rPr lang="fr-FR" b="1" dirty="0">
                <a:solidFill>
                  <a:srgbClr val="514549"/>
                </a:solidFill>
                <a:latin typeface="Arial" panose="020B0604020202020204" pitchFamily="34" charset="0"/>
              </a:rPr>
              <a:t>- Je vous quitte, madame... Je m’en vais avec mon fiancé ! Il a trente-cinq ans et c’est un vrai "monsieur". Dans le carnet de Landru : "Un aller et retour, 4,95 F. Un aller, 3,10 F."</a:t>
            </a:r>
            <a:endParaRPr lang="fr-FR" b="1" i="0" dirty="0">
              <a:solidFill>
                <a:srgbClr val="514549"/>
              </a:solidFill>
              <a:effectLst/>
              <a:latin typeface="Arial" panose="020B0604020202020204" pitchFamily="34"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8209" y="1271400"/>
            <a:ext cx="3780000" cy="4699093"/>
          </a:xfrm>
          <a:prstGeom prst="rect">
            <a:avLst/>
          </a:prstGeom>
        </p:spPr>
      </p:pic>
      <p:sp>
        <p:nvSpPr>
          <p:cNvPr id="5" name="Rectangle 4"/>
          <p:cNvSpPr/>
          <p:nvPr/>
        </p:nvSpPr>
        <p:spPr>
          <a:xfrm>
            <a:off x="7593922" y="738348"/>
            <a:ext cx="2223750" cy="369332"/>
          </a:xfrm>
          <a:prstGeom prst="rect">
            <a:avLst/>
          </a:prstGeom>
        </p:spPr>
        <p:txBody>
          <a:bodyPr wrap="none">
            <a:spAutoFit/>
          </a:bodyPr>
          <a:lstStyle/>
          <a:p>
            <a:r>
              <a:rPr lang="fr-FR" b="1" dirty="0" smtClean="0">
                <a:solidFill>
                  <a:srgbClr val="389683"/>
                </a:solidFill>
                <a:latin typeface="Arial" panose="020B0604020202020204" pitchFamily="34" charset="0"/>
              </a:rPr>
              <a:t>Décès 12 </a:t>
            </a:r>
            <a:r>
              <a:rPr lang="fr-FR" b="1" dirty="0">
                <a:solidFill>
                  <a:srgbClr val="389683"/>
                </a:solidFill>
                <a:latin typeface="Arial" panose="020B0604020202020204" pitchFamily="34" charset="0"/>
              </a:rPr>
              <a:t>avr. 1917</a:t>
            </a:r>
            <a:endParaRPr lang="fr-FR" b="1" i="0" dirty="0">
              <a:solidFill>
                <a:srgbClr val="389683"/>
              </a:solidFill>
              <a:effectLst/>
              <a:latin typeface="Arial" panose="020B0604020202020204" pitchFamily="34" charset="0"/>
            </a:endParaRPr>
          </a:p>
        </p:txBody>
      </p:sp>
      <p:sp>
        <p:nvSpPr>
          <p:cNvPr id="6" name="Rectangle 5"/>
          <p:cNvSpPr/>
          <p:nvPr/>
        </p:nvSpPr>
        <p:spPr>
          <a:xfrm>
            <a:off x="7358857" y="6036612"/>
            <a:ext cx="2693879" cy="369332"/>
          </a:xfrm>
          <a:prstGeom prst="rect">
            <a:avLst/>
          </a:prstGeom>
        </p:spPr>
        <p:txBody>
          <a:bodyPr wrap="none">
            <a:spAutoFit/>
          </a:bodyPr>
          <a:lstStyle/>
          <a:p>
            <a:r>
              <a:rPr lang="fr-FR" b="1" dirty="0">
                <a:solidFill>
                  <a:schemeClr val="accent6">
                    <a:lumMod val="75000"/>
                  </a:schemeClr>
                </a:solidFill>
                <a:latin typeface="Arial" panose="020B0604020202020204" pitchFamily="34" charset="0"/>
              </a:rPr>
              <a:t>Andrée-Anne </a:t>
            </a:r>
            <a:r>
              <a:rPr lang="fr-FR" b="1" dirty="0" err="1">
                <a:solidFill>
                  <a:schemeClr val="accent6">
                    <a:lumMod val="75000"/>
                  </a:schemeClr>
                </a:solidFill>
                <a:latin typeface="Arial" panose="020B0604020202020204" pitchFamily="34" charset="0"/>
              </a:rPr>
              <a:t>Babelay</a:t>
            </a:r>
            <a:r>
              <a:rPr lang="fr-FR" b="1" dirty="0">
                <a:solidFill>
                  <a:srgbClr val="514549"/>
                </a:solidFill>
                <a:latin typeface="Arial" panose="020B0604020202020204" pitchFamily="34" charset="0"/>
              </a:rPr>
              <a:t>, </a:t>
            </a:r>
            <a:endParaRPr lang="fr-FR" dirty="0"/>
          </a:p>
        </p:txBody>
      </p:sp>
    </p:spTree>
    <p:extLst>
      <p:ext uri="{BB962C8B-B14F-4D97-AF65-F5344CB8AC3E}">
        <p14:creationId xmlns:p14="http://schemas.microsoft.com/office/powerpoint/2010/main" val="31829444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313509" y="1590212"/>
            <a:ext cx="6096000" cy="3970318"/>
          </a:xfrm>
          <a:prstGeom prst="rect">
            <a:avLst/>
          </a:prstGeom>
        </p:spPr>
        <p:txBody>
          <a:bodyPr>
            <a:spAutoFit/>
          </a:bodyPr>
          <a:lstStyle/>
          <a:p>
            <a:r>
              <a:rPr lang="fr-FR" b="1" dirty="0">
                <a:solidFill>
                  <a:srgbClr val="514549"/>
                </a:solidFill>
                <a:latin typeface="Arial" panose="020B0604020202020204" pitchFamily="34" charset="0"/>
              </a:rPr>
              <a:t>1er mai avait également répondu une certaine Célestine Buisson.</a:t>
            </a:r>
          </a:p>
          <a:p>
            <a:r>
              <a:rPr lang="fr-FR" b="1" dirty="0">
                <a:solidFill>
                  <a:srgbClr val="514549"/>
                </a:solidFill>
                <a:latin typeface="Arial" panose="020B0604020202020204" pitchFamily="34" charset="0"/>
              </a:rPr>
              <a:t>La lettre était ainsi conçue : "Monsieur. excusez-moi, ayant vu votre annonce dans un journal. je suis veuve, j’ai 12 000 F, j’ai quarante-quatre ans, j’ai un fils au feu, donc je suis seule et voudrais me refaire une situation."</a:t>
            </a:r>
          </a:p>
          <a:p>
            <a:r>
              <a:rPr lang="fr-FR" b="1" dirty="0">
                <a:solidFill>
                  <a:srgbClr val="514549"/>
                </a:solidFill>
                <a:latin typeface="Arial" panose="020B0604020202020204" pitchFamily="34" charset="0"/>
              </a:rPr>
              <a:t>Douze mille francs, voilà qui intéresse Landru.</a:t>
            </a:r>
          </a:p>
          <a:p>
            <a:r>
              <a:rPr lang="fr-FR" b="1" dirty="0">
                <a:solidFill>
                  <a:srgbClr val="514549"/>
                </a:solidFill>
                <a:latin typeface="Arial" panose="020B0604020202020204" pitchFamily="34" charset="0"/>
              </a:rPr>
              <a:t>Après la première entrevue, il note : "A épousé un hôtelier, était bonne à tout faire, sans fonds ; a emporté le magot et les meubles au décès du vieux ; vu le 14, écrira." La suite ? Nous la connaissons à l’avance. Un petit tour à </a:t>
            </a:r>
            <a:r>
              <a:rPr lang="fr-FR" b="1" dirty="0" err="1">
                <a:solidFill>
                  <a:srgbClr val="514549"/>
                </a:solidFill>
                <a:latin typeface="Arial" panose="020B0604020202020204" pitchFamily="34" charset="0"/>
              </a:rPr>
              <a:t>Gambais</a:t>
            </a:r>
            <a:r>
              <a:rPr lang="fr-FR" b="1" dirty="0">
                <a:solidFill>
                  <a:srgbClr val="514549"/>
                </a:solidFill>
                <a:latin typeface="Arial" panose="020B0604020202020204" pitchFamily="34" charset="0"/>
              </a:rPr>
              <a:t>. Un aller et retour. Et un aller simple.......</a:t>
            </a:r>
            <a:endParaRPr lang="fr-FR" b="1" i="0" dirty="0">
              <a:solidFill>
                <a:srgbClr val="514549"/>
              </a:solidFill>
              <a:effectLst/>
              <a:latin typeface="Arial" panose="020B0604020202020204" pitchFamily="34"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19576" y="1091430"/>
            <a:ext cx="3024000" cy="4658440"/>
          </a:xfrm>
          <a:prstGeom prst="rect">
            <a:avLst/>
          </a:prstGeom>
        </p:spPr>
      </p:pic>
      <p:sp>
        <p:nvSpPr>
          <p:cNvPr id="5" name="Rectangle 4"/>
          <p:cNvSpPr/>
          <p:nvPr/>
        </p:nvSpPr>
        <p:spPr>
          <a:xfrm>
            <a:off x="8205851" y="466299"/>
            <a:ext cx="2236510" cy="369332"/>
          </a:xfrm>
          <a:prstGeom prst="rect">
            <a:avLst/>
          </a:prstGeom>
        </p:spPr>
        <p:txBody>
          <a:bodyPr wrap="none">
            <a:spAutoFit/>
          </a:bodyPr>
          <a:lstStyle/>
          <a:p>
            <a:r>
              <a:rPr lang="fr-FR" b="1" smtClean="0">
                <a:solidFill>
                  <a:srgbClr val="389683"/>
                </a:solidFill>
                <a:latin typeface="Arial" panose="020B0604020202020204" pitchFamily="34" charset="0"/>
              </a:rPr>
              <a:t>Décès 1 sept. 1917</a:t>
            </a:r>
            <a:endParaRPr lang="fr-FR" b="1" i="0" dirty="0">
              <a:solidFill>
                <a:srgbClr val="389683"/>
              </a:solidFill>
              <a:effectLst/>
              <a:latin typeface="Arial" panose="020B0604020202020204" pitchFamily="34" charset="0"/>
            </a:endParaRPr>
          </a:p>
        </p:txBody>
      </p:sp>
      <p:sp>
        <p:nvSpPr>
          <p:cNvPr id="6" name="Rectangle 5"/>
          <p:cNvSpPr/>
          <p:nvPr/>
        </p:nvSpPr>
        <p:spPr>
          <a:xfrm>
            <a:off x="7838832" y="5926300"/>
            <a:ext cx="3185487" cy="369332"/>
          </a:xfrm>
          <a:prstGeom prst="rect">
            <a:avLst/>
          </a:prstGeom>
        </p:spPr>
        <p:txBody>
          <a:bodyPr wrap="none">
            <a:spAutoFit/>
          </a:bodyPr>
          <a:lstStyle/>
          <a:p>
            <a:pPr algn="just"/>
            <a:r>
              <a:rPr lang="fr-FR" b="1" dirty="0">
                <a:solidFill>
                  <a:schemeClr val="accent6">
                    <a:lumMod val="75000"/>
                  </a:schemeClr>
                </a:solidFill>
                <a:latin typeface="Arial" panose="020B0604020202020204" pitchFamily="34" charset="0"/>
              </a:rPr>
              <a:t>Célestine </a:t>
            </a:r>
            <a:r>
              <a:rPr lang="fr-FR" b="1" dirty="0" smtClean="0">
                <a:solidFill>
                  <a:schemeClr val="accent6">
                    <a:lumMod val="75000"/>
                  </a:schemeClr>
                </a:solidFill>
                <a:latin typeface="Arial" panose="020B0604020202020204" pitchFamily="34" charset="0"/>
              </a:rPr>
              <a:t>Buisson  Lacoste</a:t>
            </a:r>
            <a:endParaRPr lang="fr-FR" b="1" i="0" dirty="0">
              <a:solidFill>
                <a:schemeClr val="accent6">
                  <a:lumMod val="75000"/>
                </a:schemeClr>
              </a:solidFill>
              <a:effectLst/>
              <a:latin typeface="Arial" panose="020B0604020202020204" pitchFamily="34" charset="0"/>
            </a:endParaRPr>
          </a:p>
        </p:txBody>
      </p:sp>
    </p:spTree>
    <p:extLst>
      <p:ext uri="{BB962C8B-B14F-4D97-AF65-F5344CB8AC3E}">
        <p14:creationId xmlns:p14="http://schemas.microsoft.com/office/powerpoint/2010/main" val="17864655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0"/>
            <a:ext cx="12192000" cy="6841490"/>
          </a:xfrm>
          <a:prstGeom prst="rect">
            <a:avLst/>
          </a:prstGeom>
        </p:spPr>
      </p:pic>
      <p:sp>
        <p:nvSpPr>
          <p:cNvPr id="3" name="Rectangle 2"/>
          <p:cNvSpPr/>
          <p:nvPr/>
        </p:nvSpPr>
        <p:spPr>
          <a:xfrm>
            <a:off x="692979" y="492425"/>
            <a:ext cx="2283510" cy="369332"/>
          </a:xfrm>
          <a:prstGeom prst="rect">
            <a:avLst/>
          </a:prstGeom>
        </p:spPr>
        <p:txBody>
          <a:bodyPr wrap="none">
            <a:spAutoFit/>
          </a:bodyPr>
          <a:lstStyle/>
          <a:p>
            <a:r>
              <a:rPr lang="fr-FR" b="1" dirty="0" smtClean="0">
                <a:solidFill>
                  <a:srgbClr val="389683"/>
                </a:solidFill>
                <a:latin typeface="Arial" panose="020B0604020202020204" pitchFamily="34" charset="0"/>
              </a:rPr>
              <a:t>Décès 26 </a:t>
            </a:r>
            <a:r>
              <a:rPr lang="fr-FR" b="1" dirty="0">
                <a:solidFill>
                  <a:srgbClr val="389683"/>
                </a:solidFill>
                <a:latin typeface="Arial" panose="020B0604020202020204" pitchFamily="34" charset="0"/>
              </a:rPr>
              <a:t>nov. 1917</a:t>
            </a:r>
            <a:endParaRPr lang="fr-FR" b="1" i="0" dirty="0">
              <a:solidFill>
                <a:srgbClr val="389683"/>
              </a:solidFill>
              <a:effectLst/>
              <a:latin typeface="Arial" panose="020B0604020202020204" pitchFamily="34" charset="0"/>
            </a:endParaRPr>
          </a:p>
        </p:txBody>
      </p:sp>
      <p:sp>
        <p:nvSpPr>
          <p:cNvPr id="4" name="Rectangle 3"/>
          <p:cNvSpPr/>
          <p:nvPr/>
        </p:nvSpPr>
        <p:spPr>
          <a:xfrm>
            <a:off x="505965" y="5491145"/>
            <a:ext cx="3634328" cy="369332"/>
          </a:xfrm>
          <a:prstGeom prst="rect">
            <a:avLst/>
          </a:prstGeom>
        </p:spPr>
        <p:txBody>
          <a:bodyPr wrap="none">
            <a:spAutoFit/>
          </a:bodyPr>
          <a:lstStyle/>
          <a:p>
            <a:r>
              <a:rPr lang="fr-FR" b="1" dirty="0">
                <a:solidFill>
                  <a:schemeClr val="accent6">
                    <a:lumMod val="75000"/>
                  </a:schemeClr>
                </a:solidFill>
                <a:latin typeface="Arial" panose="020B0604020202020204" pitchFamily="34" charset="0"/>
              </a:rPr>
              <a:t>Louise Jaume, née Barthélémy</a:t>
            </a:r>
            <a:r>
              <a:rPr lang="fr-FR" dirty="0">
                <a:solidFill>
                  <a:schemeClr val="accent6">
                    <a:lumMod val="75000"/>
                  </a:schemeClr>
                </a:solidFill>
                <a:latin typeface="Arial" panose="020B0604020202020204" pitchFamily="34" charset="0"/>
              </a:rPr>
              <a:t>,</a:t>
            </a:r>
            <a:endParaRPr lang="fr-FR" dirty="0">
              <a:solidFill>
                <a:schemeClr val="accent6">
                  <a:lumMod val="75000"/>
                </a:schemeClr>
              </a:solidFill>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642" y="997566"/>
            <a:ext cx="3312000" cy="4158135"/>
          </a:xfrm>
          <a:prstGeom prst="rect">
            <a:avLst/>
          </a:prstGeom>
        </p:spPr>
      </p:pic>
      <p:sp>
        <p:nvSpPr>
          <p:cNvPr id="6" name="Rectangle 5"/>
          <p:cNvSpPr/>
          <p:nvPr/>
        </p:nvSpPr>
        <p:spPr>
          <a:xfrm>
            <a:off x="5442858" y="215426"/>
            <a:ext cx="6871062" cy="923330"/>
          </a:xfrm>
          <a:prstGeom prst="rect">
            <a:avLst/>
          </a:prstGeom>
        </p:spPr>
        <p:txBody>
          <a:bodyPr wrap="square">
            <a:spAutoFit/>
          </a:bodyPr>
          <a:lstStyle/>
          <a:p>
            <a:r>
              <a:rPr lang="fr-FR" b="1" dirty="0">
                <a:solidFill>
                  <a:srgbClr val="514549"/>
                </a:solidFill>
                <a:latin typeface="Arial" panose="020B0604020202020204" pitchFamily="34" charset="0"/>
              </a:rPr>
              <a:t>Quand Landru conduite Pascal Anne à </a:t>
            </a:r>
            <a:r>
              <a:rPr lang="fr-FR" b="1" dirty="0" err="1">
                <a:solidFill>
                  <a:srgbClr val="514549"/>
                </a:solidFill>
                <a:latin typeface="Arial" panose="020B0604020202020204" pitchFamily="34" charset="0"/>
              </a:rPr>
              <a:t>Gambais</a:t>
            </a:r>
            <a:r>
              <a:rPr lang="fr-FR" b="1" dirty="0">
                <a:solidFill>
                  <a:srgbClr val="514549"/>
                </a:solidFill>
                <a:latin typeface="Arial" panose="020B0604020202020204" pitchFamily="34" charset="0"/>
              </a:rPr>
              <a:t>, il estimera ainsi sa récupération : "Un parapluie 5 F ; un tapis 12 F ; dentier pascal : 15 F."</a:t>
            </a:r>
            <a:endParaRPr lang="fr-FR" b="1" dirty="0"/>
          </a:p>
        </p:txBody>
      </p:sp>
      <p:sp>
        <p:nvSpPr>
          <p:cNvPr id="7" name="Rectangle 6"/>
          <p:cNvSpPr/>
          <p:nvPr/>
        </p:nvSpPr>
        <p:spPr>
          <a:xfrm>
            <a:off x="6635916" y="5515192"/>
            <a:ext cx="4484946" cy="369332"/>
          </a:xfrm>
          <a:prstGeom prst="rect">
            <a:avLst/>
          </a:prstGeom>
        </p:spPr>
        <p:txBody>
          <a:bodyPr wrap="none">
            <a:spAutoFit/>
          </a:bodyPr>
          <a:lstStyle/>
          <a:p>
            <a:r>
              <a:rPr lang="fr-FR" b="1" dirty="0">
                <a:solidFill>
                  <a:schemeClr val="accent6">
                    <a:lumMod val="75000"/>
                  </a:schemeClr>
                </a:solidFill>
                <a:latin typeface="Arial" panose="020B0604020202020204" pitchFamily="34" charset="0"/>
              </a:rPr>
              <a:t>Anne-Marie Pascal, dite Annette Pascal</a:t>
            </a:r>
            <a:endParaRPr lang="fr-FR" b="1" dirty="0">
              <a:solidFill>
                <a:schemeClr val="accent6">
                  <a:lumMod val="75000"/>
                </a:schemeClr>
              </a:solidFill>
            </a:endParaRPr>
          </a:p>
        </p:txBody>
      </p:sp>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52457" y="1138756"/>
            <a:ext cx="6228000" cy="4158135"/>
          </a:xfrm>
          <a:prstGeom prst="rect">
            <a:avLst/>
          </a:prstGeom>
        </p:spPr>
      </p:pic>
      <p:sp>
        <p:nvSpPr>
          <p:cNvPr id="9" name="Rectangle 8"/>
          <p:cNvSpPr/>
          <p:nvPr/>
        </p:nvSpPr>
        <p:spPr>
          <a:xfrm>
            <a:off x="8142805" y="769424"/>
            <a:ext cx="2095510" cy="369332"/>
          </a:xfrm>
          <a:prstGeom prst="rect">
            <a:avLst/>
          </a:prstGeom>
        </p:spPr>
        <p:txBody>
          <a:bodyPr wrap="none">
            <a:spAutoFit/>
          </a:bodyPr>
          <a:lstStyle/>
          <a:p>
            <a:r>
              <a:rPr lang="fr-FR" b="1" dirty="0" smtClean="0">
                <a:solidFill>
                  <a:srgbClr val="389683"/>
                </a:solidFill>
                <a:latin typeface="Arial" panose="020B0604020202020204" pitchFamily="34" charset="0"/>
              </a:rPr>
              <a:t>Décès 5 </a:t>
            </a:r>
            <a:r>
              <a:rPr lang="fr-FR" b="1" dirty="0">
                <a:solidFill>
                  <a:srgbClr val="389683"/>
                </a:solidFill>
                <a:latin typeface="Arial" panose="020B0604020202020204" pitchFamily="34" charset="0"/>
              </a:rPr>
              <a:t>avr. 1918</a:t>
            </a:r>
            <a:endParaRPr lang="fr-FR" b="1" i="0" dirty="0">
              <a:solidFill>
                <a:srgbClr val="389683"/>
              </a:solidFill>
              <a:effectLst/>
              <a:latin typeface="Arial" panose="020B0604020202020204" pitchFamily="34" charset="0"/>
            </a:endParaRPr>
          </a:p>
        </p:txBody>
      </p:sp>
    </p:spTree>
    <p:extLst>
      <p:ext uri="{BB962C8B-B14F-4D97-AF65-F5344CB8AC3E}">
        <p14:creationId xmlns:p14="http://schemas.microsoft.com/office/powerpoint/2010/main" val="37631862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435428" y="2229620"/>
            <a:ext cx="6096000" cy="2031325"/>
          </a:xfrm>
          <a:prstGeom prst="rect">
            <a:avLst/>
          </a:prstGeom>
        </p:spPr>
        <p:txBody>
          <a:bodyPr>
            <a:spAutoFit/>
          </a:bodyPr>
          <a:lstStyle/>
          <a:p>
            <a:r>
              <a:rPr lang="fr-FR" b="1" dirty="0">
                <a:solidFill>
                  <a:srgbClr val="514549"/>
                </a:solidFill>
                <a:latin typeface="Arial" panose="020B0604020202020204" pitchFamily="34" charset="0"/>
              </a:rPr>
              <a:t>13 janvier 1919 : Marie-Thérèse </a:t>
            </a:r>
            <a:r>
              <a:rPr lang="fr-FR" b="1" dirty="0" err="1">
                <a:solidFill>
                  <a:srgbClr val="514549"/>
                </a:solidFill>
                <a:latin typeface="Arial" panose="020B0604020202020204" pitchFamily="34" charset="0"/>
              </a:rPr>
              <a:t>Marchadier</a:t>
            </a:r>
            <a:r>
              <a:rPr lang="fr-FR" b="1" dirty="0">
                <a:solidFill>
                  <a:srgbClr val="514549"/>
                </a:solidFill>
                <a:latin typeface="Arial" panose="020B0604020202020204" pitchFamily="34" charset="0"/>
              </a:rPr>
              <a:t>, née le 27 octobre 1881 à Bordeaux, ancienne prostituée tenancière d'une maison de passes rue Saint-Jacques, à Paris, connue sous le nom de la belle </a:t>
            </a:r>
            <a:r>
              <a:rPr lang="fr-FR" b="1" dirty="0" err="1">
                <a:solidFill>
                  <a:srgbClr val="514549"/>
                </a:solidFill>
                <a:latin typeface="Arial" panose="020B0604020202020204" pitchFamily="34" charset="0"/>
              </a:rPr>
              <a:t>Mytèse</a:t>
            </a:r>
            <a:r>
              <a:rPr lang="fr-FR" b="1" dirty="0">
                <a:solidFill>
                  <a:srgbClr val="514549"/>
                </a:solidFill>
                <a:latin typeface="Arial" panose="020B0604020202020204" pitchFamily="34" charset="0"/>
              </a:rPr>
              <a:t>, disparue à </a:t>
            </a:r>
            <a:r>
              <a:rPr lang="fr-FR" b="1" dirty="0" err="1">
                <a:solidFill>
                  <a:srgbClr val="514549"/>
                </a:solidFill>
                <a:latin typeface="Arial" panose="020B0604020202020204" pitchFamily="34" charset="0"/>
              </a:rPr>
              <a:t>Gambais</a:t>
            </a:r>
            <a:r>
              <a:rPr lang="fr-FR" b="1" dirty="0">
                <a:solidFill>
                  <a:srgbClr val="514549"/>
                </a:solidFill>
                <a:latin typeface="Arial" panose="020B0604020202020204" pitchFamily="34" charset="0"/>
              </a:rPr>
              <a:t> (la police retrouvera les cadavres de ses trois chiens, étranglés</a:t>
            </a:r>
            <a:r>
              <a:rPr lang="fr-FR" b="1" dirty="0" smtClean="0">
                <a:solidFill>
                  <a:srgbClr val="514549"/>
                </a:solidFill>
                <a:latin typeface="Arial" panose="020B0604020202020204" pitchFamily="34" charset="0"/>
              </a:rPr>
              <a:t>).</a:t>
            </a:r>
          </a:p>
          <a:p>
            <a:r>
              <a:rPr lang="fr-FR" dirty="0"/>
              <a:t> </a:t>
            </a:r>
            <a:r>
              <a:rPr lang="fr-FR" b="1" dirty="0">
                <a:latin typeface="Arial" panose="020B0604020202020204" pitchFamily="34" charset="0"/>
                <a:cs typeface="Arial" panose="020B0604020202020204" pitchFamily="34" charset="0"/>
              </a:rPr>
              <a:t>Ce fut sa dernière victime </a:t>
            </a:r>
            <a:r>
              <a:rPr lang="fr-FR" b="1" dirty="0" smtClean="0">
                <a:latin typeface="Arial" panose="020B0604020202020204" pitchFamily="34" charset="0"/>
                <a:cs typeface="Arial" panose="020B0604020202020204" pitchFamily="34" charset="0"/>
              </a:rPr>
              <a:t>connue,,,,,</a:t>
            </a:r>
            <a:endParaRPr lang="fr-FR" b="1" dirty="0">
              <a:latin typeface="Arial" panose="020B0604020202020204" pitchFamily="34" charset="0"/>
              <a:cs typeface="Arial" panose="020B0604020202020204" pitchFamily="34" charset="0"/>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4605" y="1112932"/>
            <a:ext cx="3564000" cy="4615435"/>
          </a:xfrm>
          <a:prstGeom prst="rect">
            <a:avLst/>
          </a:prstGeom>
        </p:spPr>
      </p:pic>
      <p:sp>
        <p:nvSpPr>
          <p:cNvPr id="5" name="Rectangle 4"/>
          <p:cNvSpPr/>
          <p:nvPr/>
        </p:nvSpPr>
        <p:spPr>
          <a:xfrm>
            <a:off x="8052200" y="492425"/>
            <a:ext cx="2334806" cy="369332"/>
          </a:xfrm>
          <a:prstGeom prst="rect">
            <a:avLst/>
          </a:prstGeom>
        </p:spPr>
        <p:txBody>
          <a:bodyPr wrap="none">
            <a:spAutoFit/>
          </a:bodyPr>
          <a:lstStyle/>
          <a:p>
            <a:r>
              <a:rPr lang="fr-FR" b="1" dirty="0" smtClean="0">
                <a:solidFill>
                  <a:srgbClr val="389683"/>
                </a:solidFill>
                <a:latin typeface="Arial" panose="020B0604020202020204" pitchFamily="34" charset="0"/>
              </a:rPr>
              <a:t>Décès 13 </a:t>
            </a:r>
            <a:r>
              <a:rPr lang="fr-FR" b="1" dirty="0">
                <a:solidFill>
                  <a:srgbClr val="389683"/>
                </a:solidFill>
                <a:latin typeface="Arial" panose="020B0604020202020204" pitchFamily="34" charset="0"/>
              </a:rPr>
              <a:t>janv. 1919</a:t>
            </a:r>
            <a:endParaRPr lang="fr-FR" b="1" i="0" dirty="0">
              <a:solidFill>
                <a:srgbClr val="389683"/>
              </a:solidFill>
              <a:effectLst/>
              <a:latin typeface="Arial" panose="020B0604020202020204" pitchFamily="34" charset="0"/>
            </a:endParaRPr>
          </a:p>
        </p:txBody>
      </p:sp>
      <p:sp>
        <p:nvSpPr>
          <p:cNvPr id="6" name="Rectangle 5"/>
          <p:cNvSpPr/>
          <p:nvPr/>
        </p:nvSpPr>
        <p:spPr>
          <a:xfrm>
            <a:off x="7839503" y="6002653"/>
            <a:ext cx="3044423" cy="369332"/>
          </a:xfrm>
          <a:prstGeom prst="rect">
            <a:avLst/>
          </a:prstGeom>
        </p:spPr>
        <p:txBody>
          <a:bodyPr wrap="none">
            <a:spAutoFit/>
          </a:bodyPr>
          <a:lstStyle/>
          <a:p>
            <a:pPr algn="just"/>
            <a:r>
              <a:rPr lang="fr-FR" b="1" dirty="0">
                <a:solidFill>
                  <a:schemeClr val="accent6">
                    <a:lumMod val="75000"/>
                  </a:schemeClr>
                </a:solidFill>
                <a:latin typeface="Arial" panose="020B0604020202020204" pitchFamily="34" charset="0"/>
              </a:rPr>
              <a:t>Marie-Thérèse </a:t>
            </a:r>
            <a:r>
              <a:rPr lang="fr-FR" b="1" dirty="0" err="1">
                <a:solidFill>
                  <a:schemeClr val="accent6">
                    <a:lumMod val="75000"/>
                  </a:schemeClr>
                </a:solidFill>
                <a:latin typeface="Arial" panose="020B0604020202020204" pitchFamily="34" charset="0"/>
              </a:rPr>
              <a:t>Marchadier</a:t>
            </a:r>
            <a:endParaRPr lang="fr-FR" b="1" i="0" dirty="0">
              <a:solidFill>
                <a:schemeClr val="accent6">
                  <a:lumMod val="75000"/>
                </a:schemeClr>
              </a:solidFill>
              <a:effectLst/>
              <a:latin typeface="Arial" panose="020B0604020202020204" pitchFamily="34" charset="0"/>
            </a:endParaRPr>
          </a:p>
        </p:txBody>
      </p:sp>
    </p:spTree>
    <p:extLst>
      <p:ext uri="{BB962C8B-B14F-4D97-AF65-F5344CB8AC3E}">
        <p14:creationId xmlns:p14="http://schemas.microsoft.com/office/powerpoint/2010/main" val="10689665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4" name="Rectangle 3"/>
          <p:cNvSpPr/>
          <p:nvPr/>
        </p:nvSpPr>
        <p:spPr>
          <a:xfrm>
            <a:off x="435429" y="394611"/>
            <a:ext cx="6096000" cy="3539430"/>
          </a:xfrm>
          <a:prstGeom prst="rect">
            <a:avLst/>
          </a:prstGeom>
        </p:spPr>
        <p:txBody>
          <a:bodyPr>
            <a:spAutoFit/>
          </a:bodyPr>
          <a:lstStyle/>
          <a:p>
            <a:r>
              <a:rPr lang="fr-FR" sz="1600" b="1" dirty="0">
                <a:solidFill>
                  <a:srgbClr val="514549"/>
                </a:solidFill>
                <a:latin typeface="Arial" panose="020B0604020202020204" pitchFamily="34" charset="0"/>
              </a:rPr>
              <a:t>Landru profite de cette nouvelle entrée d’argent pour conduire à l’opéra sa nouvelle conquête</a:t>
            </a:r>
            <a:r>
              <a:rPr lang="fr-FR" sz="1600" b="1" dirty="0" smtClean="0">
                <a:solidFill>
                  <a:srgbClr val="514549"/>
                </a:solidFill>
                <a:latin typeface="Arial" panose="020B0604020202020204" pitchFamily="34" charset="0"/>
              </a:rPr>
              <a:t>, Fernande </a:t>
            </a:r>
            <a:r>
              <a:rPr lang="fr-FR" sz="1600" b="1" dirty="0" err="1" smtClean="0">
                <a:solidFill>
                  <a:srgbClr val="514549"/>
                </a:solidFill>
                <a:latin typeface="Arial" panose="020B0604020202020204" pitchFamily="34" charset="0"/>
              </a:rPr>
              <a:t>Segret</a:t>
            </a:r>
            <a:r>
              <a:rPr lang="fr-FR" sz="1600" b="1" dirty="0" smtClean="0">
                <a:solidFill>
                  <a:srgbClr val="514549"/>
                </a:solidFill>
                <a:latin typeface="Arial" panose="020B0604020202020204" pitchFamily="34" charset="0"/>
              </a:rPr>
              <a:t>. </a:t>
            </a:r>
            <a:r>
              <a:rPr lang="fr-FR" sz="1600" b="1" dirty="0">
                <a:solidFill>
                  <a:srgbClr val="514549"/>
                </a:solidFill>
                <a:latin typeface="Arial" panose="020B0604020202020204" pitchFamily="34" charset="0"/>
              </a:rPr>
              <a:t>une "fiancée" pieuse. Landru l’accompagne donc dans les églises. Son carnet en témoigne : Quête église avec </a:t>
            </a:r>
            <a:r>
              <a:rPr lang="fr-FR" sz="1600" b="1" dirty="0" err="1">
                <a:solidFill>
                  <a:srgbClr val="514549"/>
                </a:solidFill>
                <a:latin typeface="Arial" panose="020B0604020202020204" pitchFamily="34" charset="0"/>
              </a:rPr>
              <a:t>Lyane</a:t>
            </a:r>
            <a:r>
              <a:rPr lang="fr-FR" sz="1600" b="1" dirty="0">
                <a:solidFill>
                  <a:srgbClr val="514549"/>
                </a:solidFill>
                <a:latin typeface="Arial" panose="020B0604020202020204" pitchFamily="34" charset="0"/>
              </a:rPr>
              <a:t> : 0,10 F ; </a:t>
            </a:r>
            <a:r>
              <a:rPr lang="fr-FR" sz="1600" b="1" dirty="0" err="1">
                <a:solidFill>
                  <a:srgbClr val="514549"/>
                </a:solidFill>
                <a:latin typeface="Arial" panose="020B0604020202020204" pitchFamily="34" charset="0"/>
              </a:rPr>
              <a:t>Lyane</a:t>
            </a:r>
            <a:r>
              <a:rPr lang="fr-FR" sz="1600" b="1" dirty="0">
                <a:solidFill>
                  <a:srgbClr val="514549"/>
                </a:solidFill>
                <a:latin typeface="Arial" panose="020B0604020202020204" pitchFamily="34" charset="0"/>
              </a:rPr>
              <a:t>, tronc </a:t>
            </a:r>
            <a:r>
              <a:rPr lang="fr-FR" sz="1600" b="1" dirty="0" err="1">
                <a:solidFill>
                  <a:srgbClr val="514549"/>
                </a:solidFill>
                <a:latin typeface="Arial" panose="020B0604020202020204" pitchFamily="34" charset="0"/>
              </a:rPr>
              <a:t>sacré-Coeur</a:t>
            </a:r>
            <a:r>
              <a:rPr lang="fr-FR" sz="1600" b="1" dirty="0">
                <a:solidFill>
                  <a:srgbClr val="514549"/>
                </a:solidFill>
                <a:latin typeface="Arial" panose="020B0604020202020204" pitchFamily="34" charset="0"/>
              </a:rPr>
              <a:t> : 0,15 F ; arrêt au </a:t>
            </a:r>
            <a:r>
              <a:rPr lang="fr-FR" sz="1600" b="1" dirty="0" err="1">
                <a:solidFill>
                  <a:srgbClr val="514549"/>
                </a:solidFill>
                <a:latin typeface="Arial" panose="020B0604020202020204" pitchFamily="34" charset="0"/>
              </a:rPr>
              <a:t>sacré-Coeur</a:t>
            </a:r>
            <a:r>
              <a:rPr lang="fr-FR" sz="1600" b="1" dirty="0">
                <a:solidFill>
                  <a:srgbClr val="514549"/>
                </a:solidFill>
                <a:latin typeface="Arial" panose="020B0604020202020204" pitchFamily="34" charset="0"/>
              </a:rPr>
              <a:t> : 0,15 F.</a:t>
            </a:r>
          </a:p>
          <a:p>
            <a:r>
              <a:rPr lang="fr-FR" sz="1600" b="1" dirty="0">
                <a:solidFill>
                  <a:srgbClr val="514549"/>
                </a:solidFill>
                <a:latin typeface="Arial" panose="020B0604020202020204" pitchFamily="34" charset="0"/>
              </a:rPr>
              <a:t>Fernande </a:t>
            </a:r>
            <a:r>
              <a:rPr lang="fr-FR" sz="1600" b="1" dirty="0" err="1">
                <a:solidFill>
                  <a:srgbClr val="514549"/>
                </a:solidFill>
                <a:latin typeface="Arial" panose="020B0604020202020204" pitchFamily="34" charset="0"/>
              </a:rPr>
              <a:t>Segret</a:t>
            </a:r>
            <a:r>
              <a:rPr lang="fr-FR" sz="1600" b="1" dirty="0">
                <a:solidFill>
                  <a:srgbClr val="514549"/>
                </a:solidFill>
                <a:latin typeface="Arial" panose="020B0604020202020204" pitchFamily="34" charset="0"/>
              </a:rPr>
              <a:t>, artiste lyrique, dernière maîtresse de Landru avec qui elle vivait maritalement lors de son arrestation, avouera pendant l'instruction que celui-ci avait tenté de l'empoisonner par deux fois7. Après l'affaire, elle fit carrière dans un cabaret parisien, puis partit travailler comme institutrice au Liban. S'estimant diffamée par le film Landru de Claude Chabrol en 1963, elle obtint 10 000 francs de dommages et intérêts de la part du producteur du film</a:t>
            </a:r>
            <a:endParaRPr lang="fr-FR" sz="1600" b="1" i="0" dirty="0">
              <a:solidFill>
                <a:srgbClr val="514549"/>
              </a:solidFill>
              <a:effectLst/>
              <a:latin typeface="Arial" panose="020B0604020202020204" pitchFamily="34" charset="0"/>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41921" y="697927"/>
            <a:ext cx="3600000" cy="5445446"/>
          </a:xfrm>
          <a:prstGeom prst="rect">
            <a:avLst/>
          </a:prstGeom>
        </p:spPr>
      </p:pic>
      <p:sp>
        <p:nvSpPr>
          <p:cNvPr id="6" name="Rectangle 5"/>
          <p:cNvSpPr/>
          <p:nvPr/>
        </p:nvSpPr>
        <p:spPr>
          <a:xfrm>
            <a:off x="8269915" y="209945"/>
            <a:ext cx="2334806" cy="369332"/>
          </a:xfrm>
          <a:prstGeom prst="rect">
            <a:avLst/>
          </a:prstGeom>
        </p:spPr>
        <p:txBody>
          <a:bodyPr wrap="none">
            <a:spAutoFit/>
          </a:bodyPr>
          <a:lstStyle/>
          <a:p>
            <a:r>
              <a:rPr lang="fr-FR" b="1" dirty="0" smtClean="0">
                <a:solidFill>
                  <a:srgbClr val="389683"/>
                </a:solidFill>
                <a:latin typeface="Arial" panose="020B0604020202020204" pitchFamily="34" charset="0"/>
              </a:rPr>
              <a:t>Décès 21 </a:t>
            </a:r>
            <a:r>
              <a:rPr lang="fr-FR" b="1" dirty="0">
                <a:solidFill>
                  <a:srgbClr val="389683"/>
                </a:solidFill>
                <a:latin typeface="Arial" panose="020B0604020202020204" pitchFamily="34" charset="0"/>
              </a:rPr>
              <a:t>janv. 1968</a:t>
            </a:r>
            <a:endParaRPr lang="fr-FR" b="1" i="0" dirty="0">
              <a:solidFill>
                <a:srgbClr val="389683"/>
              </a:solidFill>
              <a:effectLst/>
              <a:latin typeface="Arial" panose="020B0604020202020204" pitchFamily="34" charset="0"/>
            </a:endParaRPr>
          </a:p>
        </p:txBody>
      </p:sp>
      <p:sp>
        <p:nvSpPr>
          <p:cNvPr id="7" name="Rectangle 6"/>
          <p:cNvSpPr/>
          <p:nvPr/>
        </p:nvSpPr>
        <p:spPr>
          <a:xfrm>
            <a:off x="8599044" y="6262023"/>
            <a:ext cx="2005677" cy="369332"/>
          </a:xfrm>
          <a:prstGeom prst="rect">
            <a:avLst/>
          </a:prstGeom>
        </p:spPr>
        <p:txBody>
          <a:bodyPr wrap="none">
            <a:spAutoFit/>
          </a:bodyPr>
          <a:lstStyle/>
          <a:p>
            <a:r>
              <a:rPr lang="fr-FR" b="1" dirty="0">
                <a:solidFill>
                  <a:schemeClr val="accent6">
                    <a:lumMod val="75000"/>
                  </a:schemeClr>
                </a:solidFill>
                <a:latin typeface="Arial" panose="020B0604020202020204" pitchFamily="34" charset="0"/>
              </a:rPr>
              <a:t>Fernande </a:t>
            </a:r>
            <a:r>
              <a:rPr lang="fr-FR" b="1" dirty="0" err="1">
                <a:solidFill>
                  <a:schemeClr val="accent6">
                    <a:lumMod val="75000"/>
                  </a:schemeClr>
                </a:solidFill>
                <a:latin typeface="Arial" panose="020B0604020202020204" pitchFamily="34" charset="0"/>
              </a:rPr>
              <a:t>Segret</a:t>
            </a:r>
            <a:endParaRPr lang="fr-FR" dirty="0">
              <a:solidFill>
                <a:schemeClr val="accent6">
                  <a:lumMod val="75000"/>
                </a:schemeClr>
              </a:solidFill>
            </a:endParaRPr>
          </a:p>
        </p:txBody>
      </p:sp>
      <p:sp>
        <p:nvSpPr>
          <p:cNvPr id="8" name="Rectangle 7"/>
          <p:cNvSpPr/>
          <p:nvPr/>
        </p:nvSpPr>
        <p:spPr>
          <a:xfrm>
            <a:off x="435429" y="4025797"/>
            <a:ext cx="6096000" cy="2585323"/>
          </a:xfrm>
          <a:prstGeom prst="rect">
            <a:avLst/>
          </a:prstGeom>
        </p:spPr>
        <p:txBody>
          <a:bodyPr>
            <a:spAutoFit/>
          </a:bodyPr>
          <a:lstStyle/>
          <a:p>
            <a:r>
              <a:rPr lang="fr-FR" b="1" dirty="0">
                <a:solidFill>
                  <a:srgbClr val="514549"/>
                </a:solidFill>
                <a:latin typeface="Arial" panose="020B0604020202020204" pitchFamily="34" charset="0"/>
              </a:rPr>
              <a:t>L'étang du parc du château est le lieu du suicide par noyade de Fernande </a:t>
            </a:r>
            <a:r>
              <a:rPr lang="fr-FR" b="1" dirty="0" err="1">
                <a:solidFill>
                  <a:srgbClr val="514549"/>
                </a:solidFill>
                <a:latin typeface="Arial" panose="020B0604020202020204" pitchFamily="34" charset="0"/>
              </a:rPr>
              <a:t>Segret</a:t>
            </a:r>
            <a:r>
              <a:rPr lang="fr-FR" b="1" dirty="0">
                <a:solidFill>
                  <a:srgbClr val="514549"/>
                </a:solidFill>
                <a:latin typeface="Arial" panose="020B0604020202020204" pitchFamily="34" charset="0"/>
              </a:rPr>
              <a:t>, dernière fiancée de Landru, le 21 janvier 1968</a:t>
            </a:r>
          </a:p>
          <a:p>
            <a:r>
              <a:rPr lang="fr-FR" b="1" dirty="0">
                <a:solidFill>
                  <a:srgbClr val="514549"/>
                </a:solidFill>
                <a:latin typeface="Arial" panose="020B0604020202020204" pitchFamily="34" charset="0"/>
              </a:rPr>
              <a:t>À la date anniversaire de la demande en mariage faite par Landru, le 21 janvier 1968, elle se jeta dans les douves du château de Flers, non loin de la maison de retraite où elle s'était retirée. Dans sa chambre, il y avait deux photos : l'une de sa mère, l'autre de Landru.</a:t>
            </a:r>
            <a:endParaRPr lang="fr-FR" b="1" i="0" dirty="0">
              <a:solidFill>
                <a:srgbClr val="514549"/>
              </a:solidFill>
              <a:effectLst/>
              <a:latin typeface="Arial" panose="020B0604020202020204" pitchFamily="34" charset="0"/>
            </a:endParaRPr>
          </a:p>
        </p:txBody>
      </p:sp>
    </p:spTree>
    <p:extLst>
      <p:ext uri="{BB962C8B-B14F-4D97-AF65-F5344CB8AC3E}">
        <p14:creationId xmlns:p14="http://schemas.microsoft.com/office/powerpoint/2010/main" val="19519782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592182" y="1032532"/>
            <a:ext cx="11199223" cy="4708981"/>
          </a:xfrm>
          <a:prstGeom prst="rect">
            <a:avLst/>
          </a:prstGeom>
        </p:spPr>
        <p:txBody>
          <a:bodyPr wrap="square">
            <a:spAutoFit/>
          </a:bodyPr>
          <a:lstStyle/>
          <a:p>
            <a:r>
              <a:rPr lang="fr-FR" sz="2000" b="1" i="0" dirty="0" smtClean="0">
                <a:effectLst/>
                <a:latin typeface="Open Sans"/>
              </a:rPr>
              <a:t>En janvier 1919, Marie Lacoste est inquiète car elle n’a plus de nouvelles de sa sœur Célestine Buisson. Elle adresse un courrier au maire de </a:t>
            </a:r>
            <a:r>
              <a:rPr lang="fr-FR" sz="2000" b="1" i="0" dirty="0" err="1" smtClean="0">
                <a:effectLst/>
                <a:latin typeface="Open Sans"/>
              </a:rPr>
              <a:t>Gambais</a:t>
            </a:r>
            <a:r>
              <a:rPr lang="fr-FR" sz="2000" b="1" i="0" dirty="0" smtClean="0">
                <a:effectLst/>
                <a:latin typeface="Open Sans"/>
              </a:rPr>
              <a:t> (Yvelines) afin d’avoir de nouvelles informations et  donne le signalement de Lucien </a:t>
            </a:r>
            <a:r>
              <a:rPr lang="fr-FR" sz="2000" b="1" i="0" dirty="0" err="1" smtClean="0">
                <a:effectLst/>
                <a:latin typeface="Open Sans"/>
              </a:rPr>
              <a:t>Frémyet</a:t>
            </a:r>
            <a:r>
              <a:rPr lang="fr-FR" sz="2000" b="1" i="0" dirty="0" smtClean="0">
                <a:effectLst/>
                <a:latin typeface="Open Sans"/>
              </a:rPr>
              <a:t>, le fiancé de sa sœur, à savoir un homme barbu de taille moyenne et ayant le sommet du crâne dégarni habitant dans cette commune.</a:t>
            </a:r>
          </a:p>
          <a:p>
            <a:r>
              <a:rPr lang="fr-FR" sz="2000" b="1" i="0" dirty="0" smtClean="0">
                <a:effectLst/>
                <a:latin typeface="Open Sans"/>
              </a:rPr>
              <a:t> C’est ainsi que le maire s’aperçoit que Lucien </a:t>
            </a:r>
            <a:r>
              <a:rPr lang="fr-FR" sz="2000" b="1" i="0" dirty="0" err="1" smtClean="0">
                <a:effectLst/>
                <a:latin typeface="Open Sans"/>
              </a:rPr>
              <a:t>Frémyet</a:t>
            </a:r>
            <a:r>
              <a:rPr lang="fr-FR" sz="2000" b="1" i="0" dirty="0" smtClean="0">
                <a:effectLst/>
                <a:latin typeface="Open Sans"/>
              </a:rPr>
              <a:t>, Raoul Dupont (un habitant vivant à </a:t>
            </a:r>
            <a:r>
              <a:rPr lang="fr-FR" sz="2000" b="1" i="0" dirty="0" err="1" smtClean="0">
                <a:effectLst/>
                <a:latin typeface="Open Sans"/>
              </a:rPr>
              <a:t>Gambais</a:t>
            </a:r>
            <a:r>
              <a:rPr lang="fr-FR" sz="2000" b="1" i="0" dirty="0" smtClean="0">
                <a:effectLst/>
                <a:latin typeface="Open Sans"/>
              </a:rPr>
              <a:t>) et </a:t>
            </a:r>
            <a:r>
              <a:rPr lang="fr-FR" sz="2000" b="1" i="0" dirty="0" err="1" smtClean="0">
                <a:effectLst/>
                <a:latin typeface="Open Sans"/>
              </a:rPr>
              <a:t>Cuchet</a:t>
            </a:r>
            <a:r>
              <a:rPr lang="fr-FR" sz="2000" b="1" i="0" dirty="0" smtClean="0">
                <a:effectLst/>
                <a:latin typeface="Open Sans"/>
              </a:rPr>
              <a:t> (faux nom utilisé par Landru lors du meurtre d’Ana Colomb) ne sont en réalité qu’une seule et même personne. Il recommande aux familles de porter plainte contre X afin que la justice se saisisse du dossier : c’est le début de l’affaire Landru. Suite aux plaintes déposées, des perquisitions sont menées au domicile de Raoul Dupont (Landru). </a:t>
            </a:r>
          </a:p>
          <a:p>
            <a:r>
              <a:rPr lang="fr-FR" sz="2000" b="1" i="0" dirty="0" smtClean="0">
                <a:effectLst/>
                <a:latin typeface="Open Sans"/>
              </a:rPr>
              <a:t>Là, les policiers découvrent différents papiers d’identité et un carnet détaillant toutes les maîtresses de Landru. En faisant des recoupements, les forces de l’ordre constatent que sur les 283 femmes recensées, 10 sont portées disparues. Ils remarquent également des os enterrés dans le jardin et une utilisation inhabituelle de la cuisinière (restes humains ?).</a:t>
            </a:r>
            <a:endParaRPr lang="fr-FR" sz="2000" b="1" dirty="0"/>
          </a:p>
        </p:txBody>
      </p:sp>
    </p:spTree>
    <p:extLst>
      <p:ext uri="{BB962C8B-B14F-4D97-AF65-F5344CB8AC3E}">
        <p14:creationId xmlns:p14="http://schemas.microsoft.com/office/powerpoint/2010/main" val="17875337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16510"/>
            <a:ext cx="12192000" cy="6841490"/>
          </a:xfrm>
          <a:prstGeom prst="rect">
            <a:avLst/>
          </a:prstGeom>
        </p:spPr>
      </p:pic>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l="14902" r="15228"/>
          <a:stretch/>
        </p:blipFill>
        <p:spPr>
          <a:xfrm>
            <a:off x="3714502" y="677445"/>
            <a:ext cx="8388000" cy="5649232"/>
          </a:xfrm>
          <a:prstGeom prst="rect">
            <a:avLst/>
          </a:prstGeom>
        </p:spPr>
      </p:pic>
      <p:pic>
        <p:nvPicPr>
          <p:cNvPr id="4100" name="Picture 4" descr="Landru - ebook (ePub) - Arthur Bernède - Achat ebook | fnac"/>
          <p:cNvPicPr>
            <a:picLocks noChangeAspect="1" noChangeArrowheads="1"/>
          </p:cNvPicPr>
          <p:nvPr/>
        </p:nvPicPr>
        <p:blipFill rotWithShape="1">
          <a:blip r:embed="rId5">
            <a:extLst>
              <a:ext uri="{28A0092B-C50C-407E-A947-70E740481C1C}">
                <a14:useLocalDpi xmlns:a14="http://schemas.microsoft.com/office/drawing/2010/main" val="0"/>
              </a:ext>
            </a:extLst>
          </a:blip>
          <a:srcRect l="4571" t="5838" r="4458" b="3305"/>
          <a:stretch/>
        </p:blipFill>
        <p:spPr bwMode="auto">
          <a:xfrm>
            <a:off x="141663" y="677445"/>
            <a:ext cx="3466012" cy="5649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3135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4" name="Rectangle 3"/>
          <p:cNvSpPr/>
          <p:nvPr/>
        </p:nvSpPr>
        <p:spPr>
          <a:xfrm>
            <a:off x="574766" y="413222"/>
            <a:ext cx="11042467" cy="646331"/>
          </a:xfrm>
          <a:prstGeom prst="rect">
            <a:avLst/>
          </a:prstGeom>
        </p:spPr>
        <p:txBody>
          <a:bodyPr wrap="square">
            <a:spAutoFit/>
          </a:bodyPr>
          <a:lstStyle/>
          <a:p>
            <a:r>
              <a:rPr lang="fr-FR" b="0" i="0" dirty="0" smtClean="0">
                <a:effectLst/>
                <a:latin typeface="Roboto" panose="02000000000000000000" pitchFamily="2" charset="0"/>
              </a:rPr>
              <a:t>L'affaire Landru, perquisition de la villa de </a:t>
            </a:r>
            <a:r>
              <a:rPr lang="fr-FR" b="0" i="0" dirty="0" err="1" smtClean="0">
                <a:effectLst/>
                <a:latin typeface="Roboto" panose="02000000000000000000" pitchFamily="2" charset="0"/>
              </a:rPr>
              <a:t>Gambais</a:t>
            </a:r>
            <a:r>
              <a:rPr lang="fr-FR" b="0" i="0" dirty="0" smtClean="0">
                <a:effectLst/>
                <a:latin typeface="Roboto" panose="02000000000000000000" pitchFamily="2" charset="0"/>
              </a:rPr>
              <a:t> (avril 1919) : les voitures de la police stationnées devant la villa à </a:t>
            </a:r>
            <a:r>
              <a:rPr lang="fr-FR" b="0" i="0" dirty="0" err="1" smtClean="0">
                <a:effectLst/>
                <a:latin typeface="Roboto" panose="02000000000000000000" pitchFamily="2" charset="0"/>
              </a:rPr>
              <a:t>Gambais</a:t>
            </a:r>
            <a:r>
              <a:rPr lang="fr-FR" b="0" i="0" dirty="0" smtClean="0">
                <a:effectLst/>
                <a:latin typeface="Roboto" panose="02000000000000000000" pitchFamily="2" charset="0"/>
              </a:rPr>
              <a:t>. </a:t>
            </a:r>
            <a:endParaRPr lang="fr-FR" dirty="0"/>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0382" y="1122225"/>
            <a:ext cx="9647619" cy="5333333"/>
          </a:xfrm>
          <a:prstGeom prst="rect">
            <a:avLst/>
          </a:prstGeom>
        </p:spPr>
      </p:pic>
    </p:spTree>
    <p:extLst>
      <p:ext uri="{BB962C8B-B14F-4D97-AF65-F5344CB8AC3E}">
        <p14:creationId xmlns:p14="http://schemas.microsoft.com/office/powerpoint/2010/main" val="2125080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3451686" y="257294"/>
            <a:ext cx="5288627" cy="646331"/>
          </a:xfrm>
          <a:prstGeom prst="rect">
            <a:avLst/>
          </a:prstGeom>
        </p:spPr>
        <p:txBody>
          <a:bodyPr wrap="none">
            <a:spAutoFit/>
          </a:bodyPr>
          <a:lstStyle/>
          <a:p>
            <a:r>
              <a:rPr lang="fr-FR" b="0" i="0" dirty="0" smtClean="0">
                <a:effectLst/>
                <a:latin typeface="Roboto" panose="02000000000000000000" pitchFamily="2" charset="0"/>
              </a:rPr>
              <a:t>Perquisitions en avril 1919 de la villa de </a:t>
            </a:r>
            <a:r>
              <a:rPr lang="fr-FR" b="0" i="0" dirty="0" err="1" smtClean="0">
                <a:effectLst/>
                <a:latin typeface="Roboto" panose="02000000000000000000" pitchFamily="2" charset="0"/>
              </a:rPr>
              <a:t>Gambais</a:t>
            </a:r>
            <a:endParaRPr lang="fr-FR" dirty="0" smtClean="0"/>
          </a:p>
          <a:p>
            <a:endParaRPr lang="fr-FR"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4487" y="665672"/>
            <a:ext cx="8280000" cy="5996163"/>
          </a:xfrm>
          <a:prstGeom prst="rect">
            <a:avLst/>
          </a:prstGeom>
        </p:spPr>
      </p:pic>
    </p:spTree>
    <p:extLst>
      <p:ext uri="{BB962C8B-B14F-4D97-AF65-F5344CB8AC3E}">
        <p14:creationId xmlns:p14="http://schemas.microsoft.com/office/powerpoint/2010/main" val="27938990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t="9142" b="3112"/>
          <a:stretch/>
        </p:blipFill>
        <p:spPr>
          <a:xfrm>
            <a:off x="1508818" y="731519"/>
            <a:ext cx="9174364" cy="6017623"/>
          </a:xfrm>
          <a:prstGeom prst="rect">
            <a:avLst/>
          </a:prstGeom>
        </p:spPr>
      </p:pic>
      <p:sp>
        <p:nvSpPr>
          <p:cNvPr id="4" name="Rectangle 3"/>
          <p:cNvSpPr/>
          <p:nvPr/>
        </p:nvSpPr>
        <p:spPr>
          <a:xfrm>
            <a:off x="4426080" y="181046"/>
            <a:ext cx="3635932" cy="369332"/>
          </a:xfrm>
          <a:prstGeom prst="rect">
            <a:avLst/>
          </a:prstGeom>
        </p:spPr>
        <p:txBody>
          <a:bodyPr wrap="none">
            <a:spAutoFit/>
          </a:bodyPr>
          <a:lstStyle/>
          <a:p>
            <a:r>
              <a:rPr lang="fr-FR" b="0" i="0" dirty="0" smtClean="0">
                <a:effectLst/>
                <a:latin typeface="Roboto" panose="02000000000000000000" pitchFamily="2" charset="0"/>
              </a:rPr>
              <a:t>les fouilles de la villa de </a:t>
            </a:r>
            <a:r>
              <a:rPr lang="fr-FR" b="0" i="0" dirty="0" err="1" smtClean="0">
                <a:effectLst/>
                <a:latin typeface="Roboto" panose="02000000000000000000" pitchFamily="2" charset="0"/>
              </a:rPr>
              <a:t>Gambais</a:t>
            </a:r>
            <a:endParaRPr lang="fr-FR" dirty="0"/>
          </a:p>
        </p:txBody>
      </p:sp>
    </p:spTree>
    <p:extLst>
      <p:ext uri="{BB962C8B-B14F-4D97-AF65-F5344CB8AC3E}">
        <p14:creationId xmlns:p14="http://schemas.microsoft.com/office/powerpoint/2010/main" val="5845565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l="1036" t="1778" r="950" b="5396"/>
          <a:stretch/>
        </p:blipFill>
        <p:spPr>
          <a:xfrm>
            <a:off x="6828000" y="0"/>
            <a:ext cx="5364000" cy="3466906"/>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5400000" cy="3428217"/>
          </a:xfrm>
          <a:prstGeom prst="rect">
            <a:avLst/>
          </a:prstGeom>
        </p:spPr>
      </p:pic>
      <p:pic>
        <p:nvPicPr>
          <p:cNvPr id="6" name="Image 5"/>
          <p:cNvPicPr>
            <a:picLocks noChangeAspect="1"/>
          </p:cNvPicPr>
          <p:nvPr/>
        </p:nvPicPr>
        <p:blipFill rotWithShape="1">
          <a:blip r:embed="rId6" cstate="print">
            <a:extLst>
              <a:ext uri="{28A0092B-C50C-407E-A947-70E740481C1C}">
                <a14:useLocalDpi xmlns:a14="http://schemas.microsoft.com/office/drawing/2010/main" val="0"/>
              </a:ext>
            </a:extLst>
          </a:blip>
          <a:srcRect b="7691"/>
          <a:stretch/>
        </p:blipFill>
        <p:spPr>
          <a:xfrm>
            <a:off x="0" y="3439993"/>
            <a:ext cx="5400000" cy="3389625"/>
          </a:xfrm>
          <a:prstGeom prst="rect">
            <a:avLst/>
          </a:prstGeom>
        </p:spPr>
      </p:pic>
      <p:pic>
        <p:nvPicPr>
          <p:cNvPr id="7" name="Image 6"/>
          <p:cNvPicPr>
            <a:picLocks noChangeAspect="1"/>
          </p:cNvPicPr>
          <p:nvPr/>
        </p:nvPicPr>
        <p:blipFill rotWithShape="1">
          <a:blip r:embed="rId7" cstate="print">
            <a:extLst>
              <a:ext uri="{28A0092B-C50C-407E-A947-70E740481C1C}">
                <a14:useLocalDpi xmlns:a14="http://schemas.microsoft.com/office/drawing/2010/main" val="0"/>
              </a:ext>
            </a:extLst>
          </a:blip>
          <a:srcRect b="3716"/>
          <a:stretch/>
        </p:blipFill>
        <p:spPr>
          <a:xfrm>
            <a:off x="6828720" y="3458872"/>
            <a:ext cx="5328000" cy="3390557"/>
          </a:xfrm>
          <a:prstGeom prst="rect">
            <a:avLst/>
          </a:prstGeom>
        </p:spPr>
      </p:pic>
    </p:spTree>
    <p:extLst>
      <p:ext uri="{BB962C8B-B14F-4D97-AF65-F5344CB8AC3E}">
        <p14:creationId xmlns:p14="http://schemas.microsoft.com/office/powerpoint/2010/main" val="4596786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sp>
        <p:nvSpPr>
          <p:cNvPr id="3" name="Rectangle 2"/>
          <p:cNvSpPr/>
          <p:nvPr/>
        </p:nvSpPr>
        <p:spPr>
          <a:xfrm>
            <a:off x="113212" y="189766"/>
            <a:ext cx="12017454" cy="923330"/>
          </a:xfrm>
          <a:prstGeom prst="rect">
            <a:avLst/>
          </a:prstGeom>
        </p:spPr>
        <p:txBody>
          <a:bodyPr wrap="square">
            <a:spAutoFit/>
          </a:bodyPr>
          <a:lstStyle/>
          <a:p>
            <a:r>
              <a:rPr lang="fr-FR" b="1" i="0" dirty="0" smtClean="0">
                <a:effectLst/>
                <a:latin typeface="Open Sans"/>
              </a:rPr>
              <a:t>Face à tous ces éléments probants, Landru est arrêté et jugé en 1921. A la suite d’un procès houleux et médiatique, Landru est condamné à mort et guillotiné le 25 Février 1922. Malheureusement, il ne révélera jamais ce qu’il s’est passé, se déclarant innocent jusqu’à son dernier soupir emmenant avec lui son secret.</a:t>
            </a:r>
            <a:endParaRPr lang="fr-FR" b="1"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42000" y="1785295"/>
            <a:ext cx="6350000" cy="4660900"/>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t="6223" b="6158"/>
          <a:stretch/>
        </p:blipFill>
        <p:spPr>
          <a:xfrm>
            <a:off x="652349" y="1130382"/>
            <a:ext cx="4212000" cy="2828951"/>
          </a:xfrm>
          <a:prstGeom prst="rect">
            <a:avLst/>
          </a:prstGeom>
        </p:spPr>
      </p:pic>
      <p:pic>
        <p:nvPicPr>
          <p:cNvPr id="6" name="Image 5"/>
          <p:cNvPicPr>
            <a:picLocks noChangeAspect="1"/>
          </p:cNvPicPr>
          <p:nvPr/>
        </p:nvPicPr>
        <p:blipFill rotWithShape="1">
          <a:blip r:embed="rId6" cstate="print">
            <a:extLst>
              <a:ext uri="{28A0092B-C50C-407E-A947-70E740481C1C}">
                <a14:useLocalDpi xmlns:a14="http://schemas.microsoft.com/office/drawing/2010/main" val="0"/>
              </a:ext>
            </a:extLst>
          </a:blip>
          <a:srcRect t="3936" r="2684" b="4635"/>
          <a:stretch/>
        </p:blipFill>
        <p:spPr>
          <a:xfrm>
            <a:off x="652349" y="4020164"/>
            <a:ext cx="4212000" cy="2811709"/>
          </a:xfrm>
          <a:prstGeom prst="rect">
            <a:avLst/>
          </a:prstGeom>
        </p:spPr>
      </p:pic>
    </p:spTree>
    <p:extLst>
      <p:ext uri="{BB962C8B-B14F-4D97-AF65-F5344CB8AC3E}">
        <p14:creationId xmlns:p14="http://schemas.microsoft.com/office/powerpoint/2010/main" val="11950376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46331" y="0"/>
            <a:ext cx="4176000" cy="32645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760" y="88732"/>
            <a:ext cx="3168000" cy="40807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75" y="49509"/>
            <a:ext cx="3780000" cy="26388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Imag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57760" y="4338794"/>
            <a:ext cx="3780000" cy="23093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14331" y="3337574"/>
            <a:ext cx="4500000" cy="34217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Imag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1475" y="2737826"/>
            <a:ext cx="2520000" cy="39469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197746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377" y="1114681"/>
            <a:ext cx="9216000" cy="4644119"/>
          </a:xfrm>
          <a:prstGeom prst="rect">
            <a:avLst/>
          </a:prstGeom>
        </p:spPr>
      </p:pic>
      <p:sp>
        <p:nvSpPr>
          <p:cNvPr id="5" name="Rectangle 4"/>
          <p:cNvSpPr/>
          <p:nvPr/>
        </p:nvSpPr>
        <p:spPr>
          <a:xfrm>
            <a:off x="3996024" y="159248"/>
            <a:ext cx="5159810" cy="369332"/>
          </a:xfrm>
          <a:prstGeom prst="rect">
            <a:avLst/>
          </a:prstGeom>
        </p:spPr>
        <p:txBody>
          <a:bodyPr wrap="none">
            <a:spAutoFit/>
          </a:bodyPr>
          <a:lstStyle/>
          <a:p>
            <a:r>
              <a:rPr lang="fr-FR" b="1" dirty="0" smtClean="0"/>
              <a:t>Acte de </a:t>
            </a:r>
            <a:r>
              <a:rPr lang="fr-FR" b="1" dirty="0" err="1" smtClean="0"/>
              <a:t>Décés</a:t>
            </a:r>
            <a:r>
              <a:rPr lang="fr-FR" b="1" dirty="0" smtClean="0"/>
              <a:t> de Henri Désiré LANDRU  25/02/1922</a:t>
            </a:r>
            <a:endParaRPr lang="fr-FR" dirty="0"/>
          </a:p>
        </p:txBody>
      </p:sp>
      <p:pic>
        <p:nvPicPr>
          <p:cNvPr id="6" name="Picture 2" descr="https://media4.giphy.com/media/v1.Y2lkPTc5MGI3NjExZnM0emZsOGM1dHhjZzU1djBncGZpMzBkZjg4dXMxdGttZWg3c3U5OCZlcD12MV9pbnRlcm5hbF9naWZfYnlfaWQmY3Q9Zw/lq5DlW0OUGjJkEXQht/giphy.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9404926" y="1114681"/>
            <a:ext cx="2676525"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0634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duotone>
              <a:schemeClr val="accent2">
                <a:shade val="45000"/>
                <a:satMod val="135000"/>
              </a:schemeClr>
              <a:prstClr val="white"/>
            </a:duotone>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0" y="-95"/>
            <a:ext cx="12192000" cy="684149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8773" y="31871"/>
            <a:ext cx="9047619" cy="6809524"/>
          </a:xfrm>
          <a:prstGeom prst="rect">
            <a:avLst/>
          </a:prstGeom>
        </p:spPr>
      </p:pic>
      <p:sp>
        <p:nvSpPr>
          <p:cNvPr id="4" name="Rectangle 3"/>
          <p:cNvSpPr/>
          <p:nvPr/>
        </p:nvSpPr>
        <p:spPr>
          <a:xfrm>
            <a:off x="128935" y="2155762"/>
            <a:ext cx="2949838" cy="923330"/>
          </a:xfrm>
          <a:prstGeom prst="rect">
            <a:avLst/>
          </a:prstGeom>
        </p:spPr>
        <p:txBody>
          <a:bodyPr wrap="square">
            <a:spAutoFit/>
          </a:bodyPr>
          <a:lstStyle/>
          <a:p>
            <a:r>
              <a:rPr lang="fr-FR" b="1" dirty="0" smtClean="0"/>
              <a:t>Cimetière des </a:t>
            </a:r>
            <a:r>
              <a:rPr lang="fr-FR" b="1" dirty="0" err="1" smtClean="0"/>
              <a:t>Gonards</a:t>
            </a:r>
            <a:r>
              <a:rPr lang="fr-FR" b="1" dirty="0" smtClean="0"/>
              <a:t>, Yvelines, Ile-de-France, France</a:t>
            </a:r>
            <a:endParaRPr lang="fr-FR" b="1" dirty="0"/>
          </a:p>
        </p:txBody>
      </p:sp>
    </p:spTree>
    <p:extLst>
      <p:ext uri="{BB962C8B-B14F-4D97-AF65-F5344CB8AC3E}">
        <p14:creationId xmlns:p14="http://schemas.microsoft.com/office/powerpoint/2010/main" val="19641400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
            <a:ext cx="12192000" cy="6874470"/>
          </a:xfrm>
          <a:prstGeom prst="rect">
            <a:avLst/>
          </a:prstGeom>
        </p:spPr>
      </p:pic>
      <p:sp>
        <p:nvSpPr>
          <p:cNvPr id="3" name="ZoneTexte 2"/>
          <p:cNvSpPr txBox="1"/>
          <p:nvPr/>
        </p:nvSpPr>
        <p:spPr>
          <a:xfrm>
            <a:off x="4023360" y="5099432"/>
            <a:ext cx="4545874" cy="461665"/>
          </a:xfrm>
          <a:prstGeom prst="rect">
            <a:avLst/>
          </a:prstGeom>
          <a:noFill/>
        </p:spPr>
        <p:txBody>
          <a:bodyPr wrap="square" rtlCol="0">
            <a:spAutoFit/>
          </a:bodyPr>
          <a:lstStyle/>
          <a:p>
            <a:r>
              <a:rPr lang="fr-FR" sz="2400" b="1" dirty="0" smtClean="0">
                <a:solidFill>
                  <a:srgbClr val="FF0000"/>
                </a:solidFill>
              </a:rPr>
              <a:t>Commentaires et Images du NET</a:t>
            </a:r>
            <a:endParaRPr lang="fr-FR" sz="2400" b="1" dirty="0">
              <a:solidFill>
                <a:srgbClr val="FF0000"/>
              </a:solidFill>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7511" y="0"/>
            <a:ext cx="3024000" cy="520128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10067" y="5023103"/>
            <a:ext cx="1298448" cy="154315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8443" y="369976"/>
            <a:ext cx="619125" cy="561975"/>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45662" y="4880264"/>
            <a:ext cx="900000" cy="900000"/>
          </a:xfrm>
          <a:prstGeom prst="rect">
            <a:avLst/>
          </a:prstGeom>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35624" y="369976"/>
            <a:ext cx="238125" cy="561975"/>
          </a:xfrm>
          <a:prstGeom prst="rect">
            <a:avLst/>
          </a:prstGeom>
        </p:spPr>
      </p:pic>
      <p:pic>
        <p:nvPicPr>
          <p:cNvPr id="10" name="Imag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31146" y="359802"/>
            <a:ext cx="571500" cy="561975"/>
          </a:xfrm>
          <a:prstGeom prst="rect">
            <a:avLst/>
          </a:prstGeom>
        </p:spPr>
      </p:pic>
      <p:pic>
        <p:nvPicPr>
          <p:cNvPr id="11" name="Image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87666" y="369977"/>
            <a:ext cx="533400" cy="561975"/>
          </a:xfrm>
          <a:prstGeom prst="rect">
            <a:avLst/>
          </a:prstGeom>
        </p:spPr>
      </p:pic>
      <p:pic>
        <p:nvPicPr>
          <p:cNvPr id="12" name="Image 1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46038" y="369976"/>
            <a:ext cx="561975" cy="561975"/>
          </a:xfrm>
          <a:prstGeom prst="rect">
            <a:avLst/>
          </a:prstGeom>
        </p:spPr>
      </p:pic>
      <p:pic>
        <p:nvPicPr>
          <p:cNvPr id="13" name="Image 1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439329" y="359803"/>
            <a:ext cx="581025" cy="561975"/>
          </a:xfrm>
          <a:prstGeom prst="rect">
            <a:avLst/>
          </a:prstGeom>
        </p:spPr>
      </p:pic>
      <p:pic>
        <p:nvPicPr>
          <p:cNvPr id="14" name="Image 1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10124" y="369976"/>
            <a:ext cx="466725" cy="561975"/>
          </a:xfrm>
          <a:prstGeom prst="rect">
            <a:avLst/>
          </a:prstGeom>
        </p:spPr>
      </p:pic>
      <p:pic>
        <p:nvPicPr>
          <p:cNvPr id="18" name="Imag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93276" y="359801"/>
            <a:ext cx="533400" cy="561975"/>
          </a:xfrm>
          <a:prstGeom prst="rect">
            <a:avLst/>
          </a:prstGeom>
        </p:spPr>
      </p:pic>
      <p:pic>
        <p:nvPicPr>
          <p:cNvPr id="15" name="Image 1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90658" y="321484"/>
            <a:ext cx="571500" cy="571500"/>
          </a:xfrm>
          <a:prstGeom prst="rect">
            <a:avLst/>
          </a:prstGeom>
        </p:spPr>
      </p:pic>
    </p:spTree>
    <p:extLst>
      <p:ext uri="{BB962C8B-B14F-4D97-AF65-F5344CB8AC3E}">
        <p14:creationId xmlns:p14="http://schemas.microsoft.com/office/powerpoint/2010/main" val="1760707934"/>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499</TotalTime>
  <Words>2931</Words>
  <Application>Microsoft Office PowerPoint</Application>
  <PresentationFormat>Grand écran</PresentationFormat>
  <Paragraphs>86</Paragraphs>
  <Slides>31</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31</vt:i4>
      </vt:variant>
    </vt:vector>
  </HeadingPairs>
  <TitlesOfParts>
    <vt:vector size="37" baseType="lpstr">
      <vt:lpstr>Arial</vt:lpstr>
      <vt:lpstr>Calibri</vt:lpstr>
      <vt:lpstr>Calibri Light</vt:lpstr>
      <vt:lpstr>Open Sans</vt:lpstr>
      <vt:lpstr>Roboto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2025-09-01T19:07:58Z</dcterms:created>
  <dcterms:modified xsi:type="dcterms:W3CDTF">2025-09-02T17:07:35Z</dcterms:modified>
</cp:coreProperties>
</file>