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8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6" r:id="rId28"/>
    <p:sldId id="281" r:id="rId29"/>
    <p:sldId id="282" r:id="rId30"/>
    <p:sldId id="283" r:id="rId31"/>
    <p:sldId id="284" r:id="rId32"/>
    <p:sldId id="285" r:id="rId33"/>
    <p:sldId id="287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24C59A-FEFF-439E-9951-08DECDAA44C7}" type="datetimeFigureOut">
              <a:rPr lang="fr-FR" smtClean="0"/>
              <a:t>25/07/2025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DDC4BB-93E9-4D62-B390-402EB49F50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107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DDC4BB-93E9-4D62-B390-402EB49F50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6925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DDC4BB-93E9-4D62-B390-402EB49F50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003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71AE96-28D5-605C-FF67-E59EC1AF9B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EE88CDC-176B-8485-4D78-0199A3116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01532-C076-2A61-5602-7732FF845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BEB0-7549-424E-B6A2-07143BCD0178}" type="datetimeFigureOut">
              <a:rPr lang="fr-FR" smtClean="0"/>
              <a:t>25/07/2025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72A468-5DA7-423E-BA26-1563356CA0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046527-816E-6B13-3F27-E0B0E925F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AAED-7B4A-4517-9213-C0FAE1A3CE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5609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D9EE2F-B211-7996-6168-174D7239CA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DAF08F2-36F1-D322-16FC-456BFFE643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228166-E649-7E03-4AD0-4D9D2CF9C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BEB0-7549-424E-B6A2-07143BCD0178}" type="datetimeFigureOut">
              <a:rPr lang="fr-FR" smtClean="0"/>
              <a:t>25/07/2025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54A7F4-23A7-83B1-B83C-64C91E904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5E2411-A551-0005-D419-D6A3C945A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AAED-7B4A-4517-9213-C0FAE1A3CE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296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497290-C149-B289-FE34-9149E43127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238986-DAFD-2026-7F94-B284B1438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51E525-11DF-73EB-BBA0-071A6F3F2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BEB0-7549-424E-B6A2-07143BCD0178}" type="datetimeFigureOut">
              <a:rPr lang="fr-FR" smtClean="0"/>
              <a:t>25/07/2025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D826E1-9BF7-9ECC-757E-113F88D88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D58875-5F0D-E05F-72D7-D32FE5681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AAED-7B4A-4517-9213-C0FAE1A3CE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8701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BB0417-DB13-9324-5F6B-E200393B2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D51D585-F1EF-7F94-E9C6-281271540C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5224926-B2C7-64BD-550D-41344E8EF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4B0D690-E0C0-16B5-1B56-6FF414695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BEB0-7549-424E-B6A2-07143BCD0178}" type="datetimeFigureOut">
              <a:rPr lang="fr-FR" smtClean="0"/>
              <a:t>25/07/2025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965E968-D928-2FC1-4350-3C88FA409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3DDA75D-ED68-E1B9-D555-EA42E4E50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AAED-7B4A-4517-9213-C0FAE1A3CE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4034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149B4B-8669-2620-C112-262F9E267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9993898-73D6-DCB4-C3AB-1C989BCDAC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32E6098-1866-96C6-929B-660801370F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C44924E-A4FC-CF78-E2B0-66427F4CEC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89DC3F2-97F2-9FBC-7C4A-28EDC21FFD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93635ED-3525-5CB5-FA79-62E3F48E3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BEB0-7549-424E-B6A2-07143BCD0178}" type="datetimeFigureOut">
              <a:rPr lang="fr-FR" smtClean="0"/>
              <a:t>25/07/2025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EC230E1-B706-0D33-8170-3FDB7E1D4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685E17A-1599-6506-90B4-18D1EB0BB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AAED-7B4A-4517-9213-C0FAE1A3CE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1933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02B514-6B93-8AE0-6D09-848C2EA4F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068836F-57EC-7577-5C1A-688F568E3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BEB0-7549-424E-B6A2-07143BCD0178}" type="datetimeFigureOut">
              <a:rPr lang="fr-FR" smtClean="0"/>
              <a:t>25/07/2025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9AE6840-82EE-5945-F40E-AAE916311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D73AA75-C523-006C-A2C4-669DA37DF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AAED-7B4A-4517-9213-C0FAE1A3CE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810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16F0DA8-DCBE-5DD0-F2CA-7889D5CBB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BEB0-7549-424E-B6A2-07143BCD0178}" type="datetimeFigureOut">
              <a:rPr lang="fr-FR" smtClean="0"/>
              <a:t>25/07/2025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4F7AC69-92A2-5D98-A04F-288014515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40B87BF-875A-2637-4BBD-3BE48841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AAED-7B4A-4517-9213-C0FAE1A3CE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7664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6441AE-1CC7-C6AE-7286-5BBBB6BAA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743E1C7-2199-6D2E-E4AF-F5D5E32E39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53F734D-D020-5273-C7E8-E7C0D3F1B0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504481C-F759-1500-A812-C585477C3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BEB0-7549-424E-B6A2-07143BCD0178}" type="datetimeFigureOut">
              <a:rPr lang="fr-FR" smtClean="0"/>
              <a:t>25/07/2025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66A9343-9AF5-40FD-C3E6-97ADEB9F0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AB9BBA2-E914-F163-880D-78C2DCEAB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AAED-7B4A-4517-9213-C0FAE1A3CE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168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7F6AC4-C173-DB51-598B-C7A165506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80F2E26-6996-B80A-0D46-AF96C1C252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37CBAFC-5F62-0AE4-5CF3-E01AD3CC7B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E6FED3-BA4F-0F77-7573-D37CC3413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BEB0-7549-424E-B6A2-07143BCD0178}" type="datetimeFigureOut">
              <a:rPr lang="fr-FR" smtClean="0"/>
              <a:t>25/07/2025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0B39399-BA07-1909-1EA8-016F7C3FB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DBED756-54CA-77F9-8F89-FB4997E14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AAED-7B4A-4517-9213-C0FAE1A3CE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6806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FBFFF3-E3D6-F3BA-E86F-57956BF8A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B8A72F5-3A8F-8267-BDA7-B78438C831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3AD509-9789-3552-69FB-3F0681830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BEB0-7549-424E-B6A2-07143BCD0178}" type="datetimeFigureOut">
              <a:rPr lang="fr-FR" smtClean="0"/>
              <a:t>25/07/2025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CB6AF5-4F18-0D34-5606-F8F718521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F279D8-5B59-03B0-828E-5A4EEB8B7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AAED-7B4A-4517-9213-C0FAE1A3CE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375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D340B3A-8159-FC0F-7342-4B80A9ED6C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4F11DE5-7693-E70A-B940-496ADFFF8B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60AABA-1D4C-6DFD-9C49-65ECD8680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1BEB0-7549-424E-B6A2-07143BCD0178}" type="datetimeFigureOut">
              <a:rPr lang="fr-FR" smtClean="0"/>
              <a:t>25/07/2025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F6F1B6-305C-9EBC-E83D-A4305D6B2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AF1EA9-6499-DB70-AD20-55519B805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7AAED-7B4A-4517-9213-C0FAE1A3CE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945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151D146-D97D-0BBE-A43D-4108454234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8DAD187-995D-B35C-032E-422BA671EB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04063E-FD4C-5019-A33B-96BEC5EBA6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E1BEB0-7549-424E-B6A2-07143BCD0178}" type="datetimeFigureOut">
              <a:rPr lang="fr-FR" smtClean="0"/>
              <a:t>25/07/2025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DFB255C-AD86-209B-179D-AE607302EE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0A3337-3458-ADE0-41C4-717408B57E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2F7AAED-7B4A-4517-9213-C0FAE1A3CE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912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uage, herbe, ciel&#10;&#10;Le contenu généré par l’IA peut être incorrect.">
            <a:extLst>
              <a:ext uri="{FF2B5EF4-FFF2-40B4-BE49-F238E27FC236}">
                <a16:creationId xmlns:a16="http://schemas.microsoft.com/office/drawing/2014/main" id="{EA8FADCA-F6E2-6B72-BC85-5DE77CE21E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000" y="279572"/>
            <a:ext cx="10296000" cy="629885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50AF65-F38B-1983-4788-E65B0C163A52}"/>
              </a:ext>
            </a:extLst>
          </p:cNvPr>
          <p:cNvSpPr txBox="1"/>
          <p:nvPr/>
        </p:nvSpPr>
        <p:spPr>
          <a:xfrm>
            <a:off x="3447802" y="6116761"/>
            <a:ext cx="52963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village dans la vallée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101B621-EA24-7592-6C68-FA8CA0B5D26D}"/>
              </a:ext>
            </a:extLst>
          </p:cNvPr>
          <p:cNvSpPr txBox="1"/>
          <p:nvPr/>
        </p:nvSpPr>
        <p:spPr>
          <a:xfrm>
            <a:off x="6837195" y="6116761"/>
            <a:ext cx="315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1820 fin des années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959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  <p:sndAc>
          <p:stSnd>
            <p:snd r:embed="rId2" name="Peinture acrylique # abstract plus musique calme et douce 🏝️🥰.wav"/>
          </p:stSnd>
        </p:sndAc>
      </p:transition>
    </mc:Choice>
    <mc:Fallback xmlns="">
      <p:transition spd="slow" advClick="0" advTm="10000">
        <p:fade/>
        <p:sndAc>
          <p:stSnd>
            <p:snd r:embed="rId4" name="Peinture acrylique # abstract plus musique calme et douce 🏝️🥰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rtrait, Visage humain, habits, personne&#10;&#10;Le contenu généré par l’IA peut être incorrect.">
            <a:extLst>
              <a:ext uri="{FF2B5EF4-FFF2-40B4-BE49-F238E27FC236}">
                <a16:creationId xmlns:a16="http://schemas.microsoft.com/office/drawing/2014/main" id="{DE148455-D31D-3B62-761C-9A5D08EAEE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768" y="891000"/>
            <a:ext cx="3969394" cy="507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95F4BB-7206-3E7B-E595-85CE3D221B29}"/>
              </a:ext>
            </a:extLst>
          </p:cNvPr>
          <p:cNvSpPr txBox="1"/>
          <p:nvPr/>
        </p:nvSpPr>
        <p:spPr>
          <a:xfrm>
            <a:off x="5177643" y="2090172"/>
            <a:ext cx="62622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Théodore Rousseau, né le 15 avril 1812 à Paris et mort le 22 décembre 1867 à Barbizon, est un peintre et graveur français. Il est considéré comme étant le cofondateur de l'école de Barbizon et a été un observateur attentif de la nature à toutes les époques de l'année.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D316ECE-A2D5-08B8-04C6-90CBFA1A9FC9}"/>
              </a:ext>
            </a:extLst>
          </p:cNvPr>
          <p:cNvSpPr txBox="1"/>
          <p:nvPr/>
        </p:nvSpPr>
        <p:spPr>
          <a:xfrm>
            <a:off x="929188" y="802320"/>
            <a:ext cx="3621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Théodore Rousseau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936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8DE24A-F8BA-CCEC-4CDB-282433DC0D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art, Arts visuels&#10;&#10;Le contenu généré par l’IA peut être incorrect.">
            <a:extLst>
              <a:ext uri="{FF2B5EF4-FFF2-40B4-BE49-F238E27FC236}">
                <a16:creationId xmlns:a16="http://schemas.microsoft.com/office/drawing/2014/main" id="{F23062D9-ADFE-5483-0576-C44A40CB0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8000" y="379215"/>
            <a:ext cx="8856000" cy="6099569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B32CE6-97AD-E5C0-EAF7-C7109820C869}"/>
              </a:ext>
            </a:extLst>
          </p:cNvPr>
          <p:cNvSpPr txBox="1"/>
          <p:nvPr/>
        </p:nvSpPr>
        <p:spPr>
          <a:xfrm>
            <a:off x="2319644" y="6142604"/>
            <a:ext cx="8023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Pont de </a:t>
            </a:r>
            <a:r>
              <a:rPr lang="fr-FR" sz="2400" b="1" dirty="0" err="1">
                <a:solidFill>
                  <a:schemeClr val="bg1"/>
                </a:solidFill>
              </a:rPr>
              <a:t>Batignies</a:t>
            </a:r>
            <a:r>
              <a:rPr lang="fr-FR" sz="2400" b="1" dirty="0">
                <a:solidFill>
                  <a:schemeClr val="bg1"/>
                </a:solidFill>
              </a:rPr>
              <a:t> dans la forêt de Compiègne ,1826</a:t>
            </a:r>
          </a:p>
        </p:txBody>
      </p:sp>
    </p:spTree>
    <p:extLst>
      <p:ext uri="{BB962C8B-B14F-4D97-AF65-F5344CB8AC3E}">
        <p14:creationId xmlns:p14="http://schemas.microsoft.com/office/powerpoint/2010/main" val="3434710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4DE52F-0429-E793-0DA4-3605A60C2C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plein air, paysage&#10;&#10;Le contenu généré par l’IA peut être incorrect.">
            <a:extLst>
              <a:ext uri="{FF2B5EF4-FFF2-40B4-BE49-F238E27FC236}">
                <a16:creationId xmlns:a16="http://schemas.microsoft.com/office/drawing/2014/main" id="{5A20CBD4-2291-17A8-C41B-C8C7548886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453" y="585000"/>
            <a:ext cx="10855094" cy="5688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F6CE43-6FBB-0EA0-4455-2E84D8B6729F}"/>
              </a:ext>
            </a:extLst>
          </p:cNvPr>
          <p:cNvSpPr txBox="1"/>
          <p:nvPr/>
        </p:nvSpPr>
        <p:spPr>
          <a:xfrm>
            <a:off x="5058889" y="5811335"/>
            <a:ext cx="8075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Carrière 1827</a:t>
            </a:r>
          </a:p>
        </p:txBody>
      </p:sp>
    </p:spTree>
    <p:extLst>
      <p:ext uri="{BB962C8B-B14F-4D97-AF65-F5344CB8AC3E}">
        <p14:creationId xmlns:p14="http://schemas.microsoft.com/office/powerpoint/2010/main" val="549611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1FAF2D-A5EA-643E-5AEE-17D6FA8CE3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Arts visuels&#10;&#10;Le contenu généré par l’IA peut être incorrect.">
            <a:extLst>
              <a:ext uri="{FF2B5EF4-FFF2-40B4-BE49-F238E27FC236}">
                <a16:creationId xmlns:a16="http://schemas.microsoft.com/office/drawing/2014/main" id="{91203EC6-4AB7-9B68-A1B8-4E31C43B19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0525" y="279000"/>
            <a:ext cx="4124392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CD869B-6445-D728-4E18-2824D0A501D1}"/>
              </a:ext>
            </a:extLst>
          </p:cNvPr>
          <p:cNvSpPr txBox="1"/>
          <p:nvPr/>
        </p:nvSpPr>
        <p:spPr>
          <a:xfrm>
            <a:off x="7374577" y="3633849"/>
            <a:ext cx="3146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La Cave	1828-1830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471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D0015C-AB2C-96C7-9775-12DB41141F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Peinture acrylique&#10;&#10;Le contenu généré par l’IA peut être incorrect.">
            <a:extLst>
              <a:ext uri="{FF2B5EF4-FFF2-40B4-BE49-F238E27FC236}">
                <a16:creationId xmlns:a16="http://schemas.microsoft.com/office/drawing/2014/main" id="{93C5F280-C51D-93CF-129B-E8C7D6D51F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4640" y="279000"/>
            <a:ext cx="8321976" cy="6300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F82927-20D1-D74A-E204-6BFEA8BC32FB}"/>
              </a:ext>
            </a:extLst>
          </p:cNvPr>
          <p:cNvSpPr txBox="1"/>
          <p:nvPr/>
        </p:nvSpPr>
        <p:spPr>
          <a:xfrm>
            <a:off x="165175" y="3429000"/>
            <a:ext cx="31599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Théodore Rousseau : Étude de rochers et d'arbres (1829), huile sur toile, 53 x 70, musée des Beaux-Arts de Strasbourg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00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4ECAA8-5AF8-8765-880C-4FEAB05C18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aysage, nature, plein air&#10;&#10;Le contenu généré par l’IA peut être incorrect.">
            <a:extLst>
              <a:ext uri="{FF2B5EF4-FFF2-40B4-BE49-F238E27FC236}">
                <a16:creationId xmlns:a16="http://schemas.microsoft.com/office/drawing/2014/main" id="{621E8E5D-EB00-8659-404C-28DB077FC7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007" y="279000"/>
            <a:ext cx="8089888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CD9EC7-1CD2-72CA-74FA-3597C04AC69C}"/>
              </a:ext>
            </a:extLst>
          </p:cNvPr>
          <p:cNvSpPr txBox="1"/>
          <p:nvPr/>
        </p:nvSpPr>
        <p:spPr>
          <a:xfrm>
            <a:off x="8882743" y="3429000"/>
            <a:ext cx="30994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Paysage de montagne en Auvergne	1830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958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1A8E6-FE0C-DC3D-788A-26E6DDE8C4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croquis&#10;&#10;Le contenu généré par l’IA peut être incorrect.">
            <a:extLst>
              <a:ext uri="{FF2B5EF4-FFF2-40B4-BE49-F238E27FC236}">
                <a16:creationId xmlns:a16="http://schemas.microsoft.com/office/drawing/2014/main" id="{0D9DE21F-2B12-5BB9-9D43-8439528456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6973" y="279000"/>
            <a:ext cx="7571863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6EF3AD-7DBD-90D3-16EF-91687C0200D9}"/>
              </a:ext>
            </a:extLst>
          </p:cNvPr>
          <p:cNvSpPr txBox="1"/>
          <p:nvPr/>
        </p:nvSpPr>
        <p:spPr>
          <a:xfrm>
            <a:off x="218755" y="3811979"/>
            <a:ext cx="3550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Ruisseau de montagne en Auvergne	1830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58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91FA4F-FAD4-6622-1D9B-82CA05EEB4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paysage&#10;&#10;Le contenu généré par l’IA peut être incorrect.">
            <a:extLst>
              <a:ext uri="{FF2B5EF4-FFF2-40B4-BE49-F238E27FC236}">
                <a16:creationId xmlns:a16="http://schemas.microsoft.com/office/drawing/2014/main" id="{D9740528-E4FB-724B-DA01-65E1ED25D5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106" y="297000"/>
            <a:ext cx="8001911" cy="6264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87F4B1-4672-463D-5DAD-00588AFF4294}"/>
              </a:ext>
            </a:extLst>
          </p:cNvPr>
          <p:cNvSpPr txBox="1"/>
          <p:nvPr/>
        </p:nvSpPr>
        <p:spPr>
          <a:xfrm>
            <a:off x="8597735" y="2968831"/>
            <a:ext cx="3372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Paysage, Auvergne ?	1830 vers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270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1D74BC-479F-ECD6-FAAA-9FAE6C42FB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aysage, peinture, nuage, ciel&#10;&#10;Le contenu généré par l’IA peut être incorrect.">
            <a:extLst>
              <a:ext uri="{FF2B5EF4-FFF2-40B4-BE49-F238E27FC236}">
                <a16:creationId xmlns:a16="http://schemas.microsoft.com/office/drawing/2014/main" id="{EE4F0475-26AD-69E0-7866-D6D460FDE8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3443" y="279000"/>
            <a:ext cx="9153227" cy="6300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774943F-E3EF-750F-A955-69E10FFFE0F7}"/>
              </a:ext>
            </a:extLst>
          </p:cNvPr>
          <p:cNvSpPr txBox="1"/>
          <p:nvPr/>
        </p:nvSpPr>
        <p:spPr>
          <a:xfrm>
            <a:off x="499710" y="3681351"/>
            <a:ext cx="25628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Vallée en Auvergne	1830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786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905A1D-E250-686C-3EB9-0882EBF4CD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nuage, plein air&#10;&#10;Le contenu généré par l’IA peut être incorrect.">
            <a:extLst>
              <a:ext uri="{FF2B5EF4-FFF2-40B4-BE49-F238E27FC236}">
                <a16:creationId xmlns:a16="http://schemas.microsoft.com/office/drawing/2014/main" id="{5FC00602-E09C-27A6-2248-B06F763D7D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4" y="279000"/>
            <a:ext cx="8134215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872189-6AEE-3828-BD28-F47A046166A0}"/>
              </a:ext>
            </a:extLst>
          </p:cNvPr>
          <p:cNvSpPr txBox="1"/>
          <p:nvPr/>
        </p:nvSpPr>
        <p:spPr>
          <a:xfrm>
            <a:off x="8704613" y="3075709"/>
            <a:ext cx="31635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Place du marché en Normandie	1830 vers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865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A237C1-E43E-AAF7-30F7-1C5901FB57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bre, paysage&#10;&#10;Le contenu généré par l’IA peut être incorrect.">
            <a:extLst>
              <a:ext uri="{FF2B5EF4-FFF2-40B4-BE49-F238E27FC236}">
                <a16:creationId xmlns:a16="http://schemas.microsoft.com/office/drawing/2014/main" id="{CA9A9C64-2CF1-4E37-474C-8B642FA413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424" y="279000"/>
            <a:ext cx="10139152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766A50-1516-0A08-C304-7BA2F4A073E0}"/>
              </a:ext>
            </a:extLst>
          </p:cNvPr>
          <p:cNvSpPr txBox="1"/>
          <p:nvPr/>
        </p:nvSpPr>
        <p:spPr>
          <a:xfrm>
            <a:off x="2683823" y="6117335"/>
            <a:ext cx="8728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Paysage vallonné avec un pêcheur	1830</a:t>
            </a:r>
          </a:p>
        </p:txBody>
      </p:sp>
    </p:spTree>
    <p:extLst>
      <p:ext uri="{BB962C8B-B14F-4D97-AF65-F5344CB8AC3E}">
        <p14:creationId xmlns:p14="http://schemas.microsoft.com/office/powerpoint/2010/main" val="2601312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AAD9BB-0A34-56F2-C1C8-24581F06D6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peinture, paysage, ciel, nuage&#10;&#10;Le contenu généré par l’IA peut être incorrect.">
            <a:extLst>
              <a:ext uri="{FF2B5EF4-FFF2-40B4-BE49-F238E27FC236}">
                <a16:creationId xmlns:a16="http://schemas.microsoft.com/office/drawing/2014/main" id="{B0C332AA-EC93-CCC0-4199-83FE10EF86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574" y="279000"/>
            <a:ext cx="9142851" cy="6300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26F96793-3CF1-1D39-4171-5E2E80DC71ED}"/>
              </a:ext>
            </a:extLst>
          </p:cNvPr>
          <p:cNvSpPr txBox="1"/>
          <p:nvPr/>
        </p:nvSpPr>
        <p:spPr>
          <a:xfrm>
            <a:off x="2638567" y="6117335"/>
            <a:ext cx="7552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Dernières maisons de Port-en-Bessin	1831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222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998869-CD4C-AD32-FC2F-2BB754748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ciel, Arts visuels&#10;&#10;Le contenu généré par l’IA peut être incorrect.">
            <a:extLst>
              <a:ext uri="{FF2B5EF4-FFF2-40B4-BE49-F238E27FC236}">
                <a16:creationId xmlns:a16="http://schemas.microsoft.com/office/drawing/2014/main" id="{01FBD89A-4BD9-12FD-7B9E-E919151B7A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7598" y="279000"/>
            <a:ext cx="8186799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CA225C-DD7E-80AC-360A-2F60060985CD}"/>
              </a:ext>
            </a:extLst>
          </p:cNvPr>
          <p:cNvSpPr txBox="1"/>
          <p:nvPr/>
        </p:nvSpPr>
        <p:spPr>
          <a:xfrm>
            <a:off x="688769" y="4275118"/>
            <a:ext cx="3301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Village de pêcheurs	1831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497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E2A9A3-963D-DD8C-1704-81991B489D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einture, paysage, ciel&#10;&#10;Le contenu généré par l’IA peut être incorrect.">
            <a:extLst>
              <a:ext uri="{FF2B5EF4-FFF2-40B4-BE49-F238E27FC236}">
                <a16:creationId xmlns:a16="http://schemas.microsoft.com/office/drawing/2014/main" id="{133B49A2-57D9-22A6-5BAD-02D38D31BE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629" y="279000"/>
            <a:ext cx="8935171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C41545-0158-3443-9779-735D88C5D64D}"/>
              </a:ext>
            </a:extLst>
          </p:cNvPr>
          <p:cNvSpPr txBox="1"/>
          <p:nvPr/>
        </p:nvSpPr>
        <p:spPr>
          <a:xfrm>
            <a:off x="9607138" y="3682857"/>
            <a:ext cx="25848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Vallée de la Seine	1831-1832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870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B840ED-9865-53EB-AFC5-4579B7D068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aysage, cadre photo, art&#10;&#10;Le contenu généré par l’IA peut être incorrect.">
            <a:extLst>
              <a:ext uri="{FF2B5EF4-FFF2-40B4-BE49-F238E27FC236}">
                <a16:creationId xmlns:a16="http://schemas.microsoft.com/office/drawing/2014/main" id="{5FBD5E8B-76BF-147D-F8D3-D285A64075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2986" y="1053000"/>
            <a:ext cx="9406028" cy="4752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179101-74F0-54A2-5E61-A8BDDAF29348}"/>
              </a:ext>
            </a:extLst>
          </p:cNvPr>
          <p:cNvSpPr txBox="1"/>
          <p:nvPr/>
        </p:nvSpPr>
        <p:spPr>
          <a:xfrm>
            <a:off x="3348842" y="5961413"/>
            <a:ext cx="9001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Paysage panoramique	1831-1834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325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AADC4-BB3E-EF83-FFA4-99D38E1DC1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Peinture acrylique&#10;&#10;Le contenu généré par l’IA peut être incorrect.">
            <a:extLst>
              <a:ext uri="{FF2B5EF4-FFF2-40B4-BE49-F238E27FC236}">
                <a16:creationId xmlns:a16="http://schemas.microsoft.com/office/drawing/2014/main" id="{13BA637B-05FA-4EAD-4C31-621B144822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2800" y="279000"/>
            <a:ext cx="8452823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DAACD6-4718-85A8-3A02-530DF45E635C}"/>
              </a:ext>
            </a:extLst>
          </p:cNvPr>
          <p:cNvSpPr txBox="1"/>
          <p:nvPr/>
        </p:nvSpPr>
        <p:spPr>
          <a:xfrm>
            <a:off x="213756" y="3034145"/>
            <a:ext cx="309945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Théodore Rousseau : Étude de troncs d'arbres (1833), huile sur toile, musée des Beaux-Arts de Strasbourg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648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E4E8B6-42BD-296B-0C6B-DA44C22243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nuage, plein air&#10;&#10;Le contenu généré par l’IA peut être incorrect.">
            <a:extLst>
              <a:ext uri="{FF2B5EF4-FFF2-40B4-BE49-F238E27FC236}">
                <a16:creationId xmlns:a16="http://schemas.microsoft.com/office/drawing/2014/main" id="{F3BAF4CA-F852-32F3-C276-FC7938A254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900" y="391226"/>
            <a:ext cx="11496199" cy="5796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4772D2-4C1E-7210-718D-E469098E8429}"/>
              </a:ext>
            </a:extLst>
          </p:cNvPr>
          <p:cNvSpPr txBox="1"/>
          <p:nvPr/>
        </p:nvSpPr>
        <p:spPr>
          <a:xfrm>
            <a:off x="2826327" y="6235941"/>
            <a:ext cx="7647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sur les abords de Granville	1833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840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BB4A99-70E1-11EA-A5C3-02AC37A4EF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plante&#10;&#10;Le contenu généré par l’IA peut être incorrect.">
            <a:extLst>
              <a:ext uri="{FF2B5EF4-FFF2-40B4-BE49-F238E27FC236}">
                <a16:creationId xmlns:a16="http://schemas.microsoft.com/office/drawing/2014/main" id="{933E0DCA-ABC4-0AA7-8231-49EC4DFFE3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350" y="279000"/>
            <a:ext cx="8452931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00874A-15EA-3209-6644-99CD2BC1F3C8}"/>
              </a:ext>
            </a:extLst>
          </p:cNvPr>
          <p:cNvSpPr txBox="1"/>
          <p:nvPr/>
        </p:nvSpPr>
        <p:spPr>
          <a:xfrm>
            <a:off x="9013370" y="3716976"/>
            <a:ext cx="31786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Faisanderie dans la forêt de Compiègne	1833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23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281CC5-E46A-E3DC-09EB-EC7A83B81D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aysage, peinture, ciel&#10;&#10;Le contenu généré par l’IA peut être incorrect.">
            <a:extLst>
              <a:ext uri="{FF2B5EF4-FFF2-40B4-BE49-F238E27FC236}">
                <a16:creationId xmlns:a16="http://schemas.microsoft.com/office/drawing/2014/main" id="{D9CF5BB0-569B-AD3E-A68E-136C17129A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3139" y="279000"/>
            <a:ext cx="10285721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D400C6-6F2C-75E7-D0C8-3DD3374D3B13}"/>
              </a:ext>
            </a:extLst>
          </p:cNvPr>
          <p:cNvSpPr txBox="1"/>
          <p:nvPr/>
        </p:nvSpPr>
        <p:spPr>
          <a:xfrm>
            <a:off x="3099460" y="6147794"/>
            <a:ext cx="6507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du Salève près de Genève	1834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686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846E45-9010-611D-FB4A-C8317B6825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nature, arc-en-ciel, paysage&#10;&#10;Le contenu généré par l’IA peut être incorrect.">
            <a:extLst>
              <a:ext uri="{FF2B5EF4-FFF2-40B4-BE49-F238E27FC236}">
                <a16:creationId xmlns:a16="http://schemas.microsoft.com/office/drawing/2014/main" id="{A1EA68AA-BD1C-F17A-24C1-F48931521E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724" y="279000"/>
            <a:ext cx="10436552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CC208F-DFAE-2837-58D6-6F895E71D17F}"/>
              </a:ext>
            </a:extLst>
          </p:cNvPr>
          <p:cNvSpPr txBox="1"/>
          <p:nvPr/>
        </p:nvSpPr>
        <p:spPr>
          <a:xfrm>
            <a:off x="2992582" y="6210795"/>
            <a:ext cx="64483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Paysage après une tempête	1834-1835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467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8BFD88-F898-2A0E-CD76-718E48C5F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ciel, dessin&#10;&#10;Le contenu généré par l’IA peut être incorrect.">
            <a:extLst>
              <a:ext uri="{FF2B5EF4-FFF2-40B4-BE49-F238E27FC236}">
                <a16:creationId xmlns:a16="http://schemas.microsoft.com/office/drawing/2014/main" id="{9B9A0144-34AE-2186-E5A2-A83BD7E880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0551" y="279000"/>
            <a:ext cx="8515352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86D5BE-06B4-D38D-EE3A-84FFC388E97A}"/>
              </a:ext>
            </a:extLst>
          </p:cNvPr>
          <p:cNvSpPr txBox="1"/>
          <p:nvPr/>
        </p:nvSpPr>
        <p:spPr>
          <a:xfrm>
            <a:off x="142504" y="3230088"/>
            <a:ext cx="29807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vieille chapelle dans la vallée	1835 vers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628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AF7E22-531F-9804-FCB5-CFA9FD9209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aysage, dessin, croquis&#10;&#10;Le contenu généré par l’IA peut être incorrect.">
            <a:extLst>
              <a:ext uri="{FF2B5EF4-FFF2-40B4-BE49-F238E27FC236}">
                <a16:creationId xmlns:a16="http://schemas.microsoft.com/office/drawing/2014/main" id="{4C6CB37B-70FD-5D35-6624-42DE9FBFF4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875" y="279000"/>
            <a:ext cx="8330577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FC091F-56D7-8825-1796-964915E26E72}"/>
              </a:ext>
            </a:extLst>
          </p:cNvPr>
          <p:cNvSpPr txBox="1"/>
          <p:nvPr/>
        </p:nvSpPr>
        <p:spPr>
          <a:xfrm>
            <a:off x="8942119" y="3844498"/>
            <a:ext cx="31588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Paysage	1835 vers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888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C311F-49C0-8B80-1ABB-DBEEFC842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cadre photo, art&#10;&#10;Le contenu généré par l’IA peut être incorrect.">
            <a:extLst>
              <a:ext uri="{FF2B5EF4-FFF2-40B4-BE49-F238E27FC236}">
                <a16:creationId xmlns:a16="http://schemas.microsoft.com/office/drawing/2014/main" id="{B095258C-F15D-1C03-19C9-A0A9A157F9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0848" y="279000"/>
            <a:ext cx="8145451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770246-B1EE-D3DE-D43A-04544C04C202}"/>
              </a:ext>
            </a:extLst>
          </p:cNvPr>
          <p:cNvSpPr txBox="1"/>
          <p:nvPr/>
        </p:nvSpPr>
        <p:spPr>
          <a:xfrm>
            <a:off x="0" y="3871356"/>
            <a:ext cx="34913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L'Étang (Souvenir de la forêt de Chambord)	1839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966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31589B-2871-7CB2-18A6-7A07C40463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nuage, Peinture artistique, dessin&#10;&#10;Le contenu généré par l’IA peut être incorrect.">
            <a:extLst>
              <a:ext uri="{FF2B5EF4-FFF2-40B4-BE49-F238E27FC236}">
                <a16:creationId xmlns:a16="http://schemas.microsoft.com/office/drawing/2014/main" id="{69B0CCBE-7DF3-B715-4DDA-731CE69F6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23" y="279000"/>
            <a:ext cx="8262296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3D07B4-A687-5F7E-8F03-16B901CE4D5E}"/>
              </a:ext>
            </a:extLst>
          </p:cNvPr>
          <p:cNvSpPr txBox="1"/>
          <p:nvPr/>
        </p:nvSpPr>
        <p:spPr>
          <a:xfrm>
            <a:off x="8716487" y="4168239"/>
            <a:ext cx="33013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Marais de la Souterraine	1842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346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F5164E-70FD-B94E-7A88-8B8F718CD8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arbre, plein air&#10;&#10;Le contenu généré par l’IA peut être incorrect.">
            <a:extLst>
              <a:ext uri="{FF2B5EF4-FFF2-40B4-BE49-F238E27FC236}">
                <a16:creationId xmlns:a16="http://schemas.microsoft.com/office/drawing/2014/main" id="{B454DBF8-C644-2D86-9E17-AC9AA567F9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000" y="278950"/>
            <a:ext cx="10620000" cy="63001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35F2A4-1AA1-7B99-B544-322DB91E1A1E}"/>
              </a:ext>
            </a:extLst>
          </p:cNvPr>
          <p:cNvSpPr txBox="1"/>
          <p:nvPr/>
        </p:nvSpPr>
        <p:spPr>
          <a:xfrm>
            <a:off x="3859480" y="6165682"/>
            <a:ext cx="8015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Village dans le Berry	1842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874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rtrait, Visage humain, habits, personne&#10;&#10;Le contenu généré par l’IA peut être incorrect.">
            <a:extLst>
              <a:ext uri="{FF2B5EF4-FFF2-40B4-BE49-F238E27FC236}">
                <a16:creationId xmlns:a16="http://schemas.microsoft.com/office/drawing/2014/main" id="{06232274-F837-EB48-A2CF-0862A9D53C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39" y="639000"/>
            <a:ext cx="4363522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5350CEA-4142-85E1-4BD2-68246E61CCD5}"/>
              </a:ext>
            </a:extLst>
          </p:cNvPr>
          <p:cNvSpPr txBox="1"/>
          <p:nvPr/>
        </p:nvSpPr>
        <p:spPr>
          <a:xfrm>
            <a:off x="5640779" y="586689"/>
            <a:ext cx="6388925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Étienne Pierre Théodore Rousseau est né le 15 avril 1812 à Paris, 4 rue Neuve-Saint-Eustache. Il est le fils unique d'Adélaïde-Louise </a:t>
            </a:r>
            <a:r>
              <a:rPr lang="fr-FR" sz="2400" b="1" dirty="0" err="1">
                <a:solidFill>
                  <a:schemeClr val="bg1"/>
                </a:solidFill>
              </a:rPr>
              <a:t>Colombet</a:t>
            </a:r>
            <a:r>
              <a:rPr lang="fr-FR" sz="2400" b="1" dirty="0">
                <a:solidFill>
                  <a:schemeClr val="bg1"/>
                </a:solidFill>
              </a:rPr>
              <a:t> et Pierre-Claude-Catherine Rousseau, marchand-tailleur, originaire de Salins-les-Bains (Jura)[1],[2]. Du côté maternel s'exprime la pratique des arts, principalement dans le souvenir de l'oncle Gabriel </a:t>
            </a:r>
            <a:r>
              <a:rPr lang="fr-FR" sz="2400" b="1" dirty="0" err="1">
                <a:solidFill>
                  <a:schemeClr val="bg1"/>
                </a:solidFill>
              </a:rPr>
              <a:t>Colombet</a:t>
            </a:r>
            <a:r>
              <a:rPr lang="fr-FR" sz="2400" b="1" dirty="0">
                <a:solidFill>
                  <a:schemeClr val="bg1"/>
                </a:solidFill>
              </a:rPr>
              <a:t>, élève de Charles Suisse et de David, expatrié en Inde et mort à Chandernagor, mais aussi avec Pierre Alexandre Pau de Saint-Martin, cousin de sa mère, peintre de paysages, et lui-même fils du peintre Alexandre Pau de Saint-Martin (1751-1820)[3]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514BE59-E1E9-117B-21BF-A2F6359BBD74}"/>
              </a:ext>
            </a:extLst>
          </p:cNvPr>
          <p:cNvSpPr txBox="1"/>
          <p:nvPr/>
        </p:nvSpPr>
        <p:spPr>
          <a:xfrm>
            <a:off x="1187532" y="5757335"/>
            <a:ext cx="3788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Théodore Rousseau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947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3F64A6-7298-D587-EDE7-19702BDDDF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einture, paysage, plein air&#10;&#10;Le contenu généré par l’IA peut être incorrect.">
            <a:extLst>
              <a:ext uri="{FF2B5EF4-FFF2-40B4-BE49-F238E27FC236}">
                <a16:creationId xmlns:a16="http://schemas.microsoft.com/office/drawing/2014/main" id="{73507D02-2A48-3596-91E6-A60E7ECB3D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0069" y="279000"/>
            <a:ext cx="8969951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AA8EF6-A6C9-DAD9-0216-B52906756778}"/>
              </a:ext>
            </a:extLst>
          </p:cNvPr>
          <p:cNvSpPr txBox="1"/>
          <p:nvPr/>
        </p:nvSpPr>
        <p:spPr>
          <a:xfrm>
            <a:off x="106878" y="4013860"/>
            <a:ext cx="26956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Paysage	1842 vers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88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BFDB76-0878-5E38-9E87-8FE4A26AD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nuage, arbre&#10;&#10;Le contenu généré par l’IA peut être incorrect.">
            <a:extLst>
              <a:ext uri="{FF2B5EF4-FFF2-40B4-BE49-F238E27FC236}">
                <a16:creationId xmlns:a16="http://schemas.microsoft.com/office/drawing/2014/main" id="{73B6F751-BBCB-957B-8315-B048028691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183" y="279000"/>
            <a:ext cx="9487050" cy="6300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FEC065-9913-160E-84F4-93258B2173CB}"/>
              </a:ext>
            </a:extLst>
          </p:cNvPr>
          <p:cNvSpPr txBox="1"/>
          <p:nvPr/>
        </p:nvSpPr>
        <p:spPr>
          <a:xfrm>
            <a:off x="9904021" y="3429000"/>
            <a:ext cx="22879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Paysage fluvial, Landes	1842-1843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238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F522F0-1C50-A60C-0BDA-EEEBD7B00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plein air, art&#10;&#10;Le contenu généré par l’IA peut être incorrect.">
            <a:extLst>
              <a:ext uri="{FF2B5EF4-FFF2-40B4-BE49-F238E27FC236}">
                <a16:creationId xmlns:a16="http://schemas.microsoft.com/office/drawing/2014/main" id="{8CE62F65-0B0A-5937-62DE-16B525E3B5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8724" y="279000"/>
            <a:ext cx="9205875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8EEF7D-199C-38E8-9B6F-E06C29041283}"/>
              </a:ext>
            </a:extLst>
          </p:cNvPr>
          <p:cNvSpPr txBox="1"/>
          <p:nvPr/>
        </p:nvSpPr>
        <p:spPr>
          <a:xfrm>
            <a:off x="0" y="3429000"/>
            <a:ext cx="25531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Sortie de forêt à Fontainebleau, soleil couchant	1848-1849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124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F52618-F085-5C73-BDD4-7E41F0A729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art, dessin&#10;&#10;Le contenu généré par l’IA peut être incorrect.">
            <a:extLst>
              <a:ext uri="{FF2B5EF4-FFF2-40B4-BE49-F238E27FC236}">
                <a16:creationId xmlns:a16="http://schemas.microsoft.com/office/drawing/2014/main" id="{4EC9E824-507F-B44D-239A-512A30EDE3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520" y="279000"/>
            <a:ext cx="8153711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EE4319-0379-5E33-12E4-7D39B75EE77C}"/>
              </a:ext>
            </a:extLst>
          </p:cNvPr>
          <p:cNvSpPr txBox="1"/>
          <p:nvPr/>
        </p:nvSpPr>
        <p:spPr>
          <a:xfrm>
            <a:off x="8657641" y="2419597"/>
            <a:ext cx="341613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Forêt de Fontainebleau, Groupe de grands arbres surplombant la plaine de Clair-Bois à l'orée du Bas-Bréau	1849-1852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042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68CAC9-7847-8F7A-BC07-3223D9B17F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art, plein air, Peinture acrylique&#10;&#10;Le contenu généré par l’IA peut être incorrect.">
            <a:extLst>
              <a:ext uri="{FF2B5EF4-FFF2-40B4-BE49-F238E27FC236}">
                <a16:creationId xmlns:a16="http://schemas.microsoft.com/office/drawing/2014/main" id="{A97514CA-9930-FCBF-A33A-94BD5A0B8D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4974" y="279000"/>
            <a:ext cx="9050475" cy="6300000"/>
          </a:xfrm>
          <a:prstGeom prst="rect">
            <a:avLst/>
          </a:prstGeom>
          <a:ln w="127000" cap="sq">
            <a:solidFill>
              <a:schemeClr val="tx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DF9132-D515-7BDF-F202-623301F1DCE4}"/>
              </a:ext>
            </a:extLst>
          </p:cNvPr>
          <p:cNvSpPr txBox="1"/>
          <p:nvPr/>
        </p:nvSpPr>
        <p:spPr>
          <a:xfrm>
            <a:off x="231779" y="3429000"/>
            <a:ext cx="25531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Troupeau en forêt - Théodore Rousseau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10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5844FBF-3D41-A018-0681-9275E74B16EB}"/>
              </a:ext>
            </a:extLst>
          </p:cNvPr>
          <p:cNvSpPr txBox="1"/>
          <p:nvPr/>
        </p:nvSpPr>
        <p:spPr>
          <a:xfrm>
            <a:off x="1436914" y="1339986"/>
            <a:ext cx="1016527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Les Tableau Du  Peintre Théodore Rousseau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       Les Images Et Le Son Du Net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DBEAE07-6B00-D40A-CFC1-2B421FB379F4}"/>
              </a:ext>
            </a:extLst>
          </p:cNvPr>
          <p:cNvSpPr txBox="1"/>
          <p:nvPr/>
        </p:nvSpPr>
        <p:spPr>
          <a:xfrm>
            <a:off x="2517569" y="4465122"/>
            <a:ext cx="7505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             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497398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431</Words>
  <Application>Microsoft Office PowerPoint</Application>
  <PresentationFormat>Grand écran</PresentationFormat>
  <Paragraphs>42</Paragraphs>
  <Slides>33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9</cp:revision>
  <dcterms:created xsi:type="dcterms:W3CDTF">2025-07-25T03:20:16Z</dcterms:created>
  <dcterms:modified xsi:type="dcterms:W3CDTF">2025-07-25T05:22:18Z</dcterms:modified>
</cp:coreProperties>
</file>