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1" r:id="rId5"/>
    <p:sldId id="262" r:id="rId6"/>
    <p:sldId id="263" r:id="rId7"/>
    <p:sldId id="264" r:id="rId8"/>
    <p:sldId id="265" r:id="rId9"/>
    <p:sldId id="260" r:id="rId10"/>
    <p:sldId id="266" r:id="rId11"/>
    <p:sldId id="267" r:id="rId12"/>
    <p:sldId id="268" r:id="rId13"/>
    <p:sldId id="270" r:id="rId14"/>
    <p:sldId id="269"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iy4KsCirEPLhgOvu2IfDg==" hashData="3epxjeGIla3pGcQ0GIuj30rU+Keh0TmOkYIsnNZwxjRZklBZKdRaYyWCbNb9OUGZSm8ytHT5YU+D3b4oRmKx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a:xfrm>
            <a:off x="2692397" y="5037663"/>
            <a:ext cx="5214635" cy="279400"/>
          </a:xfrm>
        </p:spPr>
        <p:txBody>
          <a:bodyPr/>
          <a:lstStyle/>
          <a:p>
            <a:endParaRPr lang="fr-FR"/>
          </a:p>
        </p:txBody>
      </p:sp>
      <p:sp>
        <p:nvSpPr>
          <p:cNvPr id="6" name="Slide Number Placeholder 5"/>
          <p:cNvSpPr>
            <a:spLocks noGrp="1"/>
          </p:cNvSpPr>
          <p:nvPr>
            <p:ph type="sldNum" sz="quarter" idx="12"/>
          </p:nvPr>
        </p:nvSpPr>
        <p:spPr>
          <a:xfrm>
            <a:off x="8956900" y="5037663"/>
            <a:ext cx="551167" cy="279400"/>
          </a:xfrm>
        </p:spPr>
        <p:txBody>
          <a:bodyPr/>
          <a:lstStyle/>
          <a:p>
            <a:fld id="{22576B2E-3A28-42A9-B69E-E669A70A123D}" type="slidenum">
              <a:rPr lang="fr-FR" smtClean="0"/>
              <a:t>‹N°›</a:t>
            </a:fld>
            <a:endParaRPr lang="fr-F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4912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3668568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0090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EF75B7E-B91B-4DFB-B36E-848D86D87961}" type="datetimeFigureOut">
              <a:rPr lang="fr-FR" smtClean="0"/>
              <a:t>21/08/2025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56207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EF75B7E-B91B-4DFB-B36E-848D86D87961}" type="datetimeFigureOut">
              <a:rPr lang="fr-FR" smtClean="0"/>
              <a:t>21/08/2025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2576B2E-3A28-42A9-B69E-E669A70A123D}" type="slidenum">
              <a:rPr lang="fr-FR" smtClean="0"/>
              <a:t>‹N°›</a:t>
            </a:fld>
            <a:endParaRPr lang="fr-F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0190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EF75B7E-B91B-4DFB-B36E-848D86D87961}" type="datetimeFigureOut">
              <a:rPr lang="fr-FR" smtClean="0"/>
              <a:t>21/08/2025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2576B2E-3A28-42A9-B69E-E669A70A123D}"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6202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F75B7E-B91B-4DFB-B36E-848D86D87961}" type="datetimeFigureOut">
              <a:rPr lang="fr-FR" smtClean="0"/>
              <a:t>21/08/2025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797470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EF75B7E-B91B-4DFB-B36E-848D86D87961}" type="datetimeFigureOut">
              <a:rPr lang="fr-FR" smtClean="0"/>
              <a:t>21/08/2025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2576B2E-3A28-42A9-B69E-E669A70A123D}" type="slidenum">
              <a:rPr lang="fr-FR" smtClean="0"/>
              <a:t>‹N°›</a:t>
            </a:fld>
            <a:endParaRPr lang="fr-F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7684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EF75B7E-B91B-4DFB-B36E-848D86D87961}" type="datetimeFigureOut">
              <a:rPr lang="fr-FR" smtClean="0"/>
              <a:t>21/08/2025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607067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EF75B7E-B91B-4DFB-B36E-848D86D87961}" type="datetimeFigureOut">
              <a:rPr lang="fr-FR" smtClean="0"/>
              <a:t>21/08/2025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4112586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7705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73714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spTree>
    <p:extLst>
      <p:ext uri="{BB962C8B-B14F-4D97-AF65-F5344CB8AC3E}">
        <p14:creationId xmlns:p14="http://schemas.microsoft.com/office/powerpoint/2010/main" val="2067665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9389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718432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9607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EF75B7E-B91B-4DFB-B36E-848D86D87961}" type="datetimeFigureOut">
              <a:rPr lang="fr-FR" smtClean="0"/>
              <a:t>21/08/2025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2576B2E-3A28-42A9-B69E-E669A70A123D}" type="slidenum">
              <a:rPr lang="fr-FR" smtClean="0"/>
              <a:t>‹N°›</a:t>
            </a:fld>
            <a:endParaRPr lang="fr-F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7044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EF75B7E-B91B-4DFB-B36E-848D86D87961}" type="datetimeFigureOut">
              <a:rPr lang="fr-FR" smtClean="0"/>
              <a:t>21/08/2025</a:t>
            </a:fld>
            <a:endParaRPr lang="fr-F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2576B2E-3A28-42A9-B69E-E669A70A123D}" type="slidenum">
              <a:rPr lang="fr-FR" smtClean="0"/>
              <a:t>‹N°›</a:t>
            </a:fld>
            <a:endParaRPr lang="fr-FR"/>
          </a:p>
        </p:txBody>
      </p:sp>
    </p:spTree>
    <p:extLst>
      <p:ext uri="{BB962C8B-B14F-4D97-AF65-F5344CB8AC3E}">
        <p14:creationId xmlns:p14="http://schemas.microsoft.com/office/powerpoint/2010/main" val="2373967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9.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8.jpg"/><Relationship Id="rId5" Type="http://schemas.microsoft.com/office/2007/relationships/hdphoto" Target="../media/hdphoto1.wdp"/><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7.xm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35300" y="959535"/>
            <a:ext cx="6096000" cy="1754326"/>
          </a:xfrm>
          <a:prstGeom prst="rect">
            <a:avLst/>
          </a:prstGeom>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lgn="ctr"/>
            <a:r>
              <a:rPr lang="fr-FR" sz="3600" b="1" dirty="0">
                <a:ln/>
                <a:solidFill>
                  <a:schemeClr val="accent3"/>
                </a:solidFill>
                <a:effectLst>
                  <a:glow rad="228600">
                    <a:schemeClr val="accent4">
                      <a:satMod val="175000"/>
                      <a:alpha val="40000"/>
                    </a:schemeClr>
                  </a:glow>
                </a:effectLst>
                <a:latin typeface="-apple-system"/>
              </a:rPr>
              <a:t>20 photos historiques qui ont provoqué l’indignation du public</a:t>
            </a:r>
            <a:endParaRPr lang="fr-FR" sz="3600" b="1" i="0" dirty="0">
              <a:ln/>
              <a:solidFill>
                <a:schemeClr val="accent3"/>
              </a:solidFill>
              <a:effectLst>
                <a:glow rad="228600">
                  <a:schemeClr val="accent4">
                    <a:satMod val="175000"/>
                    <a:alpha val="40000"/>
                  </a:schemeClr>
                </a:glow>
              </a:effectLst>
              <a:latin typeface="-apple-system"/>
            </a:endParaRPr>
          </a:p>
        </p:txBody>
      </p:sp>
      <p:sp>
        <p:nvSpPr>
          <p:cNvPr id="3" name="Rectangle 2"/>
          <p:cNvSpPr/>
          <p:nvPr/>
        </p:nvSpPr>
        <p:spPr>
          <a:xfrm>
            <a:off x="1155700" y="3469839"/>
            <a:ext cx="9931400" cy="2031325"/>
          </a:xfrm>
          <a:prstGeom prst="rect">
            <a:avLst/>
          </a:prstGeom>
        </p:spPr>
        <p:txBody>
          <a:bodyPr wrap="square">
            <a:spAutoFit/>
          </a:bodyPr>
          <a:lstStyle/>
          <a:p>
            <a:r>
              <a:rPr lang="fr-FR" dirty="0">
                <a:solidFill>
                  <a:srgbClr val="000000"/>
                </a:solidFill>
                <a:latin typeface="Arial Black" panose="020B0A04020102020204" pitchFamily="34" charset="0"/>
              </a:rPr>
              <a:t>Les gens ont traversé des moments difficiles pour obtenir l’égalité des droits qui nous permettent de vivre dans la société moderne à laquelle nous sommes maintenant habitués. De nos jours, la plupart des gens peuvent choisir les loisirs et les emplois qu’ils souhaitent. Même les modes les plus excentriques ne provoquent plus de scandales. Et parfois, il est difficile de croire que de telles choses ordinaires étaient jadis vraiment révolutionnaires et choquantes.</a:t>
            </a:r>
            <a:endParaRPr lang="fr-FR" dirty="0">
              <a:latin typeface="Arial Black" panose="020B0A04020102020204" pitchFamily="34" charset="0"/>
            </a:endParaRPr>
          </a:p>
        </p:txBody>
      </p:sp>
      <p:pic>
        <p:nvPicPr>
          <p:cNvPr id="4" name="Image 3"/>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966787" y="1346200"/>
            <a:ext cx="3095625" cy="1981200"/>
          </a:xfrm>
          <a:prstGeom prst="rect">
            <a:avLst/>
          </a:prstGeom>
        </p:spPr>
      </p:pic>
      <p:sp>
        <p:nvSpPr>
          <p:cNvPr id="5" name="ZoneTexte 4"/>
          <p:cNvSpPr txBox="1"/>
          <p:nvPr/>
        </p:nvSpPr>
        <p:spPr>
          <a:xfrm>
            <a:off x="1155699" y="3022600"/>
            <a:ext cx="2032773" cy="400110"/>
          </a:xfrm>
          <a:prstGeom prst="rect">
            <a:avLst/>
          </a:prstGeom>
          <a:noFill/>
        </p:spPr>
        <p:txBody>
          <a:bodyPr wrap="square" rtlCol="0">
            <a:spAutoFit/>
          </a:bodyPr>
          <a:lstStyle/>
          <a:p>
            <a:r>
              <a:rPr lang="fr-FR" sz="2000" b="1" dirty="0" smtClean="0">
                <a:solidFill>
                  <a:srgbClr val="FF0000"/>
                </a:solidFill>
              </a:rPr>
              <a:t>Avance Manuelle</a:t>
            </a:r>
            <a:endParaRPr lang="fr-FR" sz="2000" b="1" dirty="0">
              <a:solidFill>
                <a:srgbClr val="FF0000"/>
              </a:solidFill>
            </a:endParaRPr>
          </a:p>
        </p:txBody>
      </p:sp>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88576" y="1269108"/>
            <a:ext cx="1298448" cy="16264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Whitney Houston - Saving All My Love For You (Karaoke With Lyrics)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58202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2413338"/>
            <a:ext cx="4622799" cy="2031325"/>
          </a:xfrm>
          <a:prstGeom prst="rect">
            <a:avLst/>
          </a:prstGeom>
        </p:spPr>
        <p:txBody>
          <a:bodyPr wrap="square">
            <a:spAutoFit/>
          </a:bodyPr>
          <a:lstStyle/>
          <a:p>
            <a:r>
              <a:rPr lang="fr-FR" b="1" dirty="0">
                <a:latin typeface="-apple-system"/>
              </a:rPr>
              <a:t>En 1967</a:t>
            </a:r>
            <a:r>
              <a:rPr lang="fr-FR" b="1" dirty="0" smtClean="0">
                <a:solidFill>
                  <a:srgbClr val="000000"/>
                </a:solidFill>
                <a:latin typeface="-apple-system"/>
              </a:rPr>
              <a:t>,</a:t>
            </a:r>
          </a:p>
          <a:p>
            <a:r>
              <a:rPr lang="fr-FR" b="1" dirty="0" smtClean="0">
                <a:solidFill>
                  <a:srgbClr val="000000"/>
                </a:solidFill>
                <a:latin typeface="-apple-system"/>
              </a:rPr>
              <a:t> </a:t>
            </a:r>
            <a:r>
              <a:rPr lang="fr-FR" b="1" dirty="0" err="1">
                <a:solidFill>
                  <a:srgbClr val="000000"/>
                </a:solidFill>
                <a:latin typeface="-apple-system"/>
              </a:rPr>
              <a:t>Kathrine</a:t>
            </a:r>
            <a:r>
              <a:rPr lang="fr-FR" b="1" dirty="0">
                <a:solidFill>
                  <a:srgbClr val="000000"/>
                </a:solidFill>
                <a:latin typeface="-apple-system"/>
              </a:rPr>
              <a:t> Switzer a été la première femme à courir le marathon de Boston. Cela s’est passé 5 ans avant que les femmes ne soient autorisées à y participer. Sur cette photo, un organisateur essaie de l’emmener</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4799" y="1420812"/>
            <a:ext cx="5991225" cy="4143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929411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274838"/>
            <a:ext cx="5016500" cy="2308324"/>
          </a:xfrm>
          <a:prstGeom prst="rect">
            <a:avLst/>
          </a:prstGeom>
        </p:spPr>
        <p:txBody>
          <a:bodyPr wrap="square">
            <a:spAutoFit/>
          </a:bodyPr>
          <a:lstStyle/>
          <a:p>
            <a:r>
              <a:rPr lang="fr-FR" b="1" dirty="0">
                <a:solidFill>
                  <a:srgbClr val="000000"/>
                </a:solidFill>
                <a:latin typeface="-apple-system"/>
              </a:rPr>
              <a:t>Aux États-Unis, il existait une ligue spéciale composée de partisans fanatiques de la morale qui combattaient les maillots de bain indécents. Sur cette photo, l’actrice Lila Lee porte un maillot de bain traditionnel dans les années vingt</a:t>
            </a:r>
          </a:p>
          <a:p>
            <a:r>
              <a:rPr lang="fr-FR" dirty="0"/>
              <a:t/>
            </a:r>
            <a:br>
              <a:rPr lang="fr-FR" dirty="0"/>
            </a:b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8625" y="758237"/>
            <a:ext cx="4104000" cy="53415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96044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0" y="2828836"/>
            <a:ext cx="4038600" cy="1200329"/>
          </a:xfrm>
          <a:prstGeom prst="rect">
            <a:avLst/>
          </a:prstGeom>
        </p:spPr>
        <p:txBody>
          <a:bodyPr wrap="square">
            <a:spAutoFit/>
          </a:bodyPr>
          <a:lstStyle/>
          <a:p>
            <a:r>
              <a:rPr lang="fr-FR" b="1" dirty="0">
                <a:solidFill>
                  <a:srgbClr val="000000"/>
                </a:solidFill>
                <a:latin typeface="-apple-system"/>
              </a:rPr>
              <a:t>Cette femme est arrêtée pour avoir porté un maillot de bain et avoir découvert ses jambes (Chicago, 1922)</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4515" y="743127"/>
            <a:ext cx="4392000" cy="53717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618269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3196" y="2967335"/>
            <a:ext cx="4927159" cy="923330"/>
          </a:xfrm>
          <a:prstGeom prst="rect">
            <a:avLst/>
          </a:prstGeom>
        </p:spPr>
        <p:txBody>
          <a:bodyPr wrap="square">
            <a:spAutoFit/>
          </a:bodyPr>
          <a:lstStyle/>
          <a:p>
            <a:r>
              <a:rPr lang="fr-FR" b="1" dirty="0">
                <a:solidFill>
                  <a:srgbClr val="000000"/>
                </a:solidFill>
                <a:latin typeface="-apple-system"/>
              </a:rPr>
              <a:t>Maud Wagner, la première tatoueuse connue, a également recouvert son propre corps de tatouages (1907)</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0966" y="736667"/>
            <a:ext cx="4284000" cy="53846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4113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7051" y="2828836"/>
            <a:ext cx="4076368" cy="1200329"/>
          </a:xfrm>
          <a:prstGeom prst="rect">
            <a:avLst/>
          </a:prstGeom>
        </p:spPr>
        <p:txBody>
          <a:bodyPr wrap="square">
            <a:spAutoFit/>
          </a:bodyPr>
          <a:lstStyle/>
          <a:p>
            <a:r>
              <a:rPr lang="fr-FR" b="1" dirty="0">
                <a:solidFill>
                  <a:srgbClr val="000000"/>
                </a:solidFill>
                <a:latin typeface="-apple-system"/>
              </a:rPr>
              <a:t>Ces deux filles ont été les premières à apparaître jambes découvertes en public à Toronto (1937)</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1081" y="1079596"/>
            <a:ext cx="6191250" cy="48101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09830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8369" y="2967335"/>
            <a:ext cx="4998720" cy="923330"/>
          </a:xfrm>
          <a:prstGeom prst="rect">
            <a:avLst/>
          </a:prstGeom>
        </p:spPr>
        <p:txBody>
          <a:bodyPr wrap="square">
            <a:spAutoFit/>
          </a:bodyPr>
          <a:lstStyle/>
          <a:p>
            <a:r>
              <a:rPr lang="fr-FR" b="1" dirty="0">
                <a:solidFill>
                  <a:srgbClr val="000000"/>
                </a:solidFill>
                <a:latin typeface="-apple-system"/>
              </a:rPr>
              <a:t>Des membres des suffragettes se sont battues pour obtenir le droit de vote pour les femmes (Londres, 1906)</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128" y="753539"/>
            <a:ext cx="3708000" cy="53509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084045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2953" y="2828836"/>
            <a:ext cx="5738191" cy="1200329"/>
          </a:xfrm>
          <a:prstGeom prst="rect">
            <a:avLst/>
          </a:prstGeom>
        </p:spPr>
        <p:txBody>
          <a:bodyPr wrap="square">
            <a:spAutoFit/>
          </a:bodyPr>
          <a:lstStyle/>
          <a:p>
            <a:r>
              <a:rPr lang="fr-FR" b="1" dirty="0">
                <a:solidFill>
                  <a:srgbClr val="000000"/>
                </a:solidFill>
                <a:latin typeface="-apple-system"/>
              </a:rPr>
              <a:t>En 1966, Yves Saint Laurent a « offert » aux femmes la tenue la plus masculine, un smoking. Ses célèbres modèles n’étaient pas autorisés à entrer dans les restaurants en </a:t>
            </a:r>
            <a:r>
              <a:rPr lang="fr-FR" b="1" dirty="0" smtClean="0">
                <a:solidFill>
                  <a:srgbClr val="000000"/>
                </a:solidFill>
                <a:latin typeface="-apple-system"/>
              </a:rPr>
              <a:t>tailleur-pantalon</a:t>
            </a:r>
            <a:endParaRPr lang="fr-FR" b="1" i="0" dirty="0">
              <a:solidFill>
                <a:srgbClr val="000000"/>
              </a:solidFill>
              <a:effectLst/>
              <a:latin typeface="-apple-system"/>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9927" y="726621"/>
            <a:ext cx="4248000" cy="5404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28698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099" y="2828836"/>
            <a:ext cx="5467847" cy="1200329"/>
          </a:xfrm>
          <a:prstGeom prst="rect">
            <a:avLst/>
          </a:prstGeom>
        </p:spPr>
        <p:txBody>
          <a:bodyPr wrap="square">
            <a:spAutoFit/>
          </a:bodyPr>
          <a:lstStyle/>
          <a:p>
            <a:r>
              <a:rPr lang="fr-FR" b="1" dirty="0">
                <a:solidFill>
                  <a:srgbClr val="000000"/>
                </a:solidFill>
                <a:latin typeface="-apple-system"/>
              </a:rPr>
              <a:t>Annette Kellermann, nageuse professionnelle, actrice de cinéma et écrivaine, pose en maillot de bain. Elle a été arrêtée et accusée de comportement indécent en 1907</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6125" y="757246"/>
            <a:ext cx="3456000" cy="53435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673520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4759" y="2828836"/>
            <a:ext cx="5650726" cy="1200329"/>
          </a:xfrm>
          <a:prstGeom prst="rect">
            <a:avLst/>
          </a:prstGeom>
        </p:spPr>
        <p:txBody>
          <a:bodyPr wrap="square">
            <a:spAutoFit/>
          </a:bodyPr>
          <a:lstStyle/>
          <a:p>
            <a:r>
              <a:rPr lang="fr-FR" b="1" dirty="0">
                <a:solidFill>
                  <a:srgbClr val="000000"/>
                </a:solidFill>
                <a:latin typeface="-apple-system"/>
              </a:rPr>
              <a:t>Ces écolières retournent chez elles à vélo pour changer de vêtements, car les pantalons moulants et les shorts avaient été interdits dans leur école (Berlin-Ouest, 1953)</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0292" y="724377"/>
            <a:ext cx="3636000" cy="54092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08810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2466" y="2551837"/>
            <a:ext cx="4434177" cy="2308324"/>
          </a:xfrm>
          <a:prstGeom prst="rect">
            <a:avLst/>
          </a:prstGeom>
        </p:spPr>
        <p:txBody>
          <a:bodyPr wrap="square">
            <a:spAutoFit/>
          </a:bodyPr>
          <a:lstStyle/>
          <a:p>
            <a:r>
              <a:rPr lang="fr-FR" b="1" dirty="0">
                <a:solidFill>
                  <a:srgbClr val="000000"/>
                </a:solidFill>
                <a:latin typeface="-apple-system"/>
              </a:rPr>
              <a:t>Elizabeth </a:t>
            </a:r>
            <a:r>
              <a:rPr lang="fr-FR" b="1" dirty="0" err="1">
                <a:solidFill>
                  <a:srgbClr val="000000"/>
                </a:solidFill>
                <a:latin typeface="-apple-system"/>
              </a:rPr>
              <a:t>Eckford</a:t>
            </a:r>
            <a:r>
              <a:rPr lang="fr-FR" b="1" dirty="0">
                <a:solidFill>
                  <a:srgbClr val="000000"/>
                </a:solidFill>
                <a:latin typeface="-apple-system"/>
              </a:rPr>
              <a:t> faisait partie d’un groupe d’étudiantes afro-américaines qui étaient les premières étudiantes noires à suivre des cours. Cette photo a été prise en 1957, juste après que la Cour suprême des États-Unis eut décidé qu’il était illégal de séparer les enfants dans des écoles</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3088" y="720695"/>
            <a:ext cx="5400000" cy="54166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26606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2466" y="2828836"/>
            <a:ext cx="6096000" cy="1200329"/>
          </a:xfrm>
          <a:prstGeom prst="rect">
            <a:avLst/>
          </a:prstGeom>
        </p:spPr>
        <p:txBody>
          <a:bodyPr>
            <a:spAutoFit/>
          </a:bodyPr>
          <a:lstStyle/>
          <a:p>
            <a:r>
              <a:rPr lang="fr-FR" b="1" dirty="0">
                <a:solidFill>
                  <a:srgbClr val="000000"/>
                </a:solidFill>
                <a:latin typeface="-apple-system"/>
              </a:rPr>
              <a:t>Billie Jean King était une joueuse de tennis professionnelle, détentrice du record de victoires à Wimbledon et fondatrice d’un établissement pour l’égalité des droits entre hommes et femmes au tennis</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8867" y="726223"/>
            <a:ext cx="3600000" cy="54055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68803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2223" y="2967335"/>
            <a:ext cx="3996855" cy="1200329"/>
          </a:xfrm>
          <a:prstGeom prst="rect">
            <a:avLst/>
          </a:prstGeom>
        </p:spPr>
        <p:txBody>
          <a:bodyPr wrap="square">
            <a:spAutoFit/>
          </a:bodyPr>
          <a:lstStyle/>
          <a:p>
            <a:r>
              <a:rPr lang="fr-FR" b="1" dirty="0">
                <a:solidFill>
                  <a:srgbClr val="000000"/>
                </a:solidFill>
                <a:latin typeface="-apple-system"/>
              </a:rPr>
              <a:t>Maria Teresa de </a:t>
            </a:r>
            <a:r>
              <a:rPr lang="fr-FR" b="1" dirty="0" err="1">
                <a:solidFill>
                  <a:srgbClr val="000000"/>
                </a:solidFill>
                <a:latin typeface="-apple-system"/>
              </a:rPr>
              <a:t>Filippis</a:t>
            </a:r>
            <a:r>
              <a:rPr lang="fr-FR" b="1" dirty="0">
                <a:solidFill>
                  <a:srgbClr val="000000"/>
                </a:solidFill>
                <a:latin typeface="-apple-system"/>
              </a:rPr>
              <a:t> était une pilote de course italienne. Elle était la première femme à courir en Formule 1</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7227" y="1371600"/>
            <a:ext cx="6191250" cy="4114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994636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2710" y="2828836"/>
            <a:ext cx="4060466" cy="1477328"/>
          </a:xfrm>
          <a:prstGeom prst="rect">
            <a:avLst/>
          </a:prstGeom>
        </p:spPr>
        <p:txBody>
          <a:bodyPr wrap="square">
            <a:spAutoFit/>
          </a:bodyPr>
          <a:lstStyle/>
          <a:p>
            <a:r>
              <a:rPr lang="fr-FR" b="1" dirty="0" err="1">
                <a:solidFill>
                  <a:srgbClr val="000000"/>
                </a:solidFill>
                <a:latin typeface="-apple-system"/>
              </a:rPr>
              <a:t>Senda</a:t>
            </a:r>
            <a:r>
              <a:rPr lang="fr-FR" b="1" dirty="0">
                <a:solidFill>
                  <a:srgbClr val="000000"/>
                </a:solidFill>
                <a:latin typeface="-apple-system"/>
              </a:rPr>
              <a:t> Berenson est une sportive américaine et fondatrice du basketball féminin. Elle a modifié les règles existantes du basketball masculin, inventées en 1891</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5179" y="1725722"/>
            <a:ext cx="6191250" cy="35337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5936325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2709" y="2690336"/>
            <a:ext cx="5547361" cy="1754326"/>
          </a:xfrm>
          <a:prstGeom prst="rect">
            <a:avLst/>
          </a:prstGeom>
        </p:spPr>
        <p:txBody>
          <a:bodyPr wrap="square">
            <a:spAutoFit/>
          </a:bodyPr>
          <a:lstStyle/>
          <a:p>
            <a:r>
              <a:rPr lang="fr-FR" b="1" dirty="0" err="1">
                <a:solidFill>
                  <a:srgbClr val="000000"/>
                </a:solidFill>
                <a:latin typeface="-apple-system"/>
              </a:rPr>
              <a:t>Hedy</a:t>
            </a:r>
            <a:r>
              <a:rPr lang="fr-FR" b="1" dirty="0">
                <a:solidFill>
                  <a:srgbClr val="000000"/>
                </a:solidFill>
                <a:latin typeface="-apple-system"/>
              </a:rPr>
              <a:t> </a:t>
            </a:r>
            <a:r>
              <a:rPr lang="fr-FR" b="1" dirty="0" err="1">
                <a:solidFill>
                  <a:srgbClr val="000000"/>
                </a:solidFill>
                <a:latin typeface="-apple-system"/>
              </a:rPr>
              <a:t>Lamarr</a:t>
            </a:r>
            <a:r>
              <a:rPr lang="fr-FR" b="1" dirty="0">
                <a:solidFill>
                  <a:srgbClr val="000000"/>
                </a:solidFill>
                <a:latin typeface="-apple-system"/>
              </a:rPr>
              <a:t> était une actrice et inventrice autrichienne naturalisée américaine qui a participé à l’élimination des stéréotypes sur les belles femmes et la science. Grâce à son invention, nous avons aujourd’hui une communication cellulaire</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673" y="724014"/>
            <a:ext cx="4320000" cy="540997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048549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8856" y="2274838"/>
            <a:ext cx="4100222" cy="2308324"/>
          </a:xfrm>
          <a:prstGeom prst="rect">
            <a:avLst/>
          </a:prstGeom>
        </p:spPr>
        <p:txBody>
          <a:bodyPr wrap="square">
            <a:spAutoFit/>
          </a:bodyPr>
          <a:lstStyle/>
          <a:p>
            <a:r>
              <a:rPr lang="fr-FR" b="1" dirty="0">
                <a:solidFill>
                  <a:srgbClr val="000000"/>
                </a:solidFill>
                <a:latin typeface="-apple-system"/>
              </a:rPr>
              <a:t>Des membres de l’organisation </a:t>
            </a:r>
            <a:r>
              <a:rPr lang="fr-FR" b="1" dirty="0" err="1">
                <a:solidFill>
                  <a:srgbClr val="000000"/>
                </a:solidFill>
                <a:latin typeface="-apple-system"/>
              </a:rPr>
              <a:t>Women’s</a:t>
            </a:r>
            <a:r>
              <a:rPr lang="fr-FR" b="1" dirty="0">
                <a:solidFill>
                  <a:srgbClr val="000000"/>
                </a:solidFill>
                <a:latin typeface="-apple-system"/>
              </a:rPr>
              <a:t> </a:t>
            </a:r>
            <a:r>
              <a:rPr lang="fr-FR" b="1" dirty="0" err="1">
                <a:solidFill>
                  <a:srgbClr val="000000"/>
                </a:solidFill>
                <a:latin typeface="-apple-system"/>
              </a:rPr>
              <a:t>Organization</a:t>
            </a:r>
            <a:r>
              <a:rPr lang="fr-FR" b="1" dirty="0">
                <a:solidFill>
                  <a:srgbClr val="000000"/>
                </a:solidFill>
                <a:latin typeface="-apple-system"/>
              </a:rPr>
              <a:t> to </a:t>
            </a:r>
            <a:r>
              <a:rPr lang="fr-FR" b="1" dirty="0" err="1">
                <a:solidFill>
                  <a:srgbClr val="000000"/>
                </a:solidFill>
                <a:latin typeface="-apple-system"/>
              </a:rPr>
              <a:t>War</a:t>
            </a:r>
            <a:r>
              <a:rPr lang="fr-FR" b="1" dirty="0">
                <a:solidFill>
                  <a:srgbClr val="000000"/>
                </a:solidFill>
                <a:latin typeface="-apple-system"/>
              </a:rPr>
              <a:t> on Styles (femmes luttant contre les styles) ont manifesté devant un magasin de vêtements pour protester contre les longues jupes et les hanches matelassées (Californie, 1947)</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6984" y="1131943"/>
            <a:ext cx="6191250" cy="46577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24002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9343" y="2690336"/>
            <a:ext cx="4227443" cy="1477328"/>
          </a:xfrm>
          <a:prstGeom prst="rect">
            <a:avLst/>
          </a:prstGeom>
        </p:spPr>
        <p:txBody>
          <a:bodyPr wrap="square">
            <a:spAutoFit/>
          </a:bodyPr>
          <a:lstStyle/>
          <a:p>
            <a:r>
              <a:rPr lang="fr-FR" b="1" dirty="0">
                <a:solidFill>
                  <a:srgbClr val="000000"/>
                </a:solidFill>
                <a:latin typeface="-apple-system"/>
              </a:rPr>
              <a:t>Un policier a pris les empreintes digitales de Rosa Parks après son arrestation parce qu’elle avait refusé d’aller à l’arrière d’un bus « pour les Blancs » (Alabama, 1956)</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6983" y="981075"/>
            <a:ext cx="6191250" cy="4895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676268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6807" y="2967335"/>
            <a:ext cx="4246079" cy="923330"/>
          </a:xfrm>
          <a:prstGeom prst="rect">
            <a:avLst/>
          </a:prstGeom>
        </p:spPr>
        <p:txBody>
          <a:bodyPr wrap="square">
            <a:spAutoFit/>
          </a:bodyPr>
          <a:lstStyle/>
          <a:p>
            <a:r>
              <a:rPr lang="fr-FR" b="1" dirty="0">
                <a:solidFill>
                  <a:srgbClr val="000000"/>
                </a:solidFill>
                <a:latin typeface="-apple-system"/>
              </a:rPr>
              <a:t> Mary Quant était une designer qui a révolutionné le monde de la mode en offrant une minijupe aux femmes</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2886" y="1090778"/>
            <a:ext cx="6191250" cy="48672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26329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8613" y="3089932"/>
            <a:ext cx="4203589" cy="646331"/>
          </a:xfrm>
          <a:prstGeom prst="rect">
            <a:avLst/>
          </a:prstGeom>
        </p:spPr>
        <p:txBody>
          <a:bodyPr wrap="square">
            <a:spAutoFit/>
          </a:bodyPr>
          <a:lstStyle/>
          <a:p>
            <a:r>
              <a:rPr lang="fr-FR" b="1" dirty="0">
                <a:solidFill>
                  <a:srgbClr val="000000"/>
                </a:solidFill>
                <a:latin typeface="-apple-system"/>
              </a:rPr>
              <a:t>Ces deux filles portaient des minijupes au Cap en 1965</a:t>
            </a:r>
            <a:endParaRPr lang="fr-FR" b="1" i="0" dirty="0">
              <a:solidFill>
                <a:srgbClr val="000000"/>
              </a:solidFill>
              <a:effectLst/>
              <a:latin typeface="-apple-system"/>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6320" y="751977"/>
            <a:ext cx="6048000" cy="53222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37699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8612" y="2828836"/>
            <a:ext cx="5086185" cy="1200329"/>
          </a:xfrm>
          <a:prstGeom prst="rect">
            <a:avLst/>
          </a:prstGeom>
        </p:spPr>
        <p:txBody>
          <a:bodyPr wrap="square">
            <a:spAutoFit/>
          </a:bodyPr>
          <a:lstStyle/>
          <a:p>
            <a:r>
              <a:rPr lang="fr-FR" b="1" dirty="0">
                <a:solidFill>
                  <a:srgbClr val="000000"/>
                </a:solidFill>
                <a:latin typeface="-apple-system"/>
              </a:rPr>
              <a:t>La mannequin anglaise Jean </a:t>
            </a:r>
            <a:r>
              <a:rPr lang="fr-FR" b="1" dirty="0" err="1">
                <a:solidFill>
                  <a:srgbClr val="000000"/>
                </a:solidFill>
                <a:latin typeface="-apple-system"/>
              </a:rPr>
              <a:t>Shrimpton</a:t>
            </a:r>
            <a:r>
              <a:rPr lang="fr-FR" b="1" dirty="0">
                <a:solidFill>
                  <a:srgbClr val="000000"/>
                </a:solidFill>
                <a:latin typeface="-apple-system"/>
              </a:rPr>
              <a:t> porte une minijupe lors des courses à Melbourne qui a suscité la controverse en 1965</a:t>
            </a:r>
            <a:endParaRPr lang="fr-FR" b="1" i="0" dirty="0">
              <a:solidFill>
                <a:srgbClr val="000000"/>
              </a:solidFill>
              <a:effectLst/>
              <a:latin typeface="-apple-system"/>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19784" y="747779"/>
            <a:ext cx="3564000" cy="53624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472913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2561" y="812800"/>
            <a:ext cx="5760000" cy="496671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486" y="958841"/>
            <a:ext cx="3060000" cy="1209482"/>
          </a:xfrm>
          <a:prstGeom prst="rect">
            <a:avLst/>
          </a:prstGeom>
        </p:spPr>
      </p:pic>
      <p:sp>
        <p:nvSpPr>
          <p:cNvPr id="4" name="ZoneTexte 3"/>
          <p:cNvSpPr txBox="1"/>
          <p:nvPr/>
        </p:nvSpPr>
        <p:spPr>
          <a:xfrm>
            <a:off x="1155700" y="4076700"/>
            <a:ext cx="2565400" cy="646331"/>
          </a:xfrm>
          <a:prstGeom prst="rect">
            <a:avLst/>
          </a:prstGeom>
          <a:noFill/>
        </p:spPr>
        <p:txBody>
          <a:bodyPr wrap="square" rtlCol="0">
            <a:spAutoFit/>
          </a:bodyPr>
          <a:lstStyle/>
          <a:p>
            <a:r>
              <a:rPr lang="fr-FR" dirty="0" smtClean="0"/>
              <a:t>Commentaires et images du :NET</a:t>
            </a:r>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8576" y="1269108"/>
            <a:ext cx="1298448" cy="16264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607296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que">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57</TotalTime>
  <Words>636</Words>
  <Application>Microsoft Office PowerPoint</Application>
  <PresentationFormat>Grand écran</PresentationFormat>
  <Paragraphs>25</Paragraphs>
  <Slides>21</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-apple-system</vt:lpstr>
      <vt:lpstr>Arial</vt:lpstr>
      <vt:lpstr>Arial Black</vt:lpstr>
      <vt:lpstr>Garamond</vt:lpstr>
      <vt:lpstr>Organique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2025-08-20T10:43:14Z</dcterms:created>
  <dcterms:modified xsi:type="dcterms:W3CDTF">2025-08-21T15:26:01Z</dcterms:modified>
</cp:coreProperties>
</file>