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2"/>
  </p:notesMasterIdLst>
  <p:sldIdLst>
    <p:sldId id="426" r:id="rId3"/>
    <p:sldId id="463" r:id="rId4"/>
    <p:sldId id="430" r:id="rId5"/>
    <p:sldId id="427" r:id="rId6"/>
    <p:sldId id="428" r:id="rId7"/>
    <p:sldId id="429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42" r:id="rId20"/>
    <p:sldId id="443" r:id="rId21"/>
    <p:sldId id="444" r:id="rId22"/>
    <p:sldId id="445" r:id="rId23"/>
    <p:sldId id="447" r:id="rId24"/>
    <p:sldId id="448" r:id="rId25"/>
    <p:sldId id="449" r:id="rId26"/>
    <p:sldId id="454" r:id="rId27"/>
    <p:sldId id="451" r:id="rId28"/>
    <p:sldId id="452" r:id="rId29"/>
    <p:sldId id="453" r:id="rId30"/>
    <p:sldId id="455" r:id="rId31"/>
    <p:sldId id="456" r:id="rId32"/>
    <p:sldId id="461" r:id="rId33"/>
    <p:sldId id="457" r:id="rId34"/>
    <p:sldId id="458" r:id="rId35"/>
    <p:sldId id="460" r:id="rId36"/>
    <p:sldId id="459" r:id="rId37"/>
    <p:sldId id="462" r:id="rId38"/>
    <p:sldId id="446" r:id="rId39"/>
    <p:sldId id="450" r:id="rId40"/>
    <p:sldId id="390" r:id="rId41"/>
  </p:sldIdLst>
  <p:sldSz cx="7704138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rUcFaoZ9OqCTdWrvpnITA==" hashData="P2QPz/9jbBQIsJKnpPi0Sg/Ua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782" y="-72"/>
      </p:cViewPr>
      <p:guideLst>
        <p:guide orient="horz" pos="1815"/>
        <p:guide pos="2427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07/07/2025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3" y="1789834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0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8" y="3702056"/>
            <a:ext cx="6548518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8" y="2441779"/>
            <a:ext cx="6548518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323" y="1344392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7" y="1344392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0" y="1289576"/>
            <a:ext cx="3404000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30" y="1827000"/>
            <a:ext cx="3404000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713" y="1289576"/>
            <a:ext cx="3405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713" y="1827000"/>
            <a:ext cx="3405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20" y="229555"/>
            <a:ext cx="2534607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0" y="229428"/>
            <a:ext cx="4306828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20" y="1205551"/>
            <a:ext cx="2534607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3" y="4032781"/>
            <a:ext cx="4622483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3" y="514953"/>
            <a:ext cx="462248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3" y="4508822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626" y="230762"/>
            <a:ext cx="1733430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9" y="230762"/>
            <a:ext cx="507189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35" y="1789674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612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93" y="3702018"/>
            <a:ext cx="6548518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93" y="2441793"/>
            <a:ext cx="6548518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23" y="1344263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6" y="1344263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4" y="1289583"/>
            <a:ext cx="340399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4" y="1827020"/>
            <a:ext cx="3403999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613" y="1289583"/>
            <a:ext cx="340533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613" y="1827020"/>
            <a:ext cx="3405336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33" y="229396"/>
            <a:ext cx="2534608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22" y="229379"/>
            <a:ext cx="4306828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33" y="1205568"/>
            <a:ext cx="2534608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83" y="4032727"/>
            <a:ext cx="4622483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83" y="514783"/>
            <a:ext cx="462248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83" y="4508814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00" y="230713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4" y="230713"/>
            <a:ext cx="507189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39" y="230885"/>
            <a:ext cx="6933724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9" y="1344392"/>
            <a:ext cx="6933724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37" y="5339683"/>
            <a:ext cx="1797632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379" y="5339683"/>
            <a:ext cx="2439644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30" y="5339683"/>
            <a:ext cx="1797632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5" y="230729"/>
            <a:ext cx="6933724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5" y="1344263"/>
            <a:ext cx="6933724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23" y="5339641"/>
            <a:ext cx="1797632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65" y="5339641"/>
            <a:ext cx="2439644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315" y="5339641"/>
            <a:ext cx="1797632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84256" y="485105"/>
            <a:ext cx="3591370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r>
              <a:rPr lang="fr-FR" sz="79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062729"/>
            <a:ext cx="7704138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3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300" dirty="0" smtClean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979" y="90957"/>
            <a:ext cx="1961663" cy="3234780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29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1889" y="3183742"/>
            <a:ext cx="2038571" cy="1098700"/>
          </a:xfrm>
          <a:prstGeom prst="rect">
            <a:avLst/>
          </a:prstGeom>
          <a:noFill/>
        </p:spPr>
        <p:txBody>
          <a:bodyPr wrap="square" lIns="82235" tIns="41117" rIns="82235" bIns="41117" rtlCol="0">
            <a:spAutoFit/>
          </a:bodyPr>
          <a:lstStyle/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49655" y="2728698"/>
            <a:ext cx="1044774" cy="89877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sz="53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32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89761" y="60638"/>
            <a:ext cx="1144017" cy="75797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851019"/>
            <a:ext cx="7704138" cy="698728"/>
          </a:xfrm>
          <a:prstGeom prst="rect">
            <a:avLst/>
          </a:prstGeom>
        </p:spPr>
        <p:txBody>
          <a:bodyPr wrap="square" lIns="82369" tIns="41185" rIns="82369" bIns="41185">
            <a:spAutoFit/>
          </a:bodyPr>
          <a:lstStyle/>
          <a:p>
            <a:r>
              <a:rPr lang="fr-FR" sz="4000" dirty="0" smtClean="0">
                <a:ln w="22225">
                  <a:solidFill>
                    <a:schemeClr val="tx1"/>
                  </a:solidFill>
                </a:ln>
                <a:solidFill>
                  <a:srgbClr val="00B050"/>
                </a:solidFill>
                <a:latin typeface="Broadway" pitchFamily="82" charset="0"/>
              </a:rPr>
              <a:t>La petite </a:t>
            </a:r>
            <a:r>
              <a:rPr lang="fr-FR" sz="4000" dirty="0" smtClean="0">
                <a:ln w="22225">
                  <a:solidFill>
                    <a:schemeClr val="tx1"/>
                  </a:solidFill>
                </a:ln>
                <a:solidFill>
                  <a:srgbClr val="00B050"/>
                </a:solidFill>
                <a:latin typeface="Broadway" pitchFamily="82" charset="0"/>
              </a:rPr>
              <a:t>Suisse Alsacienne</a:t>
            </a:r>
            <a:endParaRPr lang="fr-FR" sz="4000" dirty="0">
              <a:ln w="22225">
                <a:solidFill>
                  <a:schemeClr val="tx1"/>
                </a:solidFill>
              </a:ln>
              <a:solidFill>
                <a:srgbClr val="00B050"/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48777" y="1910208"/>
            <a:ext cx="1021506" cy="1212755"/>
          </a:xfrm>
          <a:prstGeom prst="rect">
            <a:avLst/>
          </a:prstGeom>
        </p:spPr>
      </p:pic>
      <p:pic>
        <p:nvPicPr>
          <p:cNvPr id="13" name="Sean Gaskell • West African Kora7.wav">
            <a:hlinkClick r:id="" action="ppaction://media"/>
          </p:cNvPr>
          <p:cNvPicPr>
            <a:picLocks noRot="1" noChangeAspect="1"/>
          </p:cNvPicPr>
          <p:nvPr>
            <a:wavAudioFile r:embed="rId1" name="Sean Gaskell • West African Kora7.wav"/>
          </p:nvPr>
        </p:nvPicPr>
        <p:blipFill>
          <a:blip r:embed="rId8" cstate="print"/>
          <a:stretch>
            <a:fillRect/>
          </a:stretch>
        </p:blipFill>
        <p:spPr>
          <a:xfrm>
            <a:off x="7020421" y="165638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1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1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1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668" y="36000"/>
            <a:ext cx="7272809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err="1" smtClean="0">
                <a:solidFill>
                  <a:schemeClr val="bg1"/>
                </a:solidFill>
              </a:rPr>
              <a:t>Wangenbourg</a:t>
            </a:r>
            <a:r>
              <a:rPr lang="fr-FR" sz="2800" b="1" dirty="0" smtClean="0">
                <a:solidFill>
                  <a:schemeClr val="bg1"/>
                </a:solidFill>
              </a:rPr>
              <a:t>-</a:t>
            </a:r>
            <a:r>
              <a:rPr lang="fr-FR" sz="2800" b="1" dirty="0" err="1" smtClean="0">
                <a:solidFill>
                  <a:schemeClr val="bg1"/>
                </a:solidFill>
              </a:rPr>
              <a:t>Engenthal</a:t>
            </a:r>
            <a:r>
              <a:rPr lang="fr-FR" sz="32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smtClean="0">
                <a:solidFill>
                  <a:schemeClr val="bg1"/>
                </a:solidFill>
              </a:rPr>
              <a:t>est l'une des communes les plus </a:t>
            </a:r>
            <a:r>
              <a:rPr lang="fr-FR" sz="2300" b="1" dirty="0" smtClean="0">
                <a:solidFill>
                  <a:schemeClr val="bg1"/>
                </a:solidFill>
              </a:rPr>
              <a:t>étendues d'Alsace, nichée dans une nature vallonnée et boisée. Mais ce site exceptionnel n'est pas son seul atout : divers bâtiments témoignent d'une histoire très riche dès le Haut-</a:t>
            </a:r>
            <a:r>
              <a:rPr lang="fr-FR" sz="2300" b="1" dirty="0" err="1" smtClean="0">
                <a:solidFill>
                  <a:schemeClr val="bg1"/>
                </a:solidFill>
              </a:rPr>
              <a:t>Moyen-Age</a:t>
            </a:r>
            <a:r>
              <a:rPr lang="fr-FR" sz="2300" b="1" dirty="0" smtClean="0">
                <a:solidFill>
                  <a:schemeClr val="bg1"/>
                </a:solidFill>
              </a:rPr>
              <a:t>, mais aussi durant la Drôle de Guerre. </a:t>
            </a:r>
            <a:endParaRPr lang="fr-FR" sz="23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2300" b="1" dirty="0" smtClean="0">
                <a:solidFill>
                  <a:schemeClr val="bg1"/>
                </a:solidFill>
              </a:rPr>
              <a:t>Les 7 </a:t>
            </a:r>
            <a:r>
              <a:rPr lang="fr-FR" sz="2300" b="1" dirty="0" err="1" smtClean="0">
                <a:solidFill>
                  <a:schemeClr val="bg1"/>
                </a:solidFill>
              </a:rPr>
              <a:t>heaux</a:t>
            </a:r>
            <a:r>
              <a:rPr lang="fr-FR" sz="2300" b="1" dirty="0" smtClean="0">
                <a:solidFill>
                  <a:schemeClr val="bg1"/>
                </a:solidFill>
              </a:rPr>
              <a:t> </a:t>
            </a:r>
            <a:r>
              <a:rPr lang="fr-FR" sz="2300" b="1" dirty="0" smtClean="0">
                <a:solidFill>
                  <a:schemeClr val="bg1"/>
                </a:solidFill>
              </a:rPr>
              <a:t>hameaux nichés dans la verdure s'étendent sur 12 km de large et 10km du Nord au Sud. Au </a:t>
            </a:r>
            <a:r>
              <a:rPr lang="fr-FR" sz="2300" b="1" dirty="0" err="1" smtClean="0">
                <a:solidFill>
                  <a:schemeClr val="bg1"/>
                </a:solidFill>
              </a:rPr>
              <a:t>coeur</a:t>
            </a:r>
            <a:r>
              <a:rPr lang="fr-FR" sz="2300" b="1" dirty="0" smtClean="0">
                <a:solidFill>
                  <a:schemeClr val="bg1"/>
                </a:solidFill>
              </a:rPr>
              <a:t> de la commune : </a:t>
            </a:r>
            <a:r>
              <a:rPr lang="fr-FR" sz="2300" b="1" dirty="0" err="1" smtClean="0">
                <a:solidFill>
                  <a:schemeClr val="bg1"/>
                </a:solidFill>
              </a:rPr>
              <a:t>Wangenbourg</a:t>
            </a:r>
            <a:r>
              <a:rPr lang="fr-FR" sz="2300" b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fr-FR" sz="2300" b="1" dirty="0" smtClean="0">
                <a:solidFill>
                  <a:schemeClr val="bg1"/>
                </a:solidFill>
              </a:rPr>
              <a:t> </a:t>
            </a:r>
            <a:r>
              <a:rPr lang="fr-FR" sz="2300" b="1" dirty="0" smtClean="0">
                <a:solidFill>
                  <a:schemeClr val="bg1"/>
                </a:solidFill>
                <a:latin typeface="-apple-system"/>
              </a:rPr>
              <a:t>Le tirage du bois bourgeois, est un droit d'usage qui remonte à 1613. 150 hommes d'</a:t>
            </a:r>
            <a:r>
              <a:rPr lang="fr-FR" sz="2300" b="1" dirty="0" err="1" smtClean="0">
                <a:solidFill>
                  <a:schemeClr val="bg1"/>
                </a:solidFill>
                <a:latin typeface="-apple-system"/>
              </a:rPr>
              <a:t>Engenthal</a:t>
            </a:r>
            <a:r>
              <a:rPr lang="fr-FR" sz="2300" b="1" dirty="0" smtClean="0">
                <a:solidFill>
                  <a:schemeClr val="bg1"/>
                </a:solidFill>
                <a:latin typeface="-apple-system"/>
              </a:rPr>
              <a:t>, </a:t>
            </a:r>
            <a:r>
              <a:rPr lang="fr-FR" sz="2300" b="1" dirty="0" err="1" smtClean="0">
                <a:solidFill>
                  <a:schemeClr val="bg1"/>
                </a:solidFill>
                <a:latin typeface="-apple-system"/>
              </a:rPr>
              <a:t>Wolfsthal</a:t>
            </a:r>
            <a:r>
              <a:rPr lang="fr-FR" sz="2300" b="1" dirty="0" smtClean="0">
                <a:solidFill>
                  <a:schemeClr val="bg1"/>
                </a:solidFill>
                <a:latin typeface="-apple-system"/>
              </a:rPr>
              <a:t> et </a:t>
            </a:r>
            <a:r>
              <a:rPr lang="fr-FR" sz="2300" b="1" dirty="0" err="1" smtClean="0">
                <a:solidFill>
                  <a:schemeClr val="bg1"/>
                </a:solidFill>
                <a:latin typeface="-apple-system"/>
              </a:rPr>
              <a:t>Schneethal</a:t>
            </a:r>
            <a:r>
              <a:rPr lang="fr-FR" sz="2300" b="1" dirty="0" smtClean="0">
                <a:solidFill>
                  <a:schemeClr val="bg1"/>
                </a:solidFill>
                <a:latin typeface="-apple-system"/>
              </a:rPr>
              <a:t>, ainsi qu'une cinquantaine de veuves, ont droit chaque année à 12 m3 de bois d'</a:t>
            </a:r>
            <a:r>
              <a:rPr lang="fr-FR" sz="2300" b="1" dirty="0" err="1" smtClean="0">
                <a:solidFill>
                  <a:schemeClr val="bg1"/>
                </a:solidFill>
                <a:latin typeface="-apple-system"/>
              </a:rPr>
              <a:t>oeuvre</a:t>
            </a:r>
            <a:r>
              <a:rPr lang="fr-FR" sz="2300" b="1" dirty="0" smtClean="0">
                <a:solidFill>
                  <a:schemeClr val="bg1"/>
                </a:solidFill>
                <a:latin typeface="-apple-system"/>
              </a:rPr>
              <a:t> sur pied, immédiatement revendus aux scieries alentours. </a:t>
            </a:r>
            <a:r>
              <a:rPr lang="fr-FR" sz="2300" b="1" dirty="0" smtClean="0">
                <a:solidFill>
                  <a:schemeClr val="bg1"/>
                </a:solidFill>
              </a:rPr>
              <a:t> </a:t>
            </a:r>
            <a:r>
              <a:rPr lang="fr-FR" sz="2300" dirty="0" smtClean="0">
                <a:solidFill>
                  <a:schemeClr val="bg1"/>
                </a:solidFill>
              </a:rPr>
              <a:t> </a:t>
            </a:r>
            <a:r>
              <a:rPr lang="fr-FR" sz="2300" b="1" dirty="0" smtClean="0">
                <a:solidFill>
                  <a:schemeClr val="bg1"/>
                </a:solidFill>
              </a:rPr>
              <a:t>  </a:t>
            </a:r>
            <a:r>
              <a:rPr lang="fr-FR" sz="2400" b="1" dirty="0" smtClean="0">
                <a:solidFill>
                  <a:srgbClr val="00B050"/>
                </a:solidFill>
              </a:rPr>
              <a:t>  </a:t>
            </a:r>
            <a:endParaRPr lang="fr-FR" sz="2400" dirty="0">
              <a:solidFill>
                <a:srgbClr val="00B050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437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260000">
            <a:off x="3762000" y="3744000"/>
            <a:ext cx="216000" cy="21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00000">
            <a:off x="4674163" y="2118437"/>
            <a:ext cx="720000" cy="7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030722_4137982639860587_4589244364941386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201"/>
            <a:ext cx="7704138" cy="433463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522483_4137983226527195_4593722707457949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32364_4137982346527283_7941185212815769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426178_4137983596527158_8628913955126630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360586_4137983659860485_6457214877331217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201"/>
            <a:ext cx="7704138" cy="433463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9982" y="3880816"/>
            <a:ext cx="1189252" cy="1515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10" y="4932000"/>
            <a:ext cx="1412458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1053" y="2334719"/>
            <a:ext cx="105922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4108895" y="3456604"/>
            <a:ext cx="954908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2517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43927" y="2941163"/>
            <a:ext cx="967036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 smtClean="0">
                <a:solidFill>
                  <a:srgbClr val="FF0000"/>
                </a:solidFill>
              </a:rPr>
              <a:t>07.07.2025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0177" y="5076001"/>
            <a:ext cx="2049064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21076" y="2016425"/>
            <a:ext cx="1916976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651" y="303190"/>
            <a:ext cx="4943545" cy="1329904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Sean 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Gaskell</a:t>
            </a:r>
          </a:p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West  African  </a:t>
            </a:r>
            <a:r>
              <a:rPr lang="en-US" sz="40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611172" y="272807"/>
            <a:ext cx="1765376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943136" y="5305802"/>
            <a:ext cx="2601291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67700" y="3790186"/>
            <a:ext cx="1716368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9701" y="2160439"/>
            <a:ext cx="2664296" cy="1634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19" name="Rectangle 18"/>
          <p:cNvSpPr/>
          <p:nvPr/>
        </p:nvSpPr>
        <p:spPr>
          <a:xfrm>
            <a:off x="1043757" y="2160439"/>
            <a:ext cx="1274440" cy="21385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  <p:bldP spid="19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2650</TotalTime>
  <Words>148</Words>
  <Application>Microsoft Office PowerPoint</Application>
  <PresentationFormat>Personnalisé</PresentationFormat>
  <Paragraphs>23</Paragraphs>
  <Slides>39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401</cp:revision>
  <dcterms:created xsi:type="dcterms:W3CDTF">2020-05-12T17:47:43Z</dcterms:created>
  <dcterms:modified xsi:type="dcterms:W3CDTF">2025-07-07T13:22:40Z</dcterms:modified>
</cp:coreProperties>
</file>