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62" r:id="rId3"/>
    <p:sldId id="258" r:id="rId4"/>
    <p:sldId id="259" r:id="rId5"/>
    <p:sldId id="260" r:id="rId6"/>
    <p:sldId id="261" r:id="rId7"/>
    <p:sldId id="365" r:id="rId8"/>
    <p:sldId id="363" r:id="rId9"/>
    <p:sldId id="362" r:id="rId10"/>
    <p:sldId id="364" r:id="rId11"/>
    <p:sldId id="366" r:id="rId12"/>
    <p:sldId id="368" r:id="rId13"/>
    <p:sldId id="369" r:id="rId14"/>
    <p:sldId id="263" r:id="rId15"/>
    <p:sldId id="367" r:id="rId16"/>
    <p:sldId id="318" r:id="rId17"/>
    <p:sldId id="265" r:id="rId18"/>
    <p:sldId id="304" r:id="rId19"/>
    <p:sldId id="305" r:id="rId20"/>
    <p:sldId id="266" r:id="rId21"/>
    <p:sldId id="303" r:id="rId22"/>
    <p:sldId id="267" r:id="rId23"/>
    <p:sldId id="268" r:id="rId24"/>
    <p:sldId id="302" r:id="rId25"/>
    <p:sldId id="269" r:id="rId26"/>
    <p:sldId id="270" r:id="rId27"/>
    <p:sldId id="298" r:id="rId28"/>
    <p:sldId id="296" r:id="rId29"/>
    <p:sldId id="294" r:id="rId30"/>
    <p:sldId id="272" r:id="rId31"/>
    <p:sldId id="273" r:id="rId32"/>
    <p:sldId id="295" r:id="rId33"/>
    <p:sldId id="274" r:id="rId34"/>
    <p:sldId id="275" r:id="rId35"/>
    <p:sldId id="276" r:id="rId36"/>
    <p:sldId id="277" r:id="rId37"/>
    <p:sldId id="278" r:id="rId38"/>
    <p:sldId id="279" r:id="rId39"/>
    <p:sldId id="280" r:id="rId40"/>
    <p:sldId id="281" r:id="rId41"/>
    <p:sldId id="282" r:id="rId42"/>
    <p:sldId id="283" r:id="rId43"/>
    <p:sldId id="284" r:id="rId44"/>
    <p:sldId id="285" r:id="rId45"/>
    <p:sldId id="286" r:id="rId46"/>
    <p:sldId id="287" r:id="rId47"/>
    <p:sldId id="288" r:id="rId48"/>
    <p:sldId id="289" r:id="rId49"/>
    <p:sldId id="290" r:id="rId50"/>
    <p:sldId id="309" r:id="rId51"/>
    <p:sldId id="292" r:id="rId52"/>
    <p:sldId id="293" r:id="rId53"/>
    <p:sldId id="297" r:id="rId54"/>
    <p:sldId id="299" r:id="rId55"/>
    <p:sldId id="300" r:id="rId56"/>
    <p:sldId id="306" r:id="rId57"/>
    <p:sldId id="308" r:id="rId58"/>
    <p:sldId id="310" r:id="rId59"/>
    <p:sldId id="311" r:id="rId60"/>
    <p:sldId id="312" r:id="rId61"/>
    <p:sldId id="315" r:id="rId62"/>
    <p:sldId id="314" r:id="rId63"/>
    <p:sldId id="321" r:id="rId64"/>
    <p:sldId id="320" r:id="rId65"/>
    <p:sldId id="316" r:id="rId66"/>
    <p:sldId id="319"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5" r:id="rId89"/>
    <p:sldId id="343" r:id="rId90"/>
    <p:sldId id="344" r:id="rId91"/>
    <p:sldId id="346" r:id="rId92"/>
    <p:sldId id="347" r:id="rId93"/>
    <p:sldId id="350" r:id="rId94"/>
    <p:sldId id="351" r:id="rId95"/>
    <p:sldId id="352" r:id="rId96"/>
    <p:sldId id="349" r:id="rId97"/>
    <p:sldId id="348" r:id="rId98"/>
    <p:sldId id="353" r:id="rId99"/>
    <p:sldId id="354" r:id="rId100"/>
    <p:sldId id="355" r:id="rId101"/>
    <p:sldId id="356" r:id="rId102"/>
    <p:sldId id="357" r:id="rId103"/>
    <p:sldId id="358" r:id="rId104"/>
    <p:sldId id="359" r:id="rId105"/>
    <p:sldId id="360" r:id="rId106"/>
    <p:sldId id="374" r:id="rId107"/>
    <p:sldId id="361" r:id="rId108"/>
    <p:sldId id="372" r:id="rId109"/>
    <p:sldId id="373" r:id="rId110"/>
    <p:sldId id="375" r:id="rId111"/>
    <p:sldId id="376" r:id="rId112"/>
    <p:sldId id="377" r:id="rId113"/>
    <p:sldId id="378" r:id="rId114"/>
    <p:sldId id="379" r:id="rId115"/>
    <p:sldId id="380" r:id="rId116"/>
    <p:sldId id="381" r:id="rId117"/>
    <p:sldId id="382" r:id="rId118"/>
    <p:sldId id="384" r:id="rId119"/>
    <p:sldId id="389" r:id="rId120"/>
    <p:sldId id="385" r:id="rId121"/>
    <p:sldId id="387" r:id="rId122"/>
    <p:sldId id="388" r:id="rId123"/>
    <p:sldId id="396" r:id="rId124"/>
    <p:sldId id="392" r:id="rId125"/>
    <p:sldId id="386" r:id="rId126"/>
    <p:sldId id="390" r:id="rId127"/>
    <p:sldId id="391" r:id="rId128"/>
    <p:sldId id="394" r:id="rId129"/>
    <p:sldId id="395" r:id="rId130"/>
    <p:sldId id="393" r:id="rId131"/>
    <p:sldId id="400" r:id="rId132"/>
    <p:sldId id="398" r:id="rId133"/>
    <p:sldId id="397" r:id="rId134"/>
    <p:sldId id="399" r:id="rId135"/>
    <p:sldId id="401" r:id="rId136"/>
    <p:sldId id="402" r:id="rId137"/>
    <p:sldId id="404" r:id="rId138"/>
    <p:sldId id="406" r:id="rId13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lavE8iIA1Vrggm07+CJ3g==" hashData="8UMqCV1hhfduyMBsRa4yuFcQtS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re 28"/>
          <p:cNvSpPr>
            <a:spLocks noGrp="1"/>
          </p:cNvSpPr>
          <p:nvPr>
            <p:ph type="ctrTitle"/>
          </p:nvPr>
        </p:nvSpPr>
        <p:spPr>
          <a:xfrm>
            <a:off x="381000" y="4853411"/>
            <a:ext cx="8458200" cy="1222375"/>
          </a:xfrm>
        </p:spPr>
        <p:txBody>
          <a:bodyPr anchor="t"/>
          <a:lstStyle/>
          <a:p>
            <a:r>
              <a:rPr kumimoji="0" lang="fr-FR" smtClean="0"/>
              <a:t>Cliquez pour modifier le style du titre</a:t>
            </a:r>
            <a:endParaRPr kumimoji="0" lang="en-US"/>
          </a:p>
        </p:txBody>
      </p:sp>
      <p:sp>
        <p:nvSpPr>
          <p:cNvPr id="9" name="Sous-titr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16" name="Espace réservé de la date 15"/>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2" name="Espace réservé du pied de page 1"/>
          <p:cNvSpPr>
            <a:spLocks noGrp="1"/>
          </p:cNvSpPr>
          <p:nvPr>
            <p:ph type="ftr" sz="quarter" idx="11"/>
          </p:nvPr>
        </p:nvSpPr>
        <p:spPr/>
        <p:txBody>
          <a:bodyPr/>
          <a:lstStyle/>
          <a:p>
            <a:endParaRPr lang="fr-FR" dirty="0"/>
          </a:p>
        </p:txBody>
      </p:sp>
      <p:sp>
        <p:nvSpPr>
          <p:cNvPr id="15" name="Espace réservé du numéro de diapositive 14"/>
          <p:cNvSpPr>
            <a:spLocks noGrp="1"/>
          </p:cNvSpPr>
          <p:nvPr>
            <p:ph type="sldNum" sz="quarter" idx="12"/>
          </p:nvPr>
        </p:nvSpPr>
        <p:spPr>
          <a:xfrm>
            <a:off x="8229600" y="6473952"/>
            <a:ext cx="758952" cy="246888"/>
          </a:xfrm>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2" name="Titre 21"/>
          <p:cNvSpPr>
            <a:spLocks noGrp="1"/>
          </p:cNvSpPr>
          <p:nvPr>
            <p:ph type="title"/>
          </p:nvPr>
        </p:nvSpPr>
        <p:spPr/>
        <p:txBody>
          <a:bodyPr/>
          <a:lstStyle/>
          <a:p>
            <a:r>
              <a:rPr kumimoji="0" lang="fr-FR" smtClean="0"/>
              <a:t>Cliquez pour modifier le style du titre</a:t>
            </a:r>
            <a:endParaRPr kumimoji="0" lang="en-US"/>
          </a:p>
        </p:txBody>
      </p:sp>
      <p:sp>
        <p:nvSpPr>
          <p:cNvPr id="27" name="Espace réservé du contenu 26"/>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19" name="Espace réservé du pied de page 18"/>
          <p:cNvSpPr>
            <a:spLocks noGrp="1"/>
          </p:cNvSpPr>
          <p:nvPr>
            <p:ph type="ftr" sz="quarter" idx="11"/>
          </p:nvPr>
        </p:nvSpPr>
        <p:spPr>
          <a:xfrm>
            <a:off x="3581400" y="76200"/>
            <a:ext cx="2895600" cy="288925"/>
          </a:xfrm>
        </p:spPr>
        <p:txBody>
          <a:bodyPr/>
          <a:lstStyle/>
          <a:p>
            <a:endParaRPr lang="fr-FR" dirty="0"/>
          </a:p>
        </p:txBody>
      </p:sp>
      <p:sp>
        <p:nvSpPr>
          <p:cNvPr id="16" name="Espace réservé du numéro de diapositive 15"/>
          <p:cNvSpPr>
            <a:spLocks noGrp="1"/>
          </p:cNvSpPr>
          <p:nvPr>
            <p:ph type="sldNum" sz="quarter" idx="12"/>
          </p:nvPr>
        </p:nvSpPr>
        <p:spPr>
          <a:xfrm>
            <a:off x="8229600" y="6473952"/>
            <a:ext cx="758952" cy="246888"/>
          </a:xfrm>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Espace réservé du texte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19" name="Espace réservé de la date 18"/>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11" name="Espace réservé du pied de page 10"/>
          <p:cNvSpPr>
            <a:spLocks noGrp="1"/>
          </p:cNvSpPr>
          <p:nvPr>
            <p:ph type="ftr" sz="quarter" idx="11"/>
          </p:nvPr>
        </p:nvSpPr>
        <p:spPr/>
        <p:txBody>
          <a:bodyPr/>
          <a:lstStyle/>
          <a:p>
            <a:endParaRPr lang="fr-FR" dirty="0"/>
          </a:p>
        </p:txBody>
      </p:sp>
      <p:sp>
        <p:nvSpPr>
          <p:cNvPr id="16" name="Espace réservé du numéro de diapositive 15"/>
          <p:cNvSpPr>
            <a:spLocks noGrp="1"/>
          </p:cNvSpPr>
          <p:nvPr>
            <p:ph type="sldNum" sz="quarter" idx="12"/>
          </p:nvPr>
        </p:nvSpPr>
        <p:spPr/>
        <p:txBody>
          <a:bodyPr/>
          <a:lstStyle/>
          <a:p>
            <a:fld id="{470B355E-B936-49F2-A253-E76C604F6967}" type="slidenum">
              <a:rPr lang="fr-FR" smtClean="0"/>
              <a:pPr/>
              <a:t>‹N°›</a:t>
            </a:fld>
            <a:endParaRPr lang="fr-FR" dirty="0"/>
          </a:p>
        </p:txBody>
      </p:sp>
      <p:sp>
        <p:nvSpPr>
          <p:cNvPr id="8" name="Titre 7"/>
          <p:cNvSpPr>
            <a:spLocks noGrp="1"/>
          </p:cNvSpPr>
          <p:nvPr>
            <p:ph type="title"/>
          </p:nvPr>
        </p:nvSpPr>
        <p:spPr>
          <a:xfrm>
            <a:off x="180475" y="2947085"/>
            <a:ext cx="8686800" cy="1184825"/>
          </a:xfrm>
        </p:spPr>
        <p:txBody>
          <a:bodyPr rtlCol="0" anchor="t"/>
          <a:lstStyle>
            <a:lvl1pPr algn="r">
              <a:defRPr/>
            </a:lvl1pPr>
          </a:lstStyle>
          <a:p>
            <a:r>
              <a:rPr kumimoji="0" lang="fr-FR" smtClean="0"/>
              <a:t>Cliquez pour modifier le style du titre</a:t>
            </a:r>
            <a:endParaRPr kumimoji="0" lang="en-US"/>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0" name="Titre 19"/>
          <p:cNvSpPr>
            <a:spLocks noGrp="1"/>
          </p:cNvSpPr>
          <p:nvPr>
            <p:ph type="title"/>
          </p:nvPr>
        </p:nvSpPr>
        <p:spPr>
          <a:xfrm>
            <a:off x="301752" y="457200"/>
            <a:ext cx="8686800" cy="841248"/>
          </a:xfrm>
        </p:spPr>
        <p:txBody>
          <a:bodyPr/>
          <a:lstStyle/>
          <a:p>
            <a:r>
              <a:rPr kumimoji="0" lang="fr-FR" smtClean="0"/>
              <a:t>Cliquez pour modifier le style du titre</a:t>
            </a:r>
            <a:endParaRPr kumimoji="0" lang="en-US"/>
          </a:p>
        </p:txBody>
      </p:sp>
      <p:sp>
        <p:nvSpPr>
          <p:cNvPr id="14" name="Espace réservé du contenu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3" name="Espace réservé du contenu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1" name="Espace réservé de la date 20"/>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10" name="Espace réservé du pied de page 9"/>
          <p:cNvSpPr>
            <a:spLocks noGrp="1"/>
          </p:cNvSpPr>
          <p:nvPr>
            <p:ph type="ftr" sz="quarter" idx="11"/>
          </p:nvPr>
        </p:nvSpPr>
        <p:spPr/>
        <p:txBody>
          <a:bodyPr/>
          <a:lstStyle/>
          <a:p>
            <a:endParaRPr lang="fr-FR" dirty="0"/>
          </a:p>
        </p:txBody>
      </p:sp>
      <p:sp>
        <p:nvSpPr>
          <p:cNvPr id="31" name="Espace réservé du numéro de diapositive 30"/>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9" name="Titre 28"/>
          <p:cNvSpPr>
            <a:spLocks noGrp="1"/>
          </p:cNvSpPr>
          <p:nvPr>
            <p:ph type="title"/>
          </p:nvPr>
        </p:nvSpPr>
        <p:spPr>
          <a:xfrm>
            <a:off x="304800" y="5410200"/>
            <a:ext cx="8610600" cy="882650"/>
          </a:xfrm>
        </p:spPr>
        <p:txBody>
          <a:bodyPr anchor="ctr"/>
          <a:lstStyle>
            <a:lvl1pPr>
              <a:defRPr/>
            </a:lvl1pPr>
          </a:lstStyle>
          <a:p>
            <a:r>
              <a:rPr kumimoji="0" lang="fr-FR" smtClean="0"/>
              <a:t>Cliquez pour modifier le style du titre</a:t>
            </a:r>
            <a:endParaRPr kumimoji="0" lang="en-US"/>
          </a:p>
        </p:txBody>
      </p:sp>
      <p:sp>
        <p:nvSpPr>
          <p:cNvPr id="13" name="Espace réservé du texte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25" name="Espace réservé du texte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8" name="Espace réservé du contenu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10" name="Espace réservé de la date 9"/>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a:xfrm>
            <a:off x="8229600" y="6477000"/>
            <a:ext cx="762000" cy="246888"/>
          </a:xfrm>
        </p:spPr>
        <p:txBody>
          <a:bodyPr/>
          <a:lstStyle/>
          <a:p>
            <a:fld id="{470B355E-B936-49F2-A253-E76C604F6967}" type="slidenum">
              <a:rPr lang="fr-FR" smtClean="0"/>
              <a:pPr/>
              <a:t>‹N°›</a:t>
            </a:fld>
            <a:endParaRPr lang="fr-FR" dirty="0"/>
          </a:p>
        </p:txBody>
      </p:sp>
      <p:sp>
        <p:nvSpPr>
          <p:cNvPr id="11" name="Connecteur droit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30" name="Titre 29"/>
          <p:cNvSpPr>
            <a:spLocks noGrp="1"/>
          </p:cNvSpPr>
          <p:nvPr>
            <p:ph type="title"/>
          </p:nvPr>
        </p:nvSpPr>
        <p:spPr>
          <a:xfrm>
            <a:off x="301752" y="457200"/>
            <a:ext cx="8686800" cy="841248"/>
          </a:xfrm>
        </p:spPr>
        <p:txBody>
          <a:bodyPr/>
          <a:lstStyle/>
          <a:p>
            <a:r>
              <a:rPr kumimoji="0" lang="fr-FR" smtClean="0"/>
              <a:t>Cliquez pour modifier le style du titre</a:t>
            </a:r>
            <a:endParaRPr kumimoji="0" lang="en-US"/>
          </a:p>
        </p:txBody>
      </p:sp>
      <p:sp>
        <p:nvSpPr>
          <p:cNvPr id="12" name="Espace réservé de la date 11"/>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21" name="Espace réservé du pied de page 20"/>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24" name="Espace réservé du pied de page 23"/>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Connecteur droit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re 11"/>
          <p:cNvSpPr>
            <a:spLocks noGrp="1"/>
          </p:cNvSpPr>
          <p:nvPr>
            <p:ph type="title"/>
          </p:nvPr>
        </p:nvSpPr>
        <p:spPr>
          <a:xfrm>
            <a:off x="457200" y="5486400"/>
            <a:ext cx="8458200" cy="520700"/>
          </a:xfrm>
        </p:spPr>
        <p:txBody>
          <a:bodyPr anchor="ctr"/>
          <a:lstStyle>
            <a:lvl1pPr algn="l">
              <a:buNone/>
              <a:defRPr sz="2000" b="1"/>
            </a:lvl1pPr>
          </a:lstStyle>
          <a:p>
            <a:r>
              <a:rPr kumimoji="0" lang="fr-FR" smtClean="0"/>
              <a:t>Cliquez pour modifier le style du titre</a:t>
            </a:r>
            <a:endParaRPr kumimoji="0" lang="en-US"/>
          </a:p>
        </p:txBody>
      </p:sp>
      <p:sp>
        <p:nvSpPr>
          <p:cNvPr id="26" name="Espace réservé du texte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14" name="Espace réservé du contenu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25" name="Espace réservé de la date 24"/>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29" name="Espace réservé du pied de page 28"/>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3" name="Espace réservé pour une image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fr-FR" smtClean="0"/>
              <a:t>Cliquez sur l'icône pour ajouter une image</a:t>
            </a:r>
            <a:endParaRPr kumimoji="0" lang="en-US" dirty="0"/>
          </a:p>
        </p:txBody>
      </p:sp>
      <p:sp>
        <p:nvSpPr>
          <p:cNvPr id="7" name="Espace réservé de la date 6"/>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31" name="Espace réservé du numéro de diapositive 30"/>
          <p:cNvSpPr>
            <a:spLocks noGrp="1"/>
          </p:cNvSpPr>
          <p:nvPr>
            <p:ph type="sldNum" sz="quarter" idx="12"/>
          </p:nvPr>
        </p:nvSpPr>
        <p:spPr/>
        <p:txBody>
          <a:bodyPr/>
          <a:lstStyle/>
          <a:p>
            <a:fld id="{470B355E-B936-49F2-A253-E76C604F6967}" type="slidenum">
              <a:rPr lang="fr-FR" smtClean="0"/>
              <a:pPr/>
              <a:t>‹N°›</a:t>
            </a:fld>
            <a:endParaRPr lang="fr-FR" dirty="0"/>
          </a:p>
        </p:txBody>
      </p:sp>
      <p:sp>
        <p:nvSpPr>
          <p:cNvPr id="17" name="Titre 16"/>
          <p:cNvSpPr>
            <a:spLocks noGrp="1"/>
          </p:cNvSpPr>
          <p:nvPr>
            <p:ph type="title"/>
          </p:nvPr>
        </p:nvSpPr>
        <p:spPr>
          <a:xfrm>
            <a:off x="381000" y="4993760"/>
            <a:ext cx="5867400" cy="522288"/>
          </a:xfrm>
        </p:spPr>
        <p:txBody>
          <a:bodyPr anchor="ctr"/>
          <a:lstStyle>
            <a:lvl1pPr algn="l">
              <a:buNone/>
              <a:defRPr sz="2000" b="1"/>
            </a:lvl1pPr>
          </a:lstStyle>
          <a:p>
            <a:r>
              <a:rPr kumimoji="0" lang="fr-FR" smtClean="0"/>
              <a:t>Cliquez pour modifier le style du titre</a:t>
            </a:r>
            <a:endParaRPr kumimoji="0" lang="en-US"/>
          </a:p>
        </p:txBody>
      </p:sp>
      <p:sp>
        <p:nvSpPr>
          <p:cNvPr id="26" name="Espace réservé du texte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58000" y="549276"/>
            <a:ext cx="18288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549276"/>
            <a:ext cx="62484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763EE9BC-C299-47C7-BE24-91428546163C}" type="datetimeFigureOut">
              <a:rPr lang="fr-FR" smtClean="0"/>
              <a:pPr/>
              <a:t>14/08/2025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470B355E-B936-49F2-A253-E76C604F6967}" type="slidenum">
              <a:rPr lang="fr-FR" smtClean="0"/>
              <a:pPr/>
              <a:t>‹N°›</a:t>
            </a:fld>
            <a:endParaRPr lang="fr-FR"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Connecteur droit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Espace réservé du texte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1" name="Espace réservé de la date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63EE9BC-C299-47C7-BE24-91428546163C}" type="datetimeFigureOut">
              <a:rPr lang="fr-FR" smtClean="0"/>
              <a:pPr/>
              <a:t>14/08/2025</a:t>
            </a:fld>
            <a:endParaRPr lang="fr-FR" dirty="0"/>
          </a:p>
        </p:txBody>
      </p:sp>
      <p:sp>
        <p:nvSpPr>
          <p:cNvPr id="28" name="Espace réservé du pied de page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r-FR" dirty="0"/>
          </a:p>
        </p:txBody>
      </p:sp>
      <p:sp>
        <p:nvSpPr>
          <p:cNvPr id="5" name="Espace réservé du numéro de diapositive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70B355E-B936-49F2-A253-E76C604F6967}" type="slidenum">
              <a:rPr lang="fr-FR" smtClean="0"/>
              <a:pPr/>
              <a:t>‹N°›</a:t>
            </a:fld>
            <a:endParaRPr lang="fr-FR" dirty="0"/>
          </a:p>
        </p:txBody>
      </p:sp>
      <p:sp>
        <p:nvSpPr>
          <p:cNvPr id="10" name="Espace réservé du titre 9"/>
          <p:cNvSpPr>
            <a:spLocks noGrp="1"/>
          </p:cNvSpPr>
          <p:nvPr>
            <p:ph type="title"/>
          </p:nvPr>
        </p:nvSpPr>
        <p:spPr>
          <a:xfrm>
            <a:off x="304800" y="457200"/>
            <a:ext cx="8686800" cy="838200"/>
          </a:xfrm>
          <a:prstGeom prst="rect">
            <a:avLst/>
          </a:prstGeom>
        </p:spPr>
        <p:txBody>
          <a:bodyPr vert="horz" anchor="ctr">
            <a:normAutofit/>
          </a:bodyPr>
          <a:lstStyle/>
          <a:p>
            <a:r>
              <a:rPr kumimoji="0" lang="fr-FR" smtClean="0"/>
              <a:t>Cliquez pour modifier le style du titre</a:t>
            </a:r>
            <a:endParaRPr kumimoji="0" lang="en-US"/>
          </a:p>
        </p:txBody>
      </p:sp>
      <p:sp>
        <p:nvSpPr>
          <p:cNvPr id="9" name="Connecteur droit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Connecteur droit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fr.wikipedia.org/wiki/Ch%C3%A2teau_de_Prades_(Loz%C3%A8re)" TargetMode="External"/><Relationship Id="rId3" Type="http://schemas.openxmlformats.org/officeDocument/2006/relationships/hyperlink" Target="http://fr.wikipedia.org/wiki/Loz%C3%A8re_(d%C3%A9partement)" TargetMode="External"/><Relationship Id="rId7" Type="http://schemas.openxmlformats.org/officeDocument/2006/relationships/hyperlink" Target="http://fr.wikipedia.org/wiki/XIIIe_si%C3%A8cle" TargetMode="External"/><Relationship Id="rId2" Type="http://schemas.openxmlformats.org/officeDocument/2006/relationships/hyperlink" Target="http://fr.wikipedia.org/wiki/Sainte-Enimie" TargetMode="External"/><Relationship Id="rId1" Type="http://schemas.openxmlformats.org/officeDocument/2006/relationships/slideLayout" Target="../slideLayouts/slideLayout7.xml"/><Relationship Id="rId6" Type="http://schemas.openxmlformats.org/officeDocument/2006/relationships/hyperlink" Target="http://fr.wikipedia.org/wiki/XIIe_si%C3%A8cle" TargetMode="External"/><Relationship Id="rId5" Type="http://schemas.openxmlformats.org/officeDocument/2006/relationships/hyperlink" Target="http://fr.wikipedia.org/wiki/Gorges_du_Tarn" TargetMode="External"/><Relationship Id="rId10" Type="http://schemas.openxmlformats.org/officeDocument/2006/relationships/image" Target="../media/image13.jpeg"/><Relationship Id="rId4" Type="http://schemas.openxmlformats.org/officeDocument/2006/relationships/hyperlink" Target="http://fr.wikipedia.org/wiki/France" TargetMode="External"/><Relationship Id="rId9" Type="http://schemas.openxmlformats.org/officeDocument/2006/relationships/hyperlink" Target="http://fr.wikipedia.org/wiki/Monument_historique_(France)"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fr.wikipedia.org/wiki/XIIe_si%C3%A8cle" TargetMode="External"/><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hyperlink" Target="http://fr.wikipedia.org/wiki/1592" TargetMode="External"/><Relationship Id="rId3" Type="http://schemas.openxmlformats.org/officeDocument/2006/relationships/hyperlink" Target="http://fr.wikipedia.org/wiki/XIIe_si%C3%A8cle" TargetMode="External"/><Relationship Id="rId7" Type="http://schemas.openxmlformats.org/officeDocument/2006/relationships/hyperlink" Target="http://fr.wikipedia.org/wiki/G%C3%A9vaudan" TargetMode="Externa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hyperlink" Target="http://fr.wikipedia.org/wiki/XVIe_si%C3%A8cle" TargetMode="External"/><Relationship Id="rId5" Type="http://schemas.openxmlformats.org/officeDocument/2006/relationships/hyperlink" Target="http://fr.wikipedia.org/wiki/Larzac" TargetMode="External"/><Relationship Id="rId4" Type="http://schemas.openxmlformats.org/officeDocument/2006/relationships/hyperlink" Target="http://fr.wikipedia.org/wiki/Ordre_du_Temple" TargetMode="External"/><Relationship Id="rId9" Type="http://schemas.openxmlformats.org/officeDocument/2006/relationships/hyperlink" Target="http://chateau.over-blog.net/article-3103755.html"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image" Target="../media/image70.jpeg"/><Relationship Id="rId4" Type="http://schemas.openxmlformats.org/officeDocument/2006/relationships/image" Target="../media/image69.png"/></Relationships>
</file>

<file path=ppt/slides/_rels/slide59.xml.rels><?xml version="1.0" encoding="UTF-8" standalone="yes"?>
<Relationships xmlns="http://schemas.openxmlformats.org/package/2006/relationships"><Relationship Id="rId13" Type="http://schemas.openxmlformats.org/officeDocument/2006/relationships/hyperlink" Target="http://fr.wikipedia.org/wiki/Intercommunalit%C3%A9_en_France" TargetMode="External"/><Relationship Id="rId18" Type="http://schemas.openxmlformats.org/officeDocument/2006/relationships/hyperlink" Target="http://fr.wikipedia.org/wiki/2008" TargetMode="External"/><Relationship Id="rId26" Type="http://schemas.openxmlformats.org/officeDocument/2006/relationships/image" Target="../media/image71.png"/><Relationship Id="rId3" Type="http://schemas.openxmlformats.org/officeDocument/2006/relationships/hyperlink" Target="http://fr.wikipedia.org/wiki/France" TargetMode="External"/><Relationship Id="rId21" Type="http://schemas.openxmlformats.org/officeDocument/2006/relationships/hyperlink" Target="http://fr.wikipedia.org/wiki/Code_officiel_g%C3%A9ographique" TargetMode="External"/><Relationship Id="rId34" Type="http://schemas.openxmlformats.org/officeDocument/2006/relationships/hyperlink" Target="http://fr.wikipedia.org/wiki/Gorges_du_Tarn" TargetMode="External"/><Relationship Id="rId7" Type="http://schemas.openxmlformats.org/officeDocument/2006/relationships/hyperlink" Target="http://fr.wikipedia.org/wiki/Loz%C3%A8re_(d%C3%A9partement)" TargetMode="External"/><Relationship Id="rId12" Type="http://schemas.openxmlformats.org/officeDocument/2006/relationships/hyperlink" Target="http://fr.wikipedia.org/wiki/Chef-lieu" TargetMode="External"/><Relationship Id="rId17" Type="http://schemas.openxmlformats.org/officeDocument/2006/relationships/hyperlink" Target="http://fr.wikipedia.org/wiki/Sainte-Enimie" TargetMode="External"/><Relationship Id="rId25" Type="http://schemas.openxmlformats.org/officeDocument/2006/relationships/hyperlink" Target="http://fr.wikipedia.org/wiki/Densit%C3%A9_de_population" TargetMode="External"/><Relationship Id="rId33" Type="http://schemas.openxmlformats.org/officeDocument/2006/relationships/hyperlink" Target="http://fr.wikipedia.org/wiki/VIIe_si%C3%A8cle" TargetMode="External"/><Relationship Id="rId2" Type="http://schemas.openxmlformats.org/officeDocument/2006/relationships/hyperlink" Target="http://fr.wikipedia.org/wiki/Liste_des_pays_du_monde" TargetMode="External"/><Relationship Id="rId16" Type="http://schemas.openxmlformats.org/officeDocument/2006/relationships/hyperlink" Target="http://fr.wikipedia.org/wiki/Mandat_politique" TargetMode="External"/><Relationship Id="rId20" Type="http://schemas.openxmlformats.org/officeDocument/2006/relationships/hyperlink" Target="http://fr.wikipedia.org/wiki/Code_postal" TargetMode="External"/><Relationship Id="rId29" Type="http://schemas.openxmlformats.org/officeDocument/2006/relationships/hyperlink" Target="http://fr.wikipedia.org/wiki/Commune_(France)" TargetMode="External"/><Relationship Id="rId1" Type="http://schemas.openxmlformats.org/officeDocument/2006/relationships/slideLayout" Target="../slideLayouts/slideLayout7.xml"/><Relationship Id="rId6" Type="http://schemas.openxmlformats.org/officeDocument/2006/relationships/hyperlink" Target="http://fr.wikipedia.org/wiki/D%C3%A9partement_fran%C3%A7ais" TargetMode="External"/><Relationship Id="rId11" Type="http://schemas.openxmlformats.org/officeDocument/2006/relationships/hyperlink" Target="http://fr.wikipedia.org/wiki/Canton_de_Sainte-Enimie" TargetMode="External"/><Relationship Id="rId24" Type="http://schemas.openxmlformats.org/officeDocument/2006/relationships/hyperlink" Target="http://fr.wikipedia.org/wiki/2010" TargetMode="External"/><Relationship Id="rId32" Type="http://schemas.openxmlformats.org/officeDocument/2006/relationships/hyperlink" Target="http://fr.wikipedia.org/wiki/Saint" TargetMode="External"/><Relationship Id="rId5" Type="http://schemas.openxmlformats.org/officeDocument/2006/relationships/hyperlink" Target="http://fr.wikipedia.org/wiki/Languedoc-Roussillon" TargetMode="External"/><Relationship Id="rId15" Type="http://schemas.openxmlformats.org/officeDocument/2006/relationships/hyperlink" Target="http://fr.wikipedia.org/wiki/Maire_(France)" TargetMode="External"/><Relationship Id="rId23" Type="http://schemas.openxmlformats.org/officeDocument/2006/relationships/hyperlink" Target="http://fr.wikipedia.org/wiki/Chiffres_de_population_de_la_France" TargetMode="External"/><Relationship Id="rId28" Type="http://schemas.openxmlformats.org/officeDocument/2006/relationships/hyperlink" Target="http://fr.wikipedia.org/wiki/Blasonnement" TargetMode="External"/><Relationship Id="rId36" Type="http://schemas.openxmlformats.org/officeDocument/2006/relationships/hyperlink" Target="http://fr.wikipedia.org/wiki/Liste_des_beaux_villages_de_France" TargetMode="External"/><Relationship Id="rId10" Type="http://schemas.openxmlformats.org/officeDocument/2006/relationships/hyperlink" Target="http://fr.wikipedia.org/wiki/Canton_fran%C3%A7ais" TargetMode="External"/><Relationship Id="rId19" Type="http://schemas.openxmlformats.org/officeDocument/2006/relationships/hyperlink" Target="http://fr.wikipedia.org/wiki/2014" TargetMode="External"/><Relationship Id="rId31" Type="http://schemas.openxmlformats.org/officeDocument/2006/relationships/hyperlink" Target="http://fr.wikipedia.org/wiki/M%C3%A9rovingiens" TargetMode="External"/><Relationship Id="rId4" Type="http://schemas.openxmlformats.org/officeDocument/2006/relationships/hyperlink" Target="http://fr.wikipedia.org/wiki/R%C3%A9gion_fran%C3%A7aise" TargetMode="External"/><Relationship Id="rId9" Type="http://schemas.openxmlformats.org/officeDocument/2006/relationships/hyperlink" Target="http://fr.wikipedia.org/wiki/Arrondissement_de_Florac" TargetMode="External"/><Relationship Id="rId14" Type="http://schemas.openxmlformats.org/officeDocument/2006/relationships/hyperlink" Target="http://fr.wikipedia.org/wiki/Communaut%C3%A9_de_communes_des_Gorges_du_Tarn_et_des_Grands_Causses" TargetMode="External"/><Relationship Id="rId22" Type="http://schemas.openxmlformats.org/officeDocument/2006/relationships/hyperlink" Target="http://fr.wikipedia.org/wiki/Gentil%C3%A9" TargetMode="External"/><Relationship Id="rId27" Type="http://schemas.openxmlformats.org/officeDocument/2006/relationships/image" Target="../media/image72.png"/><Relationship Id="rId30" Type="http://schemas.openxmlformats.org/officeDocument/2006/relationships/hyperlink" Target="http://fr.wikipedia.org/wiki/%C3%89nimie" TargetMode="External"/><Relationship Id="rId35" Type="http://schemas.openxmlformats.org/officeDocument/2006/relationships/hyperlink" Target="http://fr.wikipedia.org/wiki/%C3%89cotourisme" TargetMode="External"/><Relationship Id="rId8" Type="http://schemas.openxmlformats.org/officeDocument/2006/relationships/hyperlink" Target="http://fr.wikipedia.org/wiki/Arrondissement_fran%C3%A7ais" TargetMode="External"/></Relationships>
</file>

<file path=ppt/slides/_rels/slide6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hyperlink" Target="http://fr.wikipedia.org/w/index.php?title=Ermitage_de_Sainte_%C3%89nimie&amp;action=edit&amp;redlink=1" TargetMode="External"/><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hyperlink" Target="http://fr.wikipedia.org/wiki/Monast%C3%A8re_de_Sainte-Enimie" TargetMode="External"/><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hyperlink" Target="http://fr.wikipedia.org/wiki/1972" TargetMode="External"/><Relationship Id="rId2" Type="http://schemas.openxmlformats.org/officeDocument/2006/relationships/image" Target="../media/image133.jpeg"/><Relationship Id="rId1" Type="http://schemas.openxmlformats.org/officeDocument/2006/relationships/slideLayout" Target="../slideLayouts/slideLayout7.xml"/><Relationship Id="rId4" Type="http://schemas.openxmlformats.org/officeDocument/2006/relationships/hyperlink" Target="http://fr.wikipedia.org/wiki/Mas-Saint-Ch%C3%A9ly" TargetMode="External"/></Relationships>
</file>

<file path=ppt/slides/_rels/slide108.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hyperlink" Target="http://fr.wikipedia.org/wiki/XVe_si%C3%A8cle" TargetMode="External"/><Relationship Id="rId2" Type="http://schemas.openxmlformats.org/officeDocument/2006/relationships/image" Target="../media/image144.jpeg"/><Relationship Id="rId1" Type="http://schemas.openxmlformats.org/officeDocument/2006/relationships/slideLayout" Target="../slideLayouts/slideLayout7.xml"/><Relationship Id="rId5" Type="http://schemas.openxmlformats.org/officeDocument/2006/relationships/hyperlink" Target="http://fr.wikipedia.org/wiki/Fran%C3%A7ois_Alamand" TargetMode="External"/><Relationship Id="rId4" Type="http://schemas.openxmlformats.org/officeDocument/2006/relationships/hyperlink" Target="http://fr.wikipedia.org/wiki/Ch%C3%A2teau_de_la_Caze" TargetMode="External"/></Relationships>
</file>

<file path=ppt/slides/_rels/slide118.xml.rels><?xml version="1.0" encoding="UTF-8" standalone="yes"?>
<Relationships xmlns="http://schemas.openxmlformats.org/package/2006/relationships"><Relationship Id="rId2" Type="http://schemas.openxmlformats.org/officeDocument/2006/relationships/image" Target="../media/image145.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8" Type="http://schemas.openxmlformats.org/officeDocument/2006/relationships/hyperlink" Target="http://www.annuaire-mairie.fr/mairie-mas-saint-chely.html" TargetMode="External"/><Relationship Id="rId3" Type="http://schemas.openxmlformats.org/officeDocument/2006/relationships/image" Target="../media/image152.png"/><Relationship Id="rId7" Type="http://schemas.openxmlformats.org/officeDocument/2006/relationships/hyperlink" Target="http://www.annuaire-mairie.fr/region-languedoc-roussillon.html" TargetMode="External"/><Relationship Id="rId12" Type="http://schemas.openxmlformats.org/officeDocument/2006/relationships/hyperlink" Target="http://www.annuaire-mairie.fr/ruisseau-de-la-barthe-48.html" TargetMode="External"/><Relationship Id="rId2" Type="http://schemas.openxmlformats.org/officeDocument/2006/relationships/image" Target="../media/image151.png"/><Relationship Id="rId1" Type="http://schemas.openxmlformats.org/officeDocument/2006/relationships/slideLayout" Target="../slideLayouts/slideLayout7.xml"/><Relationship Id="rId6" Type="http://schemas.openxmlformats.org/officeDocument/2006/relationships/hyperlink" Target="http://www.annuaire-mairie.fr/departement-lozere.html" TargetMode="External"/><Relationship Id="rId11" Type="http://schemas.openxmlformats.org/officeDocument/2006/relationships/hyperlink" Target="http://www.annuaire-mairie.fr/riviere-le-tarn.html" TargetMode="External"/><Relationship Id="rId5" Type="http://schemas.openxmlformats.org/officeDocument/2006/relationships/hyperlink" Target="http://www.annuaire-mairie.fr/mairie-la-malene.html" TargetMode="External"/><Relationship Id="rId10" Type="http://schemas.openxmlformats.org/officeDocument/2006/relationships/hyperlink" Target="http://www.annuaire-mairie.fr/mairie-saint-georges-de-levejac.html" TargetMode="External"/><Relationship Id="rId4" Type="http://schemas.openxmlformats.org/officeDocument/2006/relationships/hyperlink" Target="http://fr.wikipedia.org/wiki/Blasonnement" TargetMode="External"/><Relationship Id="rId9" Type="http://schemas.openxmlformats.org/officeDocument/2006/relationships/hyperlink" Target="http://www.annuaire-mairie.fr/mairie-hures-la-parade.html" TargetMode="External"/></Relationships>
</file>

<file path=ppt/slides/_rels/slide124.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image" Target="../media/image154.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3" Type="http://schemas.openxmlformats.org/officeDocument/2006/relationships/hyperlink" Target="http://fr.wikipedia.org/wiki/Manoir_de_Montesquiou" TargetMode="External"/><Relationship Id="rId2" Type="http://schemas.openxmlformats.org/officeDocument/2006/relationships/image" Target="../media/image155.jpe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156.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image" Target="../media/image161.jpe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64.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165.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8" Type="http://schemas.openxmlformats.org/officeDocument/2006/relationships/hyperlink" Target="http://www.annuaire-mairie.fr/mairie-saint-pierre-des-tripiers.html" TargetMode="External"/><Relationship Id="rId3" Type="http://schemas.openxmlformats.org/officeDocument/2006/relationships/hyperlink" Target="http://www.annuaire-mairie.fr/mairie-les-vignes.html" TargetMode="External"/><Relationship Id="rId7" Type="http://schemas.openxmlformats.org/officeDocument/2006/relationships/hyperlink" Target="http://www.annuaire-mairie.fr/mairie-saint-georges-de-levejac.html" TargetMode="External"/><Relationship Id="rId12" Type="http://schemas.openxmlformats.org/officeDocument/2006/relationships/hyperlink" Target="http://www.annuaire-mairie.fr/ruisseau-du-cros-12-48.html" TargetMode="External"/><Relationship Id="rId2" Type="http://schemas.openxmlformats.org/officeDocument/2006/relationships/image" Target="../media/image166.png"/><Relationship Id="rId1" Type="http://schemas.openxmlformats.org/officeDocument/2006/relationships/slideLayout" Target="../slideLayouts/slideLayout7.xml"/><Relationship Id="rId6" Type="http://schemas.openxmlformats.org/officeDocument/2006/relationships/hyperlink" Target="http://www.annuaire-mairie.fr/mairie-saint-rome-de-dolan.html" TargetMode="External"/><Relationship Id="rId11" Type="http://schemas.openxmlformats.org/officeDocument/2006/relationships/hyperlink" Target="http://www.annuaire-mairie.fr/ruisseau-de-poudounies.html" TargetMode="External"/><Relationship Id="rId5" Type="http://schemas.openxmlformats.org/officeDocument/2006/relationships/hyperlink" Target="http://www.annuaire-mairie.fr/region-languedoc-roussillon.html" TargetMode="External"/><Relationship Id="rId10" Type="http://schemas.openxmlformats.org/officeDocument/2006/relationships/hyperlink" Target="http://www.annuaire-mairie.fr/riviere-le-tarn.html" TargetMode="External"/><Relationship Id="rId4" Type="http://schemas.openxmlformats.org/officeDocument/2006/relationships/hyperlink" Target="http://www.annuaire-mairie.fr/departement-lozere.html" TargetMode="External"/><Relationship Id="rId9" Type="http://schemas.openxmlformats.org/officeDocument/2006/relationships/hyperlink" Target="http://www.annuaire-mairie.fr/ville-millau.html" TargetMode="External"/></Relationships>
</file>

<file path=ppt/slides/_rels/slide136.xml.rels><?xml version="1.0" encoding="UTF-8" standalone="yes"?>
<Relationships xmlns="http://schemas.openxmlformats.org/package/2006/relationships"><Relationship Id="rId2" Type="http://schemas.openxmlformats.org/officeDocument/2006/relationships/image" Target="../media/image167.jpeg"/><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3" Type="http://schemas.openxmlformats.org/officeDocument/2006/relationships/image" Target="../media/image169.gif"/><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171.gif"/><Relationship Id="rId4" Type="http://schemas.openxmlformats.org/officeDocument/2006/relationships/image" Target="../media/image17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elle-ile-en-mer-ng2011_001.png"/>
          <p:cNvPicPr>
            <a:picLocks noChangeAspect="1"/>
          </p:cNvPicPr>
          <p:nvPr/>
        </p:nvPicPr>
        <p:blipFill>
          <a:blip r:embed="rId3" cstate="email"/>
          <a:stretch>
            <a:fillRect/>
          </a:stretch>
        </p:blipFill>
        <p:spPr>
          <a:xfrm>
            <a:off x="2267744" y="404664"/>
            <a:ext cx="4536504" cy="3237257"/>
          </a:xfrm>
          <a:prstGeom prst="rect">
            <a:avLst/>
          </a:prstGeom>
        </p:spPr>
      </p:pic>
      <p:sp>
        <p:nvSpPr>
          <p:cNvPr id="3" name="Rectangle 2"/>
          <p:cNvSpPr/>
          <p:nvPr/>
        </p:nvSpPr>
        <p:spPr>
          <a:xfrm>
            <a:off x="323528" y="3429000"/>
            <a:ext cx="7920880" cy="2664296"/>
          </a:xfrm>
          <a:prstGeom prst="rect">
            <a:avLst/>
          </a:prstGeom>
          <a:noFill/>
        </p:spPr>
        <p:txBody>
          <a:bodyPr wrap="none" lIns="91440" tIns="45720" rIns="91440" bIns="45720">
            <a:prstTxWarp prst="textStop">
              <a:avLst/>
            </a:prstTxWarp>
            <a:spAutoFit/>
          </a:bodyPr>
          <a:lstStyle/>
          <a:p>
            <a:pPr algn="ctr"/>
            <a:r>
              <a:rPr lang="fr-FR" sz="5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Villages et lieu-dit</a:t>
            </a:r>
          </a:p>
          <a:p>
            <a:pPr algn="ctr"/>
            <a:r>
              <a:rPr lang="fr-FR" sz="5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des Gorges du Tarn</a:t>
            </a:r>
            <a:endParaRPr lang="fr-FR" sz="5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4" name="Image 3" descr="Venise_Delia_004.png">
            <a:hlinkClick r:id="" action="ppaction://noaction" highlightClick="1"/>
          </p:cNvPr>
          <p:cNvPicPr>
            <a:picLocks noChangeAspect="1"/>
          </p:cNvPicPr>
          <p:nvPr/>
        </p:nvPicPr>
        <p:blipFill>
          <a:blip r:embed="rId4" cstate="print"/>
          <a:stretch>
            <a:fillRect/>
          </a:stretch>
        </p:blipFill>
        <p:spPr>
          <a:xfrm>
            <a:off x="7884368" y="5445224"/>
            <a:ext cx="647700" cy="819150"/>
          </a:xfrm>
          <a:prstGeom prst="rect">
            <a:avLst/>
          </a:prstGeom>
        </p:spPr>
      </p:pic>
      <p:sp>
        <p:nvSpPr>
          <p:cNvPr id="5" name="ZoneTexte 4"/>
          <p:cNvSpPr txBox="1"/>
          <p:nvPr/>
        </p:nvSpPr>
        <p:spPr>
          <a:xfrm>
            <a:off x="7596336" y="6211669"/>
            <a:ext cx="1152128" cy="646331"/>
          </a:xfrm>
          <a:prstGeom prst="rect">
            <a:avLst/>
          </a:prstGeom>
          <a:noFill/>
        </p:spPr>
        <p:txBody>
          <a:bodyPr wrap="square" rtlCol="0">
            <a:spAutoFit/>
          </a:bodyPr>
          <a:lstStyle/>
          <a:p>
            <a:r>
              <a:rPr lang="fr-FR" dirty="0" smtClean="0"/>
              <a:t>avance Manuelle</a:t>
            </a:r>
            <a:endParaRPr lang="fr-FR" dirty="0"/>
          </a:p>
        </p:txBody>
      </p:sp>
      <p:pic>
        <p:nvPicPr>
          <p:cNvPr id="6" name="Image 5" descr="oie_718626mVJ70qx1.jpg"/>
          <p:cNvPicPr>
            <a:picLocks noChangeAspect="1"/>
          </p:cNvPicPr>
          <p:nvPr/>
        </p:nvPicPr>
        <p:blipFill>
          <a:blip r:embed="rId5" cstate="print"/>
          <a:stretch>
            <a:fillRect/>
          </a:stretch>
        </p:blipFill>
        <p:spPr>
          <a:xfrm>
            <a:off x="179512" y="260648"/>
            <a:ext cx="1584176" cy="1656184"/>
          </a:xfrm>
          <a:prstGeom prst="rect">
            <a:avLst/>
          </a:prstGeom>
        </p:spPr>
      </p:pic>
    </p:spTree>
  </p:cSld>
  <p:clrMapOvr>
    <a:masterClrMapping/>
  </p:clrMapOvr>
  <p:transition>
    <p:sndAc>
      <p:stSnd loop="1">
        <p:snd r:embed="rId2" name="Vladimir Cosma - Jean de Florett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g0021.jpg"/>
          <p:cNvPicPr>
            <a:picLocks noChangeAspect="1"/>
          </p:cNvPicPr>
          <p:nvPr/>
        </p:nvPicPr>
        <p:blipFill>
          <a:blip r:embed="rId2" cstate="email"/>
          <a:stretch>
            <a:fillRect/>
          </a:stretch>
        </p:blipFill>
        <p:spPr>
          <a:xfrm>
            <a:off x="0" y="0"/>
            <a:ext cx="9144000" cy="6858000"/>
          </a:xfrm>
          <a:prstGeom prst="rect">
            <a:avLst/>
          </a:prstGeom>
        </p:spPr>
      </p:pic>
      <p:sp>
        <p:nvSpPr>
          <p:cNvPr id="2" name="Rectangle à coins arrondis 1"/>
          <p:cNvSpPr/>
          <p:nvPr/>
        </p:nvSpPr>
        <p:spPr>
          <a:xfrm>
            <a:off x="1907704" y="3140968"/>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5" name="Rectangle à coins arrondis 4"/>
          <p:cNvSpPr/>
          <p:nvPr/>
        </p:nvSpPr>
        <p:spPr>
          <a:xfrm>
            <a:off x="1259632" y="3717032"/>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6" name="Rectangle à coins arrondis 5"/>
          <p:cNvSpPr/>
          <p:nvPr/>
        </p:nvSpPr>
        <p:spPr>
          <a:xfrm>
            <a:off x="2466930" y="4855468"/>
            <a:ext cx="1096958"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7" name="Rectangle à coins arrondis 6"/>
          <p:cNvSpPr/>
          <p:nvPr/>
        </p:nvSpPr>
        <p:spPr>
          <a:xfrm>
            <a:off x="3563888" y="2708920"/>
            <a:ext cx="1008112" cy="432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8" name="Rectangle à coins arrondis 7"/>
          <p:cNvSpPr/>
          <p:nvPr/>
        </p:nvSpPr>
        <p:spPr>
          <a:xfrm>
            <a:off x="3851920" y="2341803"/>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9" name="Rectangle à coins arrondis 8"/>
          <p:cNvSpPr/>
          <p:nvPr/>
        </p:nvSpPr>
        <p:spPr>
          <a:xfrm>
            <a:off x="4860032" y="2924944"/>
            <a:ext cx="1224136" cy="432048"/>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10" name="Rectangle à coins arrondis 9"/>
          <p:cNvSpPr/>
          <p:nvPr/>
        </p:nvSpPr>
        <p:spPr>
          <a:xfrm>
            <a:off x="5148064" y="2381384"/>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11" name="Rectangle à coins arrondis 10"/>
          <p:cNvSpPr/>
          <p:nvPr/>
        </p:nvSpPr>
        <p:spPr>
          <a:xfrm>
            <a:off x="6228184" y="1556792"/>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12" name="Rectangle à coins arrondis 11"/>
          <p:cNvSpPr/>
          <p:nvPr/>
        </p:nvSpPr>
        <p:spPr>
          <a:xfrm>
            <a:off x="7686092" y="1412776"/>
            <a:ext cx="1008112" cy="28803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noFill/>
            </a:endParaRPr>
          </a:p>
        </p:txBody>
      </p:sp>
      <p:sp>
        <p:nvSpPr>
          <p:cNvPr id="3" name="ZoneTexte 2"/>
          <p:cNvSpPr txBox="1"/>
          <p:nvPr/>
        </p:nvSpPr>
        <p:spPr>
          <a:xfrm>
            <a:off x="1547664" y="3951043"/>
            <a:ext cx="288032" cy="461665"/>
          </a:xfrm>
          <a:prstGeom prst="rect">
            <a:avLst/>
          </a:prstGeom>
          <a:noFill/>
        </p:spPr>
        <p:txBody>
          <a:bodyPr wrap="square" rtlCol="0">
            <a:spAutoFit/>
          </a:bodyPr>
          <a:lstStyle/>
          <a:p>
            <a:r>
              <a:rPr lang="fr-FR" sz="2400" b="1" dirty="0" smtClean="0">
                <a:solidFill>
                  <a:srgbClr val="FF0000"/>
                </a:solidFill>
                <a:latin typeface="Arial Black" panose="020B0A04020102020204" pitchFamily="34" charset="0"/>
              </a:rPr>
              <a:t>1</a:t>
            </a:r>
            <a:endParaRPr lang="fr-FR" sz="2400" b="1" dirty="0">
              <a:solidFill>
                <a:srgbClr val="FF0000"/>
              </a:solidFill>
              <a:latin typeface="Arial Black" panose="020B0A04020102020204" pitchFamily="34" charset="0"/>
            </a:endParaRPr>
          </a:p>
        </p:txBody>
      </p:sp>
      <p:sp>
        <p:nvSpPr>
          <p:cNvPr id="13" name="Rectangle 12"/>
          <p:cNvSpPr/>
          <p:nvPr/>
        </p:nvSpPr>
        <p:spPr>
          <a:xfrm>
            <a:off x="1986891" y="4420813"/>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2</a:t>
            </a:r>
            <a:endParaRPr lang="fr-FR" sz="2400" b="1" dirty="0">
              <a:solidFill>
                <a:srgbClr val="FF0000"/>
              </a:solidFill>
              <a:latin typeface="Arial Black" panose="020B0A04020102020204" pitchFamily="34" charset="0"/>
            </a:endParaRPr>
          </a:p>
        </p:txBody>
      </p:sp>
      <p:sp>
        <p:nvSpPr>
          <p:cNvPr id="14" name="Rectangle 13"/>
          <p:cNvSpPr/>
          <p:nvPr/>
        </p:nvSpPr>
        <p:spPr>
          <a:xfrm>
            <a:off x="2431284" y="3439185"/>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3</a:t>
            </a:r>
            <a:endParaRPr lang="fr-FR" sz="2400" b="1" dirty="0">
              <a:solidFill>
                <a:srgbClr val="FF0000"/>
              </a:solidFill>
              <a:latin typeface="Arial Black" panose="020B0A04020102020204" pitchFamily="34" charset="0"/>
            </a:endParaRPr>
          </a:p>
        </p:txBody>
      </p:sp>
      <p:sp>
        <p:nvSpPr>
          <p:cNvPr id="15" name="Rectangle 14"/>
          <p:cNvSpPr/>
          <p:nvPr/>
        </p:nvSpPr>
        <p:spPr>
          <a:xfrm>
            <a:off x="2820484" y="5151033"/>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4</a:t>
            </a:r>
            <a:endParaRPr lang="fr-FR" sz="2400" b="1" dirty="0">
              <a:solidFill>
                <a:srgbClr val="FF0000"/>
              </a:solidFill>
              <a:latin typeface="Arial Black" panose="020B0A04020102020204" pitchFamily="34" charset="0"/>
            </a:endParaRPr>
          </a:p>
        </p:txBody>
      </p:sp>
      <p:sp>
        <p:nvSpPr>
          <p:cNvPr id="16" name="Rectangle 15"/>
          <p:cNvSpPr/>
          <p:nvPr/>
        </p:nvSpPr>
        <p:spPr>
          <a:xfrm>
            <a:off x="3187383" y="2758388"/>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5</a:t>
            </a:r>
            <a:endParaRPr lang="fr-FR" sz="2400" b="1" dirty="0">
              <a:solidFill>
                <a:srgbClr val="FF0000"/>
              </a:solidFill>
              <a:latin typeface="Arial Black" panose="020B0A04020102020204" pitchFamily="34" charset="0"/>
            </a:endParaRPr>
          </a:p>
        </p:txBody>
      </p:sp>
      <p:sp>
        <p:nvSpPr>
          <p:cNvPr id="17" name="Rectangle 16"/>
          <p:cNvSpPr/>
          <p:nvPr/>
        </p:nvSpPr>
        <p:spPr>
          <a:xfrm>
            <a:off x="6103199" y="2939951"/>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6</a:t>
            </a:r>
            <a:endParaRPr lang="fr-FR" sz="2400" b="1" dirty="0">
              <a:solidFill>
                <a:srgbClr val="FF0000"/>
              </a:solidFill>
              <a:latin typeface="Arial Black" panose="020B0A04020102020204" pitchFamily="34" charset="0"/>
            </a:endParaRPr>
          </a:p>
        </p:txBody>
      </p:sp>
      <p:sp>
        <p:nvSpPr>
          <p:cNvPr id="18" name="Rectangle 17"/>
          <p:cNvSpPr/>
          <p:nvPr/>
        </p:nvSpPr>
        <p:spPr>
          <a:xfrm>
            <a:off x="4076303" y="1931640"/>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7</a:t>
            </a:r>
            <a:endParaRPr lang="fr-FR" sz="2400" b="1" dirty="0">
              <a:solidFill>
                <a:srgbClr val="FF0000"/>
              </a:solidFill>
              <a:latin typeface="Arial Black" panose="020B0A04020102020204" pitchFamily="34" charset="0"/>
            </a:endParaRPr>
          </a:p>
        </p:txBody>
      </p:sp>
      <p:sp>
        <p:nvSpPr>
          <p:cNvPr id="19" name="Rectangle 18"/>
          <p:cNvSpPr/>
          <p:nvPr/>
        </p:nvSpPr>
        <p:spPr>
          <a:xfrm>
            <a:off x="6156176" y="2294567"/>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8</a:t>
            </a:r>
            <a:endParaRPr lang="fr-FR" sz="2400" b="1" dirty="0">
              <a:solidFill>
                <a:srgbClr val="FF0000"/>
              </a:solidFill>
              <a:latin typeface="Arial Black" panose="020B0A04020102020204" pitchFamily="34" charset="0"/>
            </a:endParaRPr>
          </a:p>
        </p:txBody>
      </p:sp>
      <p:sp>
        <p:nvSpPr>
          <p:cNvPr id="20" name="Rectangle 19"/>
          <p:cNvSpPr/>
          <p:nvPr/>
        </p:nvSpPr>
        <p:spPr>
          <a:xfrm>
            <a:off x="6546026" y="1181943"/>
            <a:ext cx="389850"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9</a:t>
            </a:r>
            <a:endParaRPr lang="fr-FR" sz="2400" b="1" dirty="0">
              <a:solidFill>
                <a:srgbClr val="FF0000"/>
              </a:solidFill>
              <a:latin typeface="Arial Black" panose="020B0A04020102020204" pitchFamily="34" charset="0"/>
            </a:endParaRPr>
          </a:p>
        </p:txBody>
      </p:sp>
      <p:sp>
        <p:nvSpPr>
          <p:cNvPr id="21" name="Rectangle à coins arrondis 20"/>
          <p:cNvSpPr/>
          <p:nvPr/>
        </p:nvSpPr>
        <p:spPr>
          <a:xfrm>
            <a:off x="1835696" y="4005064"/>
            <a:ext cx="720080" cy="4076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Rectangle 22"/>
          <p:cNvSpPr/>
          <p:nvPr/>
        </p:nvSpPr>
        <p:spPr>
          <a:xfrm>
            <a:off x="7892063" y="1693188"/>
            <a:ext cx="595035" cy="461665"/>
          </a:xfrm>
          <a:prstGeom prst="rect">
            <a:avLst/>
          </a:prstGeom>
        </p:spPr>
        <p:txBody>
          <a:bodyPr wrap="none">
            <a:spAutoFit/>
          </a:bodyPr>
          <a:lstStyle/>
          <a:p>
            <a:r>
              <a:rPr lang="fr-FR" sz="2400" b="1" dirty="0" smtClean="0">
                <a:solidFill>
                  <a:srgbClr val="FF0000"/>
                </a:solidFill>
                <a:latin typeface="Arial Black" panose="020B0A04020102020204" pitchFamily="34" charset="0"/>
              </a:rPr>
              <a:t>10</a:t>
            </a:r>
            <a:endParaRPr lang="fr-FR" sz="2400" b="1" dirty="0">
              <a:solidFill>
                <a:srgbClr val="FF0000"/>
              </a:solidFill>
              <a:latin typeface="Arial Black" panose="020B0A04020102020204" pitchFamily="34"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1-panneau_blajoux.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vue_blajoux.jpg"/>
          <p:cNvPicPr>
            <a:picLocks noChangeAspect="1"/>
          </p:cNvPicPr>
          <p:nvPr/>
        </p:nvPicPr>
        <p:blipFill>
          <a:blip r:embed="rId2" cstate="email">
            <a:lum bright="10000"/>
          </a:blip>
          <a:stretch>
            <a:fillRect/>
          </a:stretch>
        </p:blipFill>
        <p:spPr>
          <a:xfrm>
            <a:off x="0" y="0"/>
            <a:ext cx="9144000" cy="6857999"/>
          </a:xfrm>
          <a:prstGeom prst="rect">
            <a:avLst/>
          </a:prstGeom>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6-rue_de_blajoux.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7-eglise_blajoux.jpg"/>
          <p:cNvPicPr>
            <a:picLocks noChangeAspect="1"/>
          </p:cNvPicPr>
          <p:nvPr/>
        </p:nvPicPr>
        <p:blipFill>
          <a:blip r:embed="rId2" cstate="email">
            <a:lum bright="20000"/>
          </a:blip>
          <a:stretch>
            <a:fillRect/>
          </a:stretch>
        </p:blipFill>
        <p:spPr>
          <a:xfrm>
            <a:off x="0" y="0"/>
            <a:ext cx="9144000" cy="6858000"/>
          </a:xfrm>
          <a:prstGeom prst="rect">
            <a:avLst/>
          </a:prstGeom>
        </p:spPr>
      </p:pic>
      <p:sp>
        <p:nvSpPr>
          <p:cNvPr id="3" name="ZoneTexte 2"/>
          <p:cNvSpPr txBox="1"/>
          <p:nvPr/>
        </p:nvSpPr>
        <p:spPr>
          <a:xfrm>
            <a:off x="467544" y="260648"/>
            <a:ext cx="2304256" cy="369332"/>
          </a:xfrm>
          <a:prstGeom prst="rect">
            <a:avLst/>
          </a:prstGeom>
          <a:noFill/>
        </p:spPr>
        <p:txBody>
          <a:bodyPr wrap="square" rtlCol="0">
            <a:spAutoFit/>
          </a:bodyPr>
          <a:lstStyle/>
          <a:p>
            <a:r>
              <a:rPr lang="fr-FR" dirty="0" smtClean="0"/>
              <a:t>Eglise de </a:t>
            </a:r>
            <a:r>
              <a:rPr lang="fr-FR" dirty="0" err="1" smtClean="0"/>
              <a:t>Blajoux</a:t>
            </a:r>
            <a:endParaRPr lang="fr-FR"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orges+du+Tarn+(JL)_037.jpg"/>
          <p:cNvPicPr>
            <a:picLocks noChangeAspect="1"/>
          </p:cNvPicPr>
          <p:nvPr/>
        </p:nvPicPr>
        <p:blipFill>
          <a:blip r:embed="rId2" cstate="email">
            <a:lum bright="20000"/>
          </a:blip>
          <a:stretch>
            <a:fillRect/>
          </a:stretch>
        </p:blipFill>
        <p:spPr>
          <a:xfrm>
            <a:off x="0" y="0"/>
            <a:ext cx="9144000" cy="6858000"/>
          </a:xfrm>
          <a:prstGeom prst="rect">
            <a:avLst/>
          </a:prstGeom>
        </p:spPr>
      </p:pic>
      <p:pic>
        <p:nvPicPr>
          <p:cNvPr id="3" name="Picture 2" descr="http://www.annuaire-mairie.fr/panneau-prades-43.png"/>
          <p:cNvPicPr>
            <a:picLocks noChangeAspect="1" noChangeArrowheads="1"/>
          </p:cNvPicPr>
          <p:nvPr/>
        </p:nvPicPr>
        <p:blipFill>
          <a:blip r:embed="rId3" cstate="email"/>
          <a:srcRect/>
          <a:stretch>
            <a:fillRect/>
          </a:stretch>
        </p:blipFill>
        <p:spPr bwMode="auto">
          <a:xfrm>
            <a:off x="0" y="4149080"/>
            <a:ext cx="1475656" cy="360040"/>
          </a:xfrm>
          <a:prstGeom prst="rect">
            <a:avLst/>
          </a:prstGeom>
          <a:noFill/>
        </p:spPr>
      </p:pic>
      <p:sp>
        <p:nvSpPr>
          <p:cNvPr id="4" name="Organigramme : Processus 3"/>
          <p:cNvSpPr/>
          <p:nvPr/>
        </p:nvSpPr>
        <p:spPr>
          <a:xfrm>
            <a:off x="683568" y="4509120"/>
            <a:ext cx="45719" cy="64807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0"/>
            <a:ext cx="9144000" cy="1754326"/>
          </a:xfrm>
          <a:prstGeom prst="rect">
            <a:avLst/>
          </a:prstGeom>
          <a:noFill/>
        </p:spPr>
        <p:txBody>
          <a:bodyPr wrap="square" rtlCol="0">
            <a:spAutoFit/>
          </a:bodyPr>
          <a:lstStyle/>
          <a:p>
            <a:r>
              <a:rPr lang="fr-FR" dirty="0" smtClean="0"/>
              <a:t>Le </a:t>
            </a:r>
            <a:r>
              <a:rPr lang="fr-FR" b="1" dirty="0" smtClean="0"/>
              <a:t>château de Prades</a:t>
            </a:r>
            <a:r>
              <a:rPr lang="fr-FR" dirty="0" smtClean="0"/>
              <a:t> est un château situé à l'entrée du village homonyme, sur la commune de </a:t>
            </a:r>
            <a:r>
              <a:rPr lang="fr-FR" dirty="0" smtClean="0">
                <a:hlinkClick r:id="rId2" tooltip="Sainte-Enimie"/>
              </a:rPr>
              <a:t>Sainte-Enimie</a:t>
            </a:r>
            <a:r>
              <a:rPr lang="fr-FR" dirty="0" smtClean="0"/>
              <a:t> en </a:t>
            </a:r>
            <a:r>
              <a:rPr lang="fr-FR" dirty="0" smtClean="0">
                <a:hlinkClick r:id="rId3" tooltip="Lozère (département)"/>
              </a:rPr>
              <a:t>Lozère</a:t>
            </a:r>
            <a:r>
              <a:rPr lang="fr-FR" dirty="0" smtClean="0"/>
              <a:t>, en </a:t>
            </a:r>
            <a:r>
              <a:rPr lang="fr-FR" dirty="0" err="1" smtClean="0">
                <a:hlinkClick r:id="rId4" tooltip="France"/>
              </a:rPr>
              <a:t>France</a:t>
            </a:r>
            <a:r>
              <a:rPr lang="fr-FR" dirty="0" err="1" smtClean="0"/>
              <a:t>.De</a:t>
            </a:r>
            <a:r>
              <a:rPr lang="fr-FR" dirty="0" smtClean="0"/>
              <a:t> nos jours, il s'agit d'une propriété privée. Le château n'est pas ouvert aux visiteurs et il est utilisé par les propriétaires comme lieu de résidence. Et</a:t>
            </a:r>
          </a:p>
          <a:p>
            <a:r>
              <a:rPr lang="fr-FR" dirty="0" smtClean="0"/>
              <a:t>surplombe les </a:t>
            </a:r>
            <a:r>
              <a:rPr lang="fr-FR" dirty="0" smtClean="0">
                <a:hlinkClick r:id="rId5" tooltip="Gorges du Tarn"/>
              </a:rPr>
              <a:t>gorges du Tarn</a:t>
            </a:r>
            <a:r>
              <a:rPr lang="fr-FR" dirty="0" smtClean="0"/>
              <a:t>. Bâti au </a:t>
            </a:r>
            <a:r>
              <a:rPr lang="fr-FR" dirty="0" smtClean="0">
                <a:hlinkClick r:id="rId6" tooltip="XIIe siècle"/>
              </a:rPr>
              <a:t>XII</a:t>
            </a:r>
            <a:r>
              <a:rPr lang="fr-FR" baseline="30000" dirty="0" smtClean="0">
                <a:hlinkClick r:id="rId6" tooltip="XIIe siècle"/>
              </a:rPr>
              <a:t>e</a:t>
            </a:r>
            <a:r>
              <a:rPr lang="fr-FR" dirty="0" smtClean="0">
                <a:hlinkClick r:id="rId6" tooltip="XIIe siècle"/>
              </a:rPr>
              <a:t> siècle</a:t>
            </a:r>
            <a:r>
              <a:rPr lang="fr-FR" dirty="0" smtClean="0"/>
              <a:t> ou </a:t>
            </a:r>
            <a:r>
              <a:rPr lang="fr-FR" dirty="0" smtClean="0">
                <a:hlinkClick r:id="rId7" tooltip="XIIIe siècle"/>
              </a:rPr>
              <a:t>XIII</a:t>
            </a:r>
            <a:r>
              <a:rPr lang="fr-FR" baseline="30000" dirty="0" smtClean="0">
                <a:hlinkClick r:id="rId7" tooltip="XIIIe siècle"/>
              </a:rPr>
              <a:t>e</a:t>
            </a:r>
            <a:r>
              <a:rPr lang="fr-FR" dirty="0" smtClean="0">
                <a:hlinkClick r:id="rId7" tooltip="XIIIe siècle"/>
              </a:rPr>
              <a:t> siècle</a:t>
            </a:r>
            <a:r>
              <a:rPr lang="fr-FR" baseline="30000" dirty="0" smtClean="0">
                <a:hlinkClick r:id="rId8"/>
              </a:rPr>
              <a:t>1</a:t>
            </a:r>
            <a:r>
              <a:rPr lang="fr-FR" dirty="0" smtClean="0"/>
              <a:t>, il est inscrit </a:t>
            </a:r>
            <a:r>
              <a:rPr lang="fr-FR" dirty="0" smtClean="0">
                <a:hlinkClick r:id="rId9" tooltip="Monument historique (France)"/>
              </a:rPr>
              <a:t>monument historique</a:t>
            </a:r>
            <a:r>
              <a:rPr lang="fr-FR" dirty="0" smtClean="0"/>
              <a:t> depuis 1974</a:t>
            </a:r>
          </a:p>
          <a:p>
            <a:endParaRPr lang="fr-FR" dirty="0"/>
          </a:p>
        </p:txBody>
      </p:sp>
      <p:pic>
        <p:nvPicPr>
          <p:cNvPr id="79874" name="Picture 2" descr="File:France Lozère Sainte-Enimie Château de Prades 01.jpg"/>
          <p:cNvPicPr>
            <a:picLocks noChangeAspect="1" noChangeArrowheads="1"/>
          </p:cNvPicPr>
          <p:nvPr/>
        </p:nvPicPr>
        <p:blipFill>
          <a:blip r:embed="rId10" cstate="email"/>
          <a:srcRect/>
          <a:stretch>
            <a:fillRect/>
          </a:stretch>
        </p:blipFill>
        <p:spPr bwMode="auto">
          <a:xfrm>
            <a:off x="0" y="1412776"/>
            <a:ext cx="9144000" cy="5445224"/>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File:France Lozère Sainte-Enimie Château de Prades 03.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5" name="ZoneTexte 4"/>
          <p:cNvSpPr txBox="1"/>
          <p:nvPr/>
        </p:nvSpPr>
        <p:spPr>
          <a:xfrm>
            <a:off x="3347864" y="6309320"/>
            <a:ext cx="5112568" cy="369332"/>
          </a:xfrm>
          <a:prstGeom prst="rect">
            <a:avLst/>
          </a:prstGeom>
          <a:noFill/>
        </p:spPr>
        <p:txBody>
          <a:bodyPr wrap="square" rtlCol="0">
            <a:spAutoFit/>
          </a:bodyPr>
          <a:lstStyle/>
          <a:p>
            <a:r>
              <a:rPr lang="fr-FR" dirty="0" smtClean="0"/>
              <a:t>Vue depuis le village de Prades  </a:t>
            </a:r>
            <a:r>
              <a:rPr lang="fr-FR" dirty="0" smtClean="0">
                <a:hlinkClick r:id="rId3" tooltip="XIIe siècle"/>
              </a:rPr>
              <a:t>XII</a:t>
            </a:r>
            <a:r>
              <a:rPr lang="fr-FR" baseline="30000" dirty="0" smtClean="0">
                <a:hlinkClick r:id="rId3" tooltip="XIIe siècle"/>
              </a:rPr>
              <a:t>e</a:t>
            </a:r>
            <a:r>
              <a:rPr lang="fr-FR" dirty="0" smtClean="0">
                <a:hlinkClick r:id="rId3" tooltip="XIIe siècle"/>
              </a:rPr>
              <a:t> siècle</a:t>
            </a:r>
            <a:endParaRPr lang="fr-FR"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File:Lozere Prades.jpg"/>
          <p:cNvPicPr>
            <a:picLocks noChangeAspect="1" noChangeArrowheads="1"/>
          </p:cNvPicPr>
          <p:nvPr/>
        </p:nvPicPr>
        <p:blipFill>
          <a:blip r:embed="rId2" cstate="email">
            <a:lum bright="10000"/>
          </a:blip>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22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2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26.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5.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File:Castelbouc chateau 01.jpg"/>
          <p:cNvPicPr>
            <a:picLocks noChangeAspect="1" noChangeArrowheads="1"/>
          </p:cNvPicPr>
          <p:nvPr/>
        </p:nvPicPr>
        <p:blipFill>
          <a:blip r:embed="rId2" cstate="email"/>
          <a:srcRect/>
          <a:stretch>
            <a:fillRect/>
          </a:stretch>
        </p:blipFill>
        <p:spPr bwMode="auto">
          <a:xfrm>
            <a:off x="0" y="0"/>
            <a:ext cx="4139952" cy="6858000"/>
          </a:xfrm>
          <a:prstGeom prst="rect">
            <a:avLst/>
          </a:prstGeom>
          <a:noFill/>
        </p:spPr>
      </p:pic>
      <p:sp>
        <p:nvSpPr>
          <p:cNvPr id="3" name="ZoneTexte 2"/>
          <p:cNvSpPr txBox="1"/>
          <p:nvPr/>
        </p:nvSpPr>
        <p:spPr>
          <a:xfrm>
            <a:off x="0" y="5949280"/>
            <a:ext cx="4283968" cy="707886"/>
          </a:xfrm>
          <a:prstGeom prst="rect">
            <a:avLst/>
          </a:prstGeom>
          <a:noFill/>
        </p:spPr>
        <p:txBody>
          <a:bodyPr wrap="square" rtlCol="0">
            <a:spAutoFit/>
          </a:bodyPr>
          <a:lstStyle/>
          <a:p>
            <a:r>
              <a:rPr lang="fr-FR" sz="2000" dirty="0" smtClean="0">
                <a:solidFill>
                  <a:schemeClr val="bg1">
                    <a:lumMod val="95000"/>
                  </a:schemeClr>
                </a:solidFill>
              </a:rPr>
              <a:t>Les ruines du château sur son piton rocheux</a:t>
            </a:r>
            <a:endParaRPr lang="fr-FR" sz="2000" dirty="0">
              <a:solidFill>
                <a:schemeClr val="bg1">
                  <a:lumMod val="95000"/>
                </a:schemeClr>
              </a:solidFill>
            </a:endParaRPr>
          </a:p>
        </p:txBody>
      </p:sp>
      <p:sp>
        <p:nvSpPr>
          <p:cNvPr id="4" name="ZoneTexte 3"/>
          <p:cNvSpPr txBox="1"/>
          <p:nvPr/>
        </p:nvSpPr>
        <p:spPr>
          <a:xfrm>
            <a:off x="4139952" y="0"/>
            <a:ext cx="5004048" cy="7017306"/>
          </a:xfrm>
          <a:prstGeom prst="rect">
            <a:avLst/>
          </a:prstGeom>
          <a:noFill/>
        </p:spPr>
        <p:txBody>
          <a:bodyPr wrap="square" rtlCol="0">
            <a:spAutoFit/>
          </a:bodyPr>
          <a:lstStyle/>
          <a:p>
            <a:r>
              <a:rPr lang="fr-FR" dirty="0" smtClean="0"/>
              <a:t>La première trace du château remonte </a:t>
            </a:r>
            <a:r>
              <a:rPr lang="fr-FR" dirty="0" smtClean="0">
                <a:hlinkClick r:id="rId3" tooltip="XIIe siècle"/>
              </a:rPr>
              <a:t>XII</a:t>
            </a:r>
            <a:r>
              <a:rPr lang="fr-FR" baseline="30000" dirty="0" smtClean="0">
                <a:hlinkClick r:id="rId3" tooltip="XIIe siècle"/>
              </a:rPr>
              <a:t>e</a:t>
            </a:r>
            <a:r>
              <a:rPr lang="fr-FR" dirty="0" smtClean="0">
                <a:hlinkClick r:id="rId3" tooltip="XIIe siècle"/>
              </a:rPr>
              <a:t> siècle</a:t>
            </a:r>
            <a:r>
              <a:rPr lang="fr-FR" dirty="0" smtClean="0"/>
              <a:t>, il est alors une possession d'Étienne de </a:t>
            </a:r>
            <a:r>
              <a:rPr lang="fr-FR" dirty="0" err="1" smtClean="0"/>
              <a:t>Castelbouc</a:t>
            </a:r>
            <a:r>
              <a:rPr lang="fr-FR" dirty="0" smtClean="0"/>
              <a:t>, vassal d'Élie de Montbrun. Ce dernier est commandeur des </a:t>
            </a:r>
            <a:r>
              <a:rPr lang="fr-FR" dirty="0" smtClean="0">
                <a:hlinkClick r:id="rId4" tooltip="Ordre du Temple"/>
              </a:rPr>
              <a:t>Templiers</a:t>
            </a:r>
            <a:r>
              <a:rPr lang="fr-FR" dirty="0" smtClean="0"/>
              <a:t> du </a:t>
            </a:r>
            <a:r>
              <a:rPr lang="fr-FR" dirty="0" smtClean="0">
                <a:hlinkClick r:id="rId5" tooltip="Larzac"/>
              </a:rPr>
              <a:t>Larzac</a:t>
            </a:r>
            <a:r>
              <a:rPr lang="fr-FR" dirty="0" smtClean="0"/>
              <a:t>. Au </a:t>
            </a:r>
            <a:r>
              <a:rPr lang="fr-FR" dirty="0" smtClean="0">
                <a:hlinkClick r:id="rId6" tooltip="XVIe siècle"/>
              </a:rPr>
              <a:t>XVI</a:t>
            </a:r>
            <a:r>
              <a:rPr lang="fr-FR" baseline="30000" dirty="0" smtClean="0">
                <a:hlinkClick r:id="rId6" tooltip="XVIe siècle"/>
              </a:rPr>
              <a:t>e</a:t>
            </a:r>
            <a:r>
              <a:rPr lang="fr-FR" dirty="0" smtClean="0">
                <a:hlinkClick r:id="rId6" tooltip="XVIe siècle"/>
              </a:rPr>
              <a:t> siècle</a:t>
            </a:r>
            <a:r>
              <a:rPr lang="fr-FR" dirty="0" smtClean="0"/>
              <a:t>, les États particuliers du </a:t>
            </a:r>
            <a:r>
              <a:rPr lang="fr-FR" dirty="0" smtClean="0">
                <a:hlinkClick r:id="rId7" tooltip="Gévaudan"/>
              </a:rPr>
              <a:t>Gévaudan</a:t>
            </a:r>
            <a:r>
              <a:rPr lang="fr-FR" dirty="0" smtClean="0"/>
              <a:t> ordonnent la destruction de nombreux châteaux de la province. C'est sans doute de par l'une de leur décision que celui de </a:t>
            </a:r>
            <a:r>
              <a:rPr lang="fr-FR" dirty="0" err="1" smtClean="0"/>
              <a:t>Castelbouc</a:t>
            </a:r>
            <a:r>
              <a:rPr lang="fr-FR" dirty="0" smtClean="0"/>
              <a:t> est détruit en </a:t>
            </a:r>
            <a:r>
              <a:rPr lang="fr-FR" dirty="0" smtClean="0">
                <a:hlinkClick r:id="rId8" tooltip="1592"/>
              </a:rPr>
              <a:t>1592</a:t>
            </a:r>
            <a:r>
              <a:rPr lang="fr-FR" dirty="0" smtClean="0"/>
              <a:t>. Tout ceci afin qu'il ne puisse pas servir de refuge aux protestants durant les guerres de religions. </a:t>
            </a:r>
            <a:r>
              <a:rPr lang="fr-FR" dirty="0" smtClean="0">
                <a:hlinkClick r:id="rId9" tooltip="La légende de CASTELBOUC"/>
              </a:rPr>
              <a:t>La légende de CASTELBOUC </a:t>
            </a:r>
            <a:r>
              <a:rPr lang="fr-FR" dirty="0" smtClean="0"/>
              <a:t> sur la rive gauche en amont de Sainte Enimie, un curieux château ,sa ruine fantomatique sur un rocher presque inaccessible. Evidemment sa situation l</a:t>
            </a:r>
          </a:p>
          <a:p>
            <a:r>
              <a:rPr lang="fr-FR" dirty="0" err="1" smtClean="0"/>
              <a:t>ui</a:t>
            </a:r>
            <a:r>
              <a:rPr lang="fr-FR" dirty="0" smtClean="0"/>
              <a:t> vaut une légende qui se raconte encore avec le sourire aux lèvres des femmes, et avec les yeux envieux des hommes qui l'entendent:   Du temps des Croisades, tous les hommes seraient partis guerroyer, sauf le seigneur de Castelbouc. La légende raconte qu'il aurait dû contenter toutes les femmes du village, en manque d'homme, et qu'il en serait mort d'épuisement. Le soir venu, son fantôme en forme de bouc aurait survolé le château, donnant son nom au lieu.</a:t>
            </a:r>
          </a:p>
          <a:p>
            <a:endParaRPr lang="fr-FR"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hlauhOx4qFs/UFGwlvDj0NI/AAAAAAAAAA0/nZPskys91uo/s1600/castelbouc-gorges-du-tarn.jpg"/>
          <p:cNvPicPr>
            <a:picLocks noChangeAspect="1" noChangeArrowheads="1"/>
          </p:cNvPicPr>
          <p:nvPr/>
        </p:nvPicPr>
        <p:blipFill>
          <a:blip r:embed="rId2" cstate="email"/>
          <a:srcRect/>
          <a:stretch>
            <a:fillRect/>
          </a:stretch>
        </p:blipFill>
        <p:spPr bwMode="auto">
          <a:xfrm>
            <a:off x="0" y="0"/>
            <a:ext cx="9144000" cy="6858000"/>
          </a:xfrm>
          <a:prstGeom prst="rect">
            <a:avLst/>
          </a:prstGeom>
          <a:noFill/>
        </p:spPr>
      </p:pic>
      <p:sp>
        <p:nvSpPr>
          <p:cNvPr id="3" name="ZoneTexte 2"/>
          <p:cNvSpPr txBox="1"/>
          <p:nvPr/>
        </p:nvSpPr>
        <p:spPr>
          <a:xfrm>
            <a:off x="4572000" y="5661248"/>
            <a:ext cx="2952328" cy="1015663"/>
          </a:xfrm>
          <a:prstGeom prst="rect">
            <a:avLst/>
          </a:prstGeom>
          <a:noFill/>
        </p:spPr>
        <p:txBody>
          <a:bodyPr wrap="square" rtlCol="0">
            <a:spAutoFit/>
          </a:bodyPr>
          <a:lstStyle/>
          <a:p>
            <a:r>
              <a:rPr lang="fr-FR" dirty="0" smtClean="0"/>
              <a:t>«   </a:t>
            </a:r>
            <a:r>
              <a:rPr lang="fr-FR" sz="2000" b="1" dirty="0" smtClean="0"/>
              <a:t>Ce ne serait-il pas l’arrière, arrière  grand père de DSK ??? »</a:t>
            </a:r>
            <a:endParaRPr lang="fr-FR" sz="2000" b="1" dirty="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1.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395536" y="5877272"/>
            <a:ext cx="6768752" cy="646331"/>
          </a:xfrm>
          <a:prstGeom prst="rect">
            <a:avLst/>
          </a:prstGeom>
          <a:noFill/>
        </p:spPr>
        <p:txBody>
          <a:bodyPr wrap="square" rtlCol="0">
            <a:spAutoFit/>
          </a:bodyPr>
          <a:lstStyle/>
          <a:p>
            <a:r>
              <a:rPr lang="fr-FR" b="1" dirty="0">
                <a:solidFill>
                  <a:schemeClr val="bg1">
                    <a:lumMod val="95000"/>
                  </a:schemeClr>
                </a:solidFill>
              </a:rPr>
              <a:t>Pourquoi avoir choisi un tel endroit, sous le rocher, pour bâtir une chapelle ?</a:t>
            </a:r>
            <a:endParaRPr lang="fr-FR" dirty="0">
              <a:solidFill>
                <a:schemeClr val="bg1">
                  <a:lumMod val="95000"/>
                </a:schemeClr>
              </a:solidFill>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8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4.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4932040" y="3068960"/>
            <a:ext cx="2160240" cy="369332"/>
          </a:xfrm>
          <a:prstGeom prst="rect">
            <a:avLst/>
          </a:prstGeom>
          <a:noFill/>
        </p:spPr>
        <p:txBody>
          <a:bodyPr wrap="square" rtlCol="0">
            <a:spAutoFit/>
          </a:bodyPr>
          <a:lstStyle/>
          <a:p>
            <a:r>
              <a:rPr lang="fr-FR" dirty="0" smtClean="0"/>
              <a:t>Piton du château</a:t>
            </a:r>
            <a:endParaRPr lang="fr-FR" dirty="0"/>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1115616" y="5373216"/>
            <a:ext cx="8028384" cy="1015663"/>
          </a:xfrm>
          <a:prstGeom prst="rect">
            <a:avLst/>
          </a:prstGeom>
          <a:noFill/>
        </p:spPr>
        <p:txBody>
          <a:bodyPr wrap="square" rtlCol="0">
            <a:spAutoFit/>
          </a:bodyPr>
          <a:lstStyle/>
          <a:p>
            <a:r>
              <a:rPr lang="fr-FR" sz="2000" b="1" dirty="0" smtClean="0"/>
              <a:t>Si vous désirer </a:t>
            </a:r>
            <a:r>
              <a:rPr lang="fr-FR" sz="2000" b="1" dirty="0"/>
              <a:t>découvrir CASTELBOUC </a:t>
            </a:r>
            <a:r>
              <a:rPr lang="fr-FR" sz="2000" b="1" dirty="0" smtClean="0"/>
              <a:t>vous devez emprunter </a:t>
            </a:r>
            <a:r>
              <a:rPr lang="fr-FR" sz="2000" b="1" dirty="0"/>
              <a:t>un chemin caillouteux le long des maisons  qui, d'un côté surplombent le Tarn, et de l'autre * se fondent avec le rocher.</a:t>
            </a:r>
            <a:endParaRPr lang="fr-FR" sz="2000" dirty="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8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7.JPG"/>
          <p:cNvPicPr>
            <a:picLocks noChangeAspect="1"/>
          </p:cNvPicPr>
          <p:nvPr/>
        </p:nvPicPr>
        <p:blipFill>
          <a:blip r:embed="rId2" cstate="email">
            <a:lum bright="10000"/>
          </a:blip>
          <a:stretch>
            <a:fillRect/>
          </a:stretch>
        </p:blipFill>
        <p:spPr>
          <a:xfrm>
            <a:off x="4860032" y="0"/>
            <a:ext cx="4283968" cy="6858000"/>
          </a:xfrm>
          <a:prstGeom prst="rect">
            <a:avLst/>
          </a:prstGeom>
        </p:spPr>
      </p:pic>
      <p:pic>
        <p:nvPicPr>
          <p:cNvPr id="3" name="Image 2" descr="PICT0006.JPG"/>
          <p:cNvPicPr>
            <a:picLocks noChangeAspect="1"/>
          </p:cNvPicPr>
          <p:nvPr/>
        </p:nvPicPr>
        <p:blipFill>
          <a:blip r:embed="rId3" cstate="email"/>
          <a:stretch>
            <a:fillRect/>
          </a:stretch>
        </p:blipFill>
        <p:spPr>
          <a:xfrm>
            <a:off x="0" y="0"/>
            <a:ext cx="4788024" cy="6858000"/>
          </a:xfrm>
          <a:prstGeom prst="rect">
            <a:avLst/>
          </a:prstGeom>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8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09.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3.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64.JPG"/>
          <p:cNvPicPr>
            <a:picLocks noChangeAspect="1"/>
          </p:cNvPicPr>
          <p:nvPr/>
        </p:nvPicPr>
        <p:blipFill>
          <a:blip r:embed="rId2" cstate="email">
            <a:lum bright="10000"/>
          </a:blip>
          <a:stretch>
            <a:fillRect/>
          </a:stretch>
        </p:blipFill>
        <p:spPr>
          <a:xfrm>
            <a:off x="0" y="0"/>
            <a:ext cx="4499992" cy="6858000"/>
          </a:xfrm>
          <a:prstGeom prst="rect">
            <a:avLst/>
          </a:prstGeom>
        </p:spPr>
      </p:pic>
      <p:pic>
        <p:nvPicPr>
          <p:cNvPr id="4" name="Image 3" descr="PICT0069.JPG"/>
          <p:cNvPicPr>
            <a:picLocks noChangeAspect="1"/>
          </p:cNvPicPr>
          <p:nvPr/>
        </p:nvPicPr>
        <p:blipFill>
          <a:blip r:embed="rId3" cstate="email"/>
          <a:stretch>
            <a:fillRect/>
          </a:stretch>
        </p:blipFill>
        <p:spPr>
          <a:xfrm>
            <a:off x="4644008" y="0"/>
            <a:ext cx="4499992" cy="6858000"/>
          </a:xfrm>
          <a:prstGeom prst="rect">
            <a:avLst/>
          </a:prstGeom>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6.JPG"/>
          <p:cNvPicPr>
            <a:picLocks noChangeAspect="1"/>
          </p:cNvPicPr>
          <p:nvPr/>
        </p:nvPicPr>
        <p:blipFill>
          <a:blip r:embed="rId2" cstate="email">
            <a:lum bright="10000"/>
          </a:blip>
          <a:stretch>
            <a:fillRect/>
          </a:stretch>
        </p:blipFill>
        <p:spPr>
          <a:xfrm>
            <a:off x="4355976" y="-6207"/>
            <a:ext cx="4788024" cy="6858000"/>
          </a:xfrm>
          <a:prstGeom prst="rect">
            <a:avLst/>
          </a:prstGeom>
        </p:spPr>
      </p:pic>
      <p:pic>
        <p:nvPicPr>
          <p:cNvPr id="3" name="Image 2" descr="PICT0014.JPG"/>
          <p:cNvPicPr>
            <a:picLocks noChangeAspect="1"/>
          </p:cNvPicPr>
          <p:nvPr/>
        </p:nvPicPr>
        <p:blipFill rotWithShape="1">
          <a:blip r:embed="rId3" cstate="email">
            <a:lum bright="10000"/>
          </a:blip>
          <a:srcRect l="11792" r="5053"/>
          <a:stretch/>
        </p:blipFill>
        <p:spPr>
          <a:xfrm>
            <a:off x="323528" y="2276872"/>
            <a:ext cx="3744000" cy="3376828"/>
          </a:xfrm>
          <a:prstGeom prst="rect">
            <a:avLst/>
          </a:prstGeom>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7.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4716016" y="5877272"/>
            <a:ext cx="2952328" cy="461665"/>
          </a:xfrm>
          <a:prstGeom prst="rect">
            <a:avLst/>
          </a:prstGeom>
          <a:noFill/>
        </p:spPr>
        <p:txBody>
          <a:bodyPr wrap="square" rtlCol="0">
            <a:spAutoFit/>
          </a:bodyPr>
          <a:lstStyle/>
          <a:p>
            <a:r>
              <a:rPr lang="fr-FR" sz="2400" dirty="0" smtClean="0"/>
              <a:t>Four à pain</a:t>
            </a:r>
            <a:endParaRPr lang="fr-FR" sz="2400" dirty="0"/>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6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1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0.JPG"/>
          <p:cNvPicPr>
            <a:picLocks noChangeAspect="1"/>
          </p:cNvPicPr>
          <p:nvPr/>
        </p:nvPicPr>
        <p:blipFill>
          <a:blip r:embed="rId2" cstate="email">
            <a:lum bright="-3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5.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3851920" y="980728"/>
            <a:ext cx="2376264" cy="369332"/>
          </a:xfrm>
          <a:prstGeom prst="rect">
            <a:avLst/>
          </a:prstGeom>
          <a:noFill/>
        </p:spPr>
        <p:txBody>
          <a:bodyPr wrap="square" rtlCol="0">
            <a:spAutoFit/>
          </a:bodyPr>
          <a:lstStyle/>
          <a:p>
            <a:r>
              <a:rPr lang="fr-FR" dirty="0" smtClean="0"/>
              <a:t>-----Statue de la Vierge </a:t>
            </a:r>
            <a:endParaRPr lang="fr-FR" dirty="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2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7.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8.JPG"/>
          <p:cNvPicPr>
            <a:picLocks noChangeAspect="1"/>
          </p:cNvPicPr>
          <p:nvPr/>
        </p:nvPicPr>
        <p:blipFill>
          <a:blip r:embed="rId2" cstate="email"/>
          <a:stretch>
            <a:fillRect/>
          </a:stretch>
        </p:blipFill>
        <p:spPr>
          <a:xfrm>
            <a:off x="4806236" y="332656"/>
            <a:ext cx="3780000" cy="5929814"/>
          </a:xfrm>
          <a:prstGeom prst="rect">
            <a:avLst/>
          </a:prstGeom>
        </p:spPr>
      </p:pic>
      <p:pic>
        <p:nvPicPr>
          <p:cNvPr id="3" name="Image 2" descr="PICT0042.JPG"/>
          <p:cNvPicPr>
            <a:picLocks noChangeAspect="1"/>
          </p:cNvPicPr>
          <p:nvPr/>
        </p:nvPicPr>
        <p:blipFill>
          <a:blip r:embed="rId3" cstate="email"/>
          <a:stretch>
            <a:fillRect/>
          </a:stretch>
        </p:blipFill>
        <p:spPr>
          <a:xfrm>
            <a:off x="251520" y="332656"/>
            <a:ext cx="4140000" cy="5929814"/>
          </a:xfrm>
          <a:prstGeom prst="rect">
            <a:avLst/>
          </a:prstGeom>
        </p:spPr>
      </p:pic>
      <p:sp>
        <p:nvSpPr>
          <p:cNvPr id="4" name="ZoneTexte 3"/>
          <p:cNvSpPr txBox="1"/>
          <p:nvPr/>
        </p:nvSpPr>
        <p:spPr>
          <a:xfrm>
            <a:off x="5364088" y="6244401"/>
            <a:ext cx="2664296" cy="461665"/>
          </a:xfrm>
          <a:prstGeom prst="rect">
            <a:avLst/>
          </a:prstGeom>
          <a:noFill/>
        </p:spPr>
        <p:txBody>
          <a:bodyPr wrap="square" rtlCol="0">
            <a:spAutoFit/>
          </a:bodyPr>
          <a:lstStyle/>
          <a:p>
            <a:r>
              <a:rPr lang="fr-FR" sz="2400" dirty="0" smtClean="0"/>
              <a:t>Les commodités</a:t>
            </a:r>
            <a:endParaRPr lang="fr-FR" sz="2400" dirty="0"/>
          </a:p>
        </p:txBody>
      </p:sp>
      <p:sp>
        <p:nvSpPr>
          <p:cNvPr id="5" name="ZoneTexte 4"/>
          <p:cNvSpPr txBox="1"/>
          <p:nvPr/>
        </p:nvSpPr>
        <p:spPr>
          <a:xfrm>
            <a:off x="1943248" y="6262470"/>
            <a:ext cx="2448272" cy="461665"/>
          </a:xfrm>
          <a:prstGeom prst="rect">
            <a:avLst/>
          </a:prstGeom>
          <a:noFill/>
        </p:spPr>
        <p:txBody>
          <a:bodyPr wrap="square" rtlCol="0">
            <a:spAutoFit/>
          </a:bodyPr>
          <a:lstStyle/>
          <a:p>
            <a:r>
              <a:rPr lang="fr-FR" sz="2400" dirty="0" smtClean="0"/>
              <a:t>L’école</a:t>
            </a:r>
            <a:endParaRPr lang="fr-FR" sz="2400" dirty="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29.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3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3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3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03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4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4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4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46.JPG"/>
          <p:cNvPicPr>
            <a:picLocks noChangeAspect="1"/>
          </p:cNvPicPr>
          <p:nvPr/>
        </p:nvPicPr>
        <p:blipFill>
          <a:blip r:embed="rId2" cstate="email"/>
          <a:stretch>
            <a:fillRect/>
          </a:stretch>
        </p:blipFill>
        <p:spPr>
          <a:xfrm>
            <a:off x="4644008" y="260648"/>
            <a:ext cx="4140000" cy="6210000"/>
          </a:xfrm>
          <a:prstGeom prst="rect">
            <a:avLst/>
          </a:prstGeom>
        </p:spPr>
      </p:pic>
      <p:pic>
        <p:nvPicPr>
          <p:cNvPr id="3" name="Image 2" descr="PICT0045.JPG"/>
          <p:cNvPicPr>
            <a:picLocks noChangeAspect="1"/>
          </p:cNvPicPr>
          <p:nvPr/>
        </p:nvPicPr>
        <p:blipFill>
          <a:blip r:embed="rId3" cstate="email"/>
          <a:stretch>
            <a:fillRect/>
          </a:stretch>
        </p:blipFill>
        <p:spPr>
          <a:xfrm>
            <a:off x="251520" y="260648"/>
            <a:ext cx="4140000" cy="6210000"/>
          </a:xfrm>
          <a:prstGeom prst="rect">
            <a:avLst/>
          </a:prstGeom>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4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5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057.JPG"/>
          <p:cNvPicPr>
            <a:picLocks noChangeAspect="1"/>
          </p:cNvPicPr>
          <p:nvPr/>
        </p:nvPicPr>
        <p:blipFill>
          <a:blip r:embed="rId2" cstate="email"/>
          <a:stretch>
            <a:fillRect/>
          </a:stretch>
        </p:blipFill>
        <p:spPr>
          <a:xfrm>
            <a:off x="0" y="0"/>
            <a:ext cx="9144000" cy="6858000"/>
          </a:xfrm>
          <a:prstGeom prst="rect">
            <a:avLst/>
          </a:prstGeom>
        </p:spPr>
      </p:pic>
      <p:sp>
        <p:nvSpPr>
          <p:cNvPr id="4" name="ZoneTexte 3"/>
          <p:cNvSpPr txBox="1"/>
          <p:nvPr/>
        </p:nvSpPr>
        <p:spPr>
          <a:xfrm>
            <a:off x="0" y="5589240"/>
            <a:ext cx="5292080" cy="677108"/>
          </a:xfrm>
          <a:prstGeom prst="rect">
            <a:avLst/>
          </a:prstGeom>
          <a:noFill/>
        </p:spPr>
        <p:txBody>
          <a:bodyPr wrap="square" rtlCol="0">
            <a:spAutoFit/>
          </a:bodyPr>
          <a:lstStyle/>
          <a:p>
            <a:r>
              <a:rPr lang="fr-FR" dirty="0" smtClean="0"/>
              <a:t/>
            </a:r>
            <a:br>
              <a:rPr lang="fr-FR" dirty="0" smtClean="0"/>
            </a:br>
            <a:r>
              <a:rPr lang="fr-FR" b="1" dirty="0" smtClean="0">
                <a:solidFill>
                  <a:schemeClr val="bg1"/>
                </a:solidFill>
              </a:rPr>
              <a:t>- </a:t>
            </a:r>
            <a:r>
              <a:rPr lang="fr-FR" sz="2000" b="1" dirty="0" smtClean="0">
                <a:solidFill>
                  <a:schemeClr val="bg1"/>
                </a:solidFill>
              </a:rPr>
              <a:t>1971 : décès du dernier habitant intra muros</a:t>
            </a:r>
            <a:endParaRPr lang="fr-FR" sz="2000" b="1" dirty="0">
              <a:solidFill>
                <a:schemeClr val="bg1"/>
              </a:solidFill>
            </a:endParaRP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6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076.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0.JPG"/>
          <p:cNvPicPr>
            <a:picLocks noChangeAspect="1"/>
          </p:cNvPicPr>
          <p:nvPr/>
        </p:nvPicPr>
        <p:blipFill>
          <a:blip r:embed="rId2" cstate="email"/>
          <a:stretch>
            <a:fillRect/>
          </a:stretch>
        </p:blipFill>
        <p:spPr>
          <a:xfrm>
            <a:off x="0" y="0"/>
            <a:ext cx="9144000" cy="6858000"/>
          </a:xfrm>
          <a:prstGeom prst="rect">
            <a:avLst/>
          </a:prstGeom>
        </p:spPr>
      </p:pic>
      <p:sp>
        <p:nvSpPr>
          <p:cNvPr id="3" name="Rectangle 2"/>
          <p:cNvSpPr/>
          <p:nvPr/>
        </p:nvSpPr>
        <p:spPr>
          <a:xfrm>
            <a:off x="3275856" y="260648"/>
            <a:ext cx="1224136" cy="216024"/>
          </a:xfrm>
          <a:prstGeom prst="wedgeRectCallout">
            <a:avLst>
              <a:gd name="adj1" fmla="val -21965"/>
              <a:gd name="adj2" fmla="val 15228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Belvédère</a:t>
            </a:r>
            <a:endParaRPr lang="fr-FR" dirty="0"/>
          </a:p>
        </p:txBody>
      </p:sp>
      <p:sp>
        <p:nvSpPr>
          <p:cNvPr id="4" name="ZoneTexte 3"/>
          <p:cNvSpPr txBox="1"/>
          <p:nvPr/>
        </p:nvSpPr>
        <p:spPr>
          <a:xfrm>
            <a:off x="3707904" y="5661248"/>
            <a:ext cx="2088232" cy="461665"/>
          </a:xfrm>
          <a:prstGeom prst="rect">
            <a:avLst/>
          </a:prstGeom>
          <a:noFill/>
        </p:spPr>
        <p:txBody>
          <a:bodyPr wrap="square" rtlCol="0">
            <a:spAutoFit/>
          </a:bodyPr>
          <a:lstStyle/>
          <a:p>
            <a:r>
              <a:rPr lang="fr-FR" sz="2400" dirty="0" smtClean="0"/>
              <a:t>Le Tarn</a:t>
            </a:r>
            <a:endParaRPr lang="fr-FR" sz="2400" dirty="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77.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3923928" y="404664"/>
            <a:ext cx="3024336" cy="369332"/>
          </a:xfrm>
          <a:prstGeom prst="rect">
            <a:avLst/>
          </a:prstGeom>
          <a:noFill/>
        </p:spPr>
        <p:txBody>
          <a:bodyPr wrap="square" rtlCol="0">
            <a:spAutoFit/>
          </a:bodyPr>
          <a:lstStyle/>
          <a:p>
            <a:r>
              <a:rPr lang="fr-FR" dirty="0" smtClean="0"/>
              <a:t>Le Tarn vue de Castel bouc</a:t>
            </a:r>
            <a:endParaRPr lang="fr-FR" dirty="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092.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5652120" y="2132856"/>
            <a:ext cx="2088232" cy="461665"/>
          </a:xfrm>
          <a:prstGeom prst="rect">
            <a:avLst/>
          </a:prstGeom>
          <a:noFill/>
        </p:spPr>
        <p:txBody>
          <a:bodyPr wrap="square" rtlCol="0">
            <a:spAutoFit/>
          </a:bodyPr>
          <a:lstStyle/>
          <a:p>
            <a:r>
              <a:rPr lang="fr-FR" sz="2400" b="1" dirty="0" smtClean="0"/>
              <a:t>Castelbouc</a:t>
            </a:r>
            <a:endParaRPr lang="fr-FR" sz="2400" b="1" dirty="0"/>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09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020320123419.jpg"/>
          <p:cNvPicPr>
            <a:picLocks noChangeAspect="1"/>
          </p:cNvPicPr>
          <p:nvPr/>
        </p:nvPicPr>
        <p:blipFill>
          <a:blip r:embed="rId3" cstate="email"/>
          <a:stretch>
            <a:fillRect/>
          </a:stretch>
        </p:blipFill>
        <p:spPr>
          <a:xfrm>
            <a:off x="0" y="0"/>
            <a:ext cx="9144000" cy="6858000"/>
          </a:xfrm>
          <a:prstGeom prst="rect">
            <a:avLst/>
          </a:prstGeom>
        </p:spPr>
      </p:pic>
      <p:pic>
        <p:nvPicPr>
          <p:cNvPr id="9220" name="Picture 4" descr="http://www.annuaire-mairie.fr/panneau-sainte-enimie.png"/>
          <p:cNvPicPr>
            <a:picLocks noChangeAspect="1" noChangeArrowheads="1"/>
          </p:cNvPicPr>
          <p:nvPr/>
        </p:nvPicPr>
        <p:blipFill>
          <a:blip r:embed="rId4" cstate="email"/>
          <a:srcRect/>
          <a:stretch>
            <a:fillRect/>
          </a:stretch>
        </p:blipFill>
        <p:spPr bwMode="auto">
          <a:xfrm>
            <a:off x="0" y="4077072"/>
            <a:ext cx="1905000" cy="571501"/>
          </a:xfrm>
          <a:prstGeom prst="rect">
            <a:avLst/>
          </a:prstGeom>
          <a:noFill/>
        </p:spPr>
      </p:pic>
      <p:pic>
        <p:nvPicPr>
          <p:cNvPr id="5" name="Image 4" descr="Image1.jpg"/>
          <p:cNvPicPr>
            <a:picLocks noChangeAspect="1"/>
          </p:cNvPicPr>
          <p:nvPr/>
        </p:nvPicPr>
        <p:blipFill>
          <a:blip r:embed="rId5" cstate="email"/>
          <a:stretch>
            <a:fillRect/>
          </a:stretch>
        </p:blipFill>
        <p:spPr>
          <a:xfrm>
            <a:off x="0" y="5687568"/>
            <a:ext cx="999744" cy="1170432"/>
          </a:xfrm>
          <a:prstGeom prst="rect">
            <a:avLst/>
          </a:prstGeom>
        </p:spPr>
      </p:pic>
      <p:sp>
        <p:nvSpPr>
          <p:cNvPr id="7" name="Organigramme : Processus 6"/>
          <p:cNvSpPr/>
          <p:nvPr/>
        </p:nvSpPr>
        <p:spPr>
          <a:xfrm>
            <a:off x="971600" y="4653136"/>
            <a:ext cx="45719" cy="93610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sndAc>
      <p:stSnd loop="1">
        <p:snd r:embed="rId2" name="09 - La Provence.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2339752" y="144672"/>
          <a:ext cx="3960440" cy="6713328"/>
        </p:xfrm>
        <a:graphic>
          <a:graphicData uri="http://schemas.openxmlformats.org/drawingml/2006/table">
            <a:tbl>
              <a:tblPr/>
              <a:tblGrid>
                <a:gridCol w="1980220">
                  <a:extLst>
                    <a:ext uri="{9D8B030D-6E8A-4147-A177-3AD203B41FA5}">
                      <a16:colId xmlns:a16="http://schemas.microsoft.com/office/drawing/2014/main" val="20000"/>
                    </a:ext>
                  </a:extLst>
                </a:gridCol>
                <a:gridCol w="1980220">
                  <a:extLst>
                    <a:ext uri="{9D8B030D-6E8A-4147-A177-3AD203B41FA5}">
                      <a16:colId xmlns:a16="http://schemas.microsoft.com/office/drawing/2014/main" val="20001"/>
                    </a:ext>
                  </a:extLst>
                </a:gridCol>
              </a:tblGrid>
              <a:tr h="337689">
                <a:tc>
                  <a:txBody>
                    <a:bodyPr/>
                    <a:lstStyle/>
                    <a:p>
                      <a:r>
                        <a:rPr lang="fr-FR" sz="2000" dirty="0">
                          <a:hlinkClick r:id="rId2" tooltip="Liste des pays du monde"/>
                        </a:rPr>
                        <a:t>Pays</a:t>
                      </a:r>
                      <a:endParaRPr lang="fr-FR" sz="2000" dirty="0"/>
                    </a:p>
                  </a:txBody>
                  <a:tcPr marL="51443" marR="51443" marT="25722" marB="25722" anchor="ctr">
                    <a:lnL>
                      <a:noFill/>
                    </a:lnL>
                    <a:lnR>
                      <a:noFill/>
                    </a:lnR>
                    <a:lnT>
                      <a:noFill/>
                    </a:lnT>
                    <a:lnB>
                      <a:noFill/>
                    </a:lnB>
                  </a:tcPr>
                </a:tc>
                <a:tc>
                  <a:txBody>
                    <a:bodyPr/>
                    <a:lstStyle/>
                    <a:p>
                      <a:r>
                        <a:rPr lang="fr-FR" sz="2000" dirty="0"/>
                        <a:t> </a:t>
                      </a:r>
                      <a:r>
                        <a:rPr lang="fr-FR" sz="2000" dirty="0">
                          <a:hlinkClick r:id="rId3" tooltip="France"/>
                        </a:rPr>
                        <a:t>France</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0"/>
                  </a:ext>
                </a:extLst>
              </a:tr>
              <a:tr h="337689">
                <a:tc>
                  <a:txBody>
                    <a:bodyPr/>
                    <a:lstStyle/>
                    <a:p>
                      <a:r>
                        <a:rPr lang="fr-FR" sz="2000" dirty="0">
                          <a:hlinkClick r:id="rId4" tooltip="Région française"/>
                        </a:rPr>
                        <a:t>Région</a:t>
                      </a:r>
                      <a:endParaRPr lang="fr-FR" sz="2000" dirty="0"/>
                    </a:p>
                  </a:txBody>
                  <a:tcPr marL="51443" marR="51443" marT="25722" marB="25722" anchor="ctr">
                    <a:lnL>
                      <a:noFill/>
                    </a:lnL>
                    <a:lnR>
                      <a:noFill/>
                    </a:lnR>
                    <a:lnT>
                      <a:noFill/>
                    </a:lnT>
                    <a:lnB>
                      <a:noFill/>
                    </a:lnB>
                  </a:tcPr>
                </a:tc>
                <a:tc>
                  <a:txBody>
                    <a:bodyPr/>
                    <a:lstStyle/>
                    <a:p>
                      <a:r>
                        <a:rPr lang="fr-FR" sz="2000" dirty="0">
                          <a:hlinkClick r:id="rId5" tooltip="Languedoc-Roussillon"/>
                        </a:rPr>
                        <a:t>Languedoc-Roussillon</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1"/>
                  </a:ext>
                </a:extLst>
              </a:tr>
              <a:tr h="337689">
                <a:tc>
                  <a:txBody>
                    <a:bodyPr/>
                    <a:lstStyle/>
                    <a:p>
                      <a:r>
                        <a:rPr lang="fr-FR" sz="2000" dirty="0">
                          <a:hlinkClick r:id="rId6" tooltip="Département français"/>
                        </a:rPr>
                        <a:t>Département</a:t>
                      </a:r>
                      <a:endParaRPr lang="fr-FR" sz="2000" dirty="0"/>
                    </a:p>
                  </a:txBody>
                  <a:tcPr marL="51443" marR="51443" marT="25722" marB="25722" anchor="ctr">
                    <a:lnL>
                      <a:noFill/>
                    </a:lnL>
                    <a:lnR>
                      <a:noFill/>
                    </a:lnR>
                    <a:lnT>
                      <a:noFill/>
                    </a:lnT>
                    <a:lnB>
                      <a:noFill/>
                    </a:lnB>
                  </a:tcPr>
                </a:tc>
                <a:tc>
                  <a:txBody>
                    <a:bodyPr/>
                    <a:lstStyle/>
                    <a:p>
                      <a:r>
                        <a:rPr lang="fr-FR" sz="2000" dirty="0">
                          <a:hlinkClick r:id="rId7" tooltip="Lozère (département)"/>
                        </a:rPr>
                        <a:t>Lozère</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2"/>
                  </a:ext>
                </a:extLst>
              </a:tr>
              <a:tr h="337689">
                <a:tc>
                  <a:txBody>
                    <a:bodyPr/>
                    <a:lstStyle/>
                    <a:p>
                      <a:r>
                        <a:rPr lang="fr-FR" sz="2000" dirty="0">
                          <a:hlinkClick r:id="rId8" tooltip="Arrondissement français"/>
                        </a:rPr>
                        <a:t>Arrondissement</a:t>
                      </a:r>
                      <a:endParaRPr lang="fr-FR" sz="2000" dirty="0"/>
                    </a:p>
                  </a:txBody>
                  <a:tcPr marL="51443" marR="51443" marT="25722" marB="25722" anchor="ctr">
                    <a:lnL>
                      <a:noFill/>
                    </a:lnL>
                    <a:lnR>
                      <a:noFill/>
                    </a:lnR>
                    <a:lnT>
                      <a:noFill/>
                    </a:lnT>
                    <a:lnB>
                      <a:noFill/>
                    </a:lnB>
                  </a:tcPr>
                </a:tc>
                <a:tc>
                  <a:txBody>
                    <a:bodyPr/>
                    <a:lstStyle/>
                    <a:p>
                      <a:r>
                        <a:rPr lang="fr-FR" sz="2000" dirty="0">
                          <a:hlinkClick r:id="rId9" tooltip="Arrondissement de Florac"/>
                        </a:rPr>
                        <a:t>Florac</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3"/>
                  </a:ext>
                </a:extLst>
              </a:tr>
              <a:tr h="590956">
                <a:tc>
                  <a:txBody>
                    <a:bodyPr/>
                    <a:lstStyle/>
                    <a:p>
                      <a:r>
                        <a:rPr lang="fr-FR" sz="2000" dirty="0">
                          <a:hlinkClick r:id="rId10" tooltip="Canton français"/>
                        </a:rPr>
                        <a:t>Canton</a:t>
                      </a:r>
                      <a:endParaRPr lang="fr-FR" sz="2000" dirty="0"/>
                    </a:p>
                  </a:txBody>
                  <a:tcPr marL="51443" marR="51443" marT="25722" marB="25722" anchor="ctr">
                    <a:lnL>
                      <a:noFill/>
                    </a:lnL>
                    <a:lnR>
                      <a:noFill/>
                    </a:lnR>
                    <a:lnT>
                      <a:noFill/>
                    </a:lnT>
                    <a:lnB>
                      <a:noFill/>
                    </a:lnB>
                  </a:tcPr>
                </a:tc>
                <a:tc>
                  <a:txBody>
                    <a:bodyPr/>
                    <a:lstStyle/>
                    <a:p>
                      <a:r>
                        <a:rPr lang="fr-FR" sz="2000" dirty="0">
                          <a:hlinkClick r:id="rId11" tooltip="Canton de Sainte-Enimie"/>
                        </a:rPr>
                        <a:t>Sainte-Enimie</a:t>
                      </a:r>
                      <a:r>
                        <a:rPr lang="fr-FR" sz="2000" dirty="0"/>
                        <a:t/>
                      </a:r>
                      <a:br>
                        <a:rPr lang="fr-FR" sz="2000" dirty="0"/>
                      </a:br>
                      <a:r>
                        <a:rPr lang="fr-FR" sz="2000" dirty="0"/>
                        <a:t>(</a:t>
                      </a:r>
                      <a:r>
                        <a:rPr lang="fr-FR" sz="2000" dirty="0">
                          <a:hlinkClick r:id="rId12" tooltip="Chef-lieu"/>
                        </a:rPr>
                        <a:t>chef-lieu</a:t>
                      </a:r>
                      <a:r>
                        <a:rPr lang="fr-FR" sz="2000" dirty="0"/>
                        <a:t>)</a:t>
                      </a:r>
                    </a:p>
                  </a:txBody>
                  <a:tcPr marL="51443" marR="51443" marT="25722" marB="25722" anchor="ctr">
                    <a:lnL>
                      <a:noFill/>
                    </a:lnL>
                    <a:lnR>
                      <a:noFill/>
                    </a:lnR>
                    <a:lnT>
                      <a:noFill/>
                    </a:lnT>
                    <a:lnB>
                      <a:noFill/>
                    </a:lnB>
                  </a:tcPr>
                </a:tc>
                <a:extLst>
                  <a:ext uri="{0D108BD9-81ED-4DB2-BD59-A6C34878D82A}">
                    <a16:rowId xmlns:a16="http://schemas.microsoft.com/office/drawing/2014/main" val="10004"/>
                  </a:ext>
                </a:extLst>
              </a:tr>
              <a:tr h="844223">
                <a:tc>
                  <a:txBody>
                    <a:bodyPr/>
                    <a:lstStyle/>
                    <a:p>
                      <a:r>
                        <a:rPr lang="fr-FR" sz="2000" dirty="0">
                          <a:hlinkClick r:id="rId13" tooltip="Intercommunalité en France"/>
                        </a:rPr>
                        <a:t>Intercommunalité</a:t>
                      </a:r>
                      <a:endParaRPr lang="fr-FR" sz="2000" dirty="0"/>
                    </a:p>
                  </a:txBody>
                  <a:tcPr marL="51443" marR="51443" marT="25722" marB="25722" anchor="ctr">
                    <a:lnL>
                      <a:noFill/>
                    </a:lnL>
                    <a:lnR>
                      <a:noFill/>
                    </a:lnR>
                    <a:lnT>
                      <a:noFill/>
                    </a:lnT>
                    <a:lnB>
                      <a:noFill/>
                    </a:lnB>
                  </a:tcPr>
                </a:tc>
                <a:tc>
                  <a:txBody>
                    <a:bodyPr/>
                    <a:lstStyle/>
                    <a:p>
                      <a:r>
                        <a:rPr lang="fr-FR" sz="2000" dirty="0">
                          <a:hlinkClick r:id="rId14" tooltip="Communauté de communes des Gorges du Tarn et des Grands Causses"/>
                        </a:rPr>
                        <a:t>Communauté de communes des Gorges du Tarn et des Grands Causses</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5"/>
                  </a:ext>
                </a:extLst>
              </a:tr>
              <a:tr h="590956">
                <a:tc>
                  <a:txBody>
                    <a:bodyPr/>
                    <a:lstStyle/>
                    <a:p>
                      <a:r>
                        <a:rPr lang="fr-FR" sz="2000" dirty="0">
                          <a:hlinkClick r:id="rId15" tooltip="Maire (France)"/>
                        </a:rPr>
                        <a:t>Maire</a:t>
                      </a:r>
                      <a:r>
                        <a:rPr lang="fr-FR" sz="2000" dirty="0"/>
                        <a:t/>
                      </a:r>
                      <a:br>
                        <a:rPr lang="fr-FR" sz="2000" dirty="0"/>
                      </a:br>
                      <a:r>
                        <a:rPr lang="fr-FR" sz="2000" dirty="0">
                          <a:hlinkClick r:id="rId16" tooltip="Mandat politique"/>
                        </a:rPr>
                        <a:t>Mandat</a:t>
                      </a:r>
                      <a:endParaRPr lang="fr-FR" sz="2000" dirty="0"/>
                    </a:p>
                  </a:txBody>
                  <a:tcPr marL="51443" marR="51443" marT="25722" marB="25722" anchor="ctr">
                    <a:lnL>
                      <a:noFill/>
                    </a:lnL>
                    <a:lnR>
                      <a:noFill/>
                    </a:lnR>
                    <a:lnT>
                      <a:noFill/>
                    </a:lnT>
                    <a:lnB>
                      <a:noFill/>
                    </a:lnB>
                  </a:tcPr>
                </a:tc>
                <a:tc>
                  <a:txBody>
                    <a:bodyPr/>
                    <a:lstStyle/>
                    <a:p>
                      <a:r>
                        <a:rPr lang="fr-FR" sz="2000" dirty="0"/>
                        <a:t>François Gaudry</a:t>
                      </a:r>
                      <a:r>
                        <a:rPr lang="fr-FR" sz="2000" baseline="30000" dirty="0">
                          <a:hlinkClick r:id="rId17"/>
                        </a:rPr>
                        <a:t>1</a:t>
                      </a:r>
                      <a:r>
                        <a:rPr lang="fr-FR" sz="2000" dirty="0"/>
                        <a:t/>
                      </a:r>
                      <a:br>
                        <a:rPr lang="fr-FR" sz="2000" dirty="0"/>
                      </a:br>
                      <a:r>
                        <a:rPr lang="fr-FR" sz="2000" dirty="0">
                          <a:hlinkClick r:id="rId18" tooltip="2008"/>
                        </a:rPr>
                        <a:t>2008</a:t>
                      </a:r>
                      <a:r>
                        <a:rPr lang="fr-FR" sz="2000" dirty="0"/>
                        <a:t>-</a:t>
                      </a:r>
                      <a:r>
                        <a:rPr lang="fr-FR" sz="2000" dirty="0">
                          <a:hlinkClick r:id="rId19" tooltip="2014"/>
                        </a:rPr>
                        <a:t>2014</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6"/>
                  </a:ext>
                </a:extLst>
              </a:tr>
              <a:tr h="337689">
                <a:tc>
                  <a:txBody>
                    <a:bodyPr/>
                    <a:lstStyle/>
                    <a:p>
                      <a:r>
                        <a:rPr lang="fr-FR" sz="2000" dirty="0">
                          <a:hlinkClick r:id="rId20" tooltip="Code postal"/>
                        </a:rPr>
                        <a:t>Code postal</a:t>
                      </a:r>
                      <a:endParaRPr lang="fr-FR" sz="2000" dirty="0"/>
                    </a:p>
                  </a:txBody>
                  <a:tcPr marL="51443" marR="51443" marT="25722" marB="25722" anchor="ctr">
                    <a:lnL>
                      <a:noFill/>
                    </a:lnL>
                    <a:lnR>
                      <a:noFill/>
                    </a:lnR>
                    <a:lnT>
                      <a:noFill/>
                    </a:lnT>
                    <a:lnB>
                      <a:noFill/>
                    </a:lnB>
                  </a:tcPr>
                </a:tc>
                <a:tc>
                  <a:txBody>
                    <a:bodyPr/>
                    <a:lstStyle/>
                    <a:p>
                      <a:r>
                        <a:rPr lang="fr-FR" sz="2000" dirty="0"/>
                        <a:t>48210</a:t>
                      </a:r>
                    </a:p>
                  </a:txBody>
                  <a:tcPr marL="51443" marR="51443" marT="25722" marB="25722" anchor="ctr">
                    <a:lnL>
                      <a:noFill/>
                    </a:lnL>
                    <a:lnR>
                      <a:noFill/>
                    </a:lnR>
                    <a:lnT>
                      <a:noFill/>
                    </a:lnT>
                    <a:lnB>
                      <a:noFill/>
                    </a:lnB>
                  </a:tcPr>
                </a:tc>
                <a:extLst>
                  <a:ext uri="{0D108BD9-81ED-4DB2-BD59-A6C34878D82A}">
                    <a16:rowId xmlns:a16="http://schemas.microsoft.com/office/drawing/2014/main" val="10007"/>
                  </a:ext>
                </a:extLst>
              </a:tr>
              <a:tr h="337689">
                <a:tc>
                  <a:txBody>
                    <a:bodyPr/>
                    <a:lstStyle/>
                    <a:p>
                      <a:r>
                        <a:rPr lang="fr-FR" sz="2000" dirty="0">
                          <a:hlinkClick r:id="rId21" tooltip="Code officiel géographique"/>
                        </a:rPr>
                        <a:t>Code commune</a:t>
                      </a:r>
                      <a:endParaRPr lang="fr-FR" sz="2000" dirty="0"/>
                    </a:p>
                  </a:txBody>
                  <a:tcPr marL="51443" marR="51443" marT="25722" marB="25722" anchor="ctr">
                    <a:lnL>
                      <a:noFill/>
                    </a:lnL>
                    <a:lnR>
                      <a:noFill/>
                    </a:lnR>
                    <a:lnT>
                      <a:noFill/>
                    </a:lnT>
                    <a:lnB>
                      <a:noFill/>
                    </a:lnB>
                  </a:tcPr>
                </a:tc>
                <a:tc>
                  <a:txBody>
                    <a:bodyPr/>
                    <a:lstStyle/>
                    <a:p>
                      <a:r>
                        <a:rPr lang="fr-FR" sz="2000" dirty="0"/>
                        <a:t>48146</a:t>
                      </a:r>
                    </a:p>
                  </a:txBody>
                  <a:tcPr marL="51443" marR="51443" marT="25722" marB="25722" anchor="ctr">
                    <a:lnL>
                      <a:noFill/>
                    </a:lnL>
                    <a:lnR>
                      <a:noFill/>
                    </a:lnR>
                    <a:lnT>
                      <a:noFill/>
                    </a:lnT>
                    <a:lnB>
                      <a:noFill/>
                    </a:lnB>
                  </a:tcPr>
                </a:tc>
                <a:extLst>
                  <a:ext uri="{0D108BD9-81ED-4DB2-BD59-A6C34878D82A}">
                    <a16:rowId xmlns:a16="http://schemas.microsoft.com/office/drawing/2014/main" val="10008"/>
                  </a:ext>
                </a:extLst>
              </a:tr>
              <a:tr h="337689">
                <a:tc>
                  <a:txBody>
                    <a:bodyPr/>
                    <a:lstStyle/>
                    <a:p>
                      <a:r>
                        <a:rPr lang="fr-FR" sz="2000" dirty="0">
                          <a:hlinkClick r:id="rId22" tooltip="Gentilé"/>
                        </a:rPr>
                        <a:t>Gentilé</a:t>
                      </a:r>
                      <a:endParaRPr lang="fr-FR" sz="2000" dirty="0"/>
                    </a:p>
                  </a:txBody>
                  <a:tcPr marL="51443" marR="51443" marT="25722" marB="25722" anchor="ctr">
                    <a:lnL>
                      <a:noFill/>
                    </a:lnL>
                    <a:lnR>
                      <a:noFill/>
                    </a:lnR>
                    <a:lnT>
                      <a:noFill/>
                    </a:lnT>
                    <a:lnB>
                      <a:noFill/>
                    </a:lnB>
                  </a:tcPr>
                </a:tc>
                <a:tc>
                  <a:txBody>
                    <a:bodyPr/>
                    <a:lstStyle/>
                    <a:p>
                      <a:r>
                        <a:rPr lang="fr-FR" sz="2000" dirty="0" err="1"/>
                        <a:t>Santrimiols</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09"/>
                  </a:ext>
                </a:extLst>
              </a:tr>
              <a:tr h="590956">
                <a:tc>
                  <a:txBody>
                    <a:bodyPr/>
                    <a:lstStyle/>
                    <a:p>
                      <a:r>
                        <a:rPr lang="fr-FR" sz="2000">
                          <a:hlinkClick r:id="rId23" tooltip="Chiffres de population de la France"/>
                        </a:rPr>
                        <a:t>Population</a:t>
                      </a:r>
                      <a:br>
                        <a:rPr lang="fr-FR" sz="2000">
                          <a:hlinkClick r:id="rId23" tooltip="Chiffres de population de la France"/>
                        </a:rPr>
                      </a:br>
                      <a:r>
                        <a:rPr lang="fr-FR" sz="2000">
                          <a:hlinkClick r:id="rId23" tooltip="Chiffres de population de la France"/>
                        </a:rPr>
                        <a:t>municipale</a:t>
                      </a:r>
                      <a:endParaRPr lang="fr-FR" sz="2000"/>
                    </a:p>
                  </a:txBody>
                  <a:tcPr marL="51443" marR="51443" marT="25722" marB="25722" anchor="ctr">
                    <a:lnL>
                      <a:noFill/>
                    </a:lnL>
                    <a:lnR>
                      <a:noFill/>
                    </a:lnR>
                    <a:lnT>
                      <a:noFill/>
                    </a:lnT>
                    <a:lnB>
                      <a:noFill/>
                    </a:lnB>
                  </a:tcPr>
                </a:tc>
                <a:tc>
                  <a:txBody>
                    <a:bodyPr/>
                    <a:lstStyle/>
                    <a:p>
                      <a:r>
                        <a:rPr lang="fr-FR" sz="2000"/>
                        <a:t>527 hab. (</a:t>
                      </a:r>
                      <a:r>
                        <a:rPr lang="fr-FR" sz="2000">
                          <a:hlinkClick r:id="rId24" tooltip="2010"/>
                        </a:rPr>
                        <a:t>2010</a:t>
                      </a:r>
                      <a:r>
                        <a:rPr lang="fr-FR" sz="2000"/>
                        <a:t>)</a:t>
                      </a:r>
                    </a:p>
                  </a:txBody>
                  <a:tcPr marL="51443" marR="51443" marT="25722" marB="25722" anchor="ctr">
                    <a:lnL>
                      <a:noFill/>
                    </a:lnL>
                    <a:lnR>
                      <a:noFill/>
                    </a:lnR>
                    <a:lnT>
                      <a:noFill/>
                    </a:lnT>
                    <a:lnB>
                      <a:noFill/>
                    </a:lnB>
                  </a:tcPr>
                </a:tc>
                <a:extLst>
                  <a:ext uri="{0D108BD9-81ED-4DB2-BD59-A6C34878D82A}">
                    <a16:rowId xmlns:a16="http://schemas.microsoft.com/office/drawing/2014/main" val="10010"/>
                  </a:ext>
                </a:extLst>
              </a:tr>
              <a:tr h="337689">
                <a:tc>
                  <a:txBody>
                    <a:bodyPr/>
                    <a:lstStyle/>
                    <a:p>
                      <a:pPr fontAlgn="b"/>
                      <a:r>
                        <a:rPr lang="fr-FR" sz="2000">
                          <a:hlinkClick r:id="rId25" tooltip="Densité de population"/>
                        </a:rPr>
                        <a:t>Densité</a:t>
                      </a:r>
                      <a:endParaRPr lang="fr-FR" sz="2000"/>
                    </a:p>
                  </a:txBody>
                  <a:tcPr marL="51443" marR="51443" marT="25722" marB="25722" anchor="b">
                    <a:lnL>
                      <a:noFill/>
                    </a:lnL>
                    <a:lnR>
                      <a:noFill/>
                    </a:lnR>
                    <a:lnT>
                      <a:noFill/>
                    </a:lnT>
                    <a:lnB>
                      <a:noFill/>
                    </a:lnB>
                  </a:tcPr>
                </a:tc>
                <a:tc>
                  <a:txBody>
                    <a:bodyPr/>
                    <a:lstStyle/>
                    <a:p>
                      <a:r>
                        <a:rPr lang="fr-FR" sz="2000" dirty="0"/>
                        <a:t>6 hab./km</a:t>
                      </a:r>
                      <a:r>
                        <a:rPr lang="fr-FR" sz="2000" baseline="30000" dirty="0"/>
                        <a:t>2</a:t>
                      </a:r>
                      <a:endParaRPr lang="fr-FR" sz="2000" dirty="0"/>
                    </a:p>
                  </a:txBody>
                  <a:tcPr marL="51443" marR="51443" marT="25722" marB="25722" anchor="ctr">
                    <a:lnL>
                      <a:noFill/>
                    </a:lnL>
                    <a:lnR>
                      <a:noFill/>
                    </a:lnR>
                    <a:lnT>
                      <a:noFill/>
                    </a:lnT>
                    <a:lnB>
                      <a:noFill/>
                    </a:lnB>
                  </a:tcPr>
                </a:tc>
                <a:extLst>
                  <a:ext uri="{0D108BD9-81ED-4DB2-BD59-A6C34878D82A}">
                    <a16:rowId xmlns:a16="http://schemas.microsoft.com/office/drawing/2014/main" val="10011"/>
                  </a:ext>
                </a:extLst>
              </a:tr>
            </a:tbl>
          </a:graphicData>
        </a:graphic>
      </p:graphicFrame>
      <p:pic>
        <p:nvPicPr>
          <p:cNvPr id="8193" name="Picture 1" descr="Drapeau de la France"/>
          <p:cNvPicPr>
            <a:picLocks noChangeAspect="1" noChangeArrowheads="1"/>
          </p:cNvPicPr>
          <p:nvPr/>
        </p:nvPicPr>
        <p:blipFill>
          <a:blip r:embed="rId26" cstate="email"/>
          <a:srcRect/>
          <a:stretch>
            <a:fillRect/>
          </a:stretch>
        </p:blipFill>
        <p:spPr bwMode="auto">
          <a:xfrm>
            <a:off x="5508104" y="188640"/>
            <a:ext cx="190500" cy="123825"/>
          </a:xfrm>
          <a:prstGeom prst="rect">
            <a:avLst/>
          </a:prstGeom>
          <a:noFill/>
        </p:spPr>
      </p:pic>
      <p:pic>
        <p:nvPicPr>
          <p:cNvPr id="8195" name="Picture 3" descr="Blason Sainte Enimie.png"/>
          <p:cNvPicPr>
            <a:picLocks noChangeAspect="1" noChangeArrowheads="1"/>
          </p:cNvPicPr>
          <p:nvPr/>
        </p:nvPicPr>
        <p:blipFill>
          <a:blip r:embed="rId27" cstate="email"/>
          <a:srcRect/>
          <a:stretch>
            <a:fillRect/>
          </a:stretch>
        </p:blipFill>
        <p:spPr bwMode="auto">
          <a:xfrm>
            <a:off x="323528" y="620688"/>
            <a:ext cx="1296144" cy="1368152"/>
          </a:xfrm>
          <a:prstGeom prst="rect">
            <a:avLst/>
          </a:prstGeom>
          <a:noFill/>
        </p:spPr>
      </p:pic>
      <p:sp>
        <p:nvSpPr>
          <p:cNvPr id="5" name="ZoneTexte 4"/>
          <p:cNvSpPr txBox="1"/>
          <p:nvPr/>
        </p:nvSpPr>
        <p:spPr>
          <a:xfrm>
            <a:off x="179512" y="188640"/>
            <a:ext cx="1728192" cy="400110"/>
          </a:xfrm>
          <a:prstGeom prst="rect">
            <a:avLst/>
          </a:prstGeom>
          <a:noFill/>
        </p:spPr>
        <p:txBody>
          <a:bodyPr wrap="square" rtlCol="0">
            <a:spAutoFit/>
          </a:bodyPr>
          <a:lstStyle/>
          <a:p>
            <a:r>
              <a:rPr lang="fr-FR" sz="2000" b="1" dirty="0" smtClean="0"/>
              <a:t>Sainte Enimie</a:t>
            </a:r>
            <a:endParaRPr lang="fr-FR" sz="2000" b="1" dirty="0"/>
          </a:p>
        </p:txBody>
      </p:sp>
      <p:sp>
        <p:nvSpPr>
          <p:cNvPr id="6" name="ZoneTexte 5"/>
          <p:cNvSpPr txBox="1"/>
          <p:nvPr/>
        </p:nvSpPr>
        <p:spPr>
          <a:xfrm>
            <a:off x="0" y="1984678"/>
            <a:ext cx="2339752" cy="4873322"/>
          </a:xfrm>
          <a:prstGeom prst="rect">
            <a:avLst/>
          </a:prstGeom>
          <a:noFill/>
        </p:spPr>
        <p:txBody>
          <a:bodyPr wrap="square" rtlCol="0">
            <a:spAutoFit/>
          </a:bodyPr>
          <a:lstStyle/>
          <a:p>
            <a:r>
              <a:rPr lang="fr-FR" dirty="0" smtClean="0"/>
              <a:t>Le </a:t>
            </a:r>
            <a:r>
              <a:rPr lang="fr-FR" dirty="0" smtClean="0">
                <a:hlinkClick r:id="rId28" tooltip="Blasonnement"/>
              </a:rPr>
              <a:t>blasonnement</a:t>
            </a:r>
            <a:r>
              <a:rPr lang="fr-FR" dirty="0" smtClean="0"/>
              <a:t> de Sainte-Enimie est : </a:t>
            </a:r>
            <a:r>
              <a:rPr lang="fr-FR" i="1" dirty="0" smtClean="0"/>
              <a:t>d'azur à l'écusson d'or chargé de six tourteaux de gueules en orle, accompagné de trois fleurs de lys aussi d'or, au chef bastillé de cinq pièces cousu de gueules chargé d'une couronne à l'antique d'or, accostée de deux lys de jardin d'argent, </a:t>
            </a:r>
            <a:r>
              <a:rPr lang="fr-FR" i="1" dirty="0" err="1" smtClean="0"/>
              <a:t>tigés</a:t>
            </a:r>
            <a:r>
              <a:rPr lang="fr-FR" i="1" dirty="0" smtClean="0"/>
              <a:t> et feuillés d'or, mouvant du trait du chef</a:t>
            </a:r>
            <a:r>
              <a:rPr lang="fr-FR" dirty="0" smtClean="0"/>
              <a:t>.</a:t>
            </a:r>
            <a:endParaRPr lang="fr-FR" dirty="0"/>
          </a:p>
        </p:txBody>
      </p:sp>
      <p:sp>
        <p:nvSpPr>
          <p:cNvPr id="7" name="ZoneTexte 6"/>
          <p:cNvSpPr txBox="1"/>
          <p:nvPr/>
        </p:nvSpPr>
        <p:spPr>
          <a:xfrm>
            <a:off x="6300192" y="1"/>
            <a:ext cx="2843808" cy="7294305"/>
          </a:xfrm>
          <a:prstGeom prst="rect">
            <a:avLst/>
          </a:prstGeom>
          <a:noFill/>
        </p:spPr>
        <p:txBody>
          <a:bodyPr wrap="square" rtlCol="0">
            <a:spAutoFit/>
          </a:bodyPr>
          <a:lstStyle/>
          <a:p>
            <a:r>
              <a:rPr lang="fr-FR" b="1" dirty="0" smtClean="0"/>
              <a:t>Sainte-Enimie</a:t>
            </a:r>
            <a:r>
              <a:rPr lang="fr-FR" dirty="0" smtClean="0"/>
              <a:t> est une </a:t>
            </a:r>
            <a:r>
              <a:rPr lang="fr-FR" dirty="0" smtClean="0">
                <a:hlinkClick r:id="rId29" tooltip="Commune (France)"/>
              </a:rPr>
              <a:t>commune française</a:t>
            </a:r>
            <a:r>
              <a:rPr lang="fr-FR" dirty="0" smtClean="0"/>
              <a:t> située dans le </a:t>
            </a:r>
            <a:r>
              <a:rPr lang="fr-FR" dirty="0" smtClean="0">
                <a:hlinkClick r:id="rId7" tooltip="Lozère (département)"/>
              </a:rPr>
              <a:t>département de la Lozère</a:t>
            </a:r>
            <a:r>
              <a:rPr lang="fr-FR" dirty="0" smtClean="0"/>
              <a:t> et la région </a:t>
            </a:r>
            <a:r>
              <a:rPr lang="fr-FR" dirty="0" smtClean="0">
                <a:hlinkClick r:id="rId5" tooltip="Languedoc-Roussillon"/>
              </a:rPr>
              <a:t>Languedoc-Roussillon</a:t>
            </a:r>
            <a:r>
              <a:rPr lang="fr-FR" dirty="0" smtClean="0"/>
              <a:t>. Elle tire son nom d'</a:t>
            </a:r>
            <a:r>
              <a:rPr lang="fr-FR" dirty="0" smtClean="0">
                <a:hlinkClick r:id="rId30" tooltip="Énimie"/>
              </a:rPr>
              <a:t>Énimie</a:t>
            </a:r>
            <a:r>
              <a:rPr lang="fr-FR" dirty="0" smtClean="0"/>
              <a:t>, princesse </a:t>
            </a:r>
            <a:r>
              <a:rPr lang="fr-FR" dirty="0" smtClean="0">
                <a:hlinkClick r:id="rId31" tooltip="Mérovingiens"/>
              </a:rPr>
              <a:t>mérovingienne</a:t>
            </a:r>
            <a:r>
              <a:rPr lang="fr-FR" dirty="0" smtClean="0"/>
              <a:t> et </a:t>
            </a:r>
            <a:r>
              <a:rPr lang="fr-FR" dirty="0" smtClean="0">
                <a:hlinkClick r:id="rId32" tooltip="Saint"/>
              </a:rPr>
              <a:t>sainte</a:t>
            </a:r>
            <a:r>
              <a:rPr lang="fr-FR" dirty="0" smtClean="0"/>
              <a:t> du </a:t>
            </a:r>
            <a:r>
              <a:rPr lang="fr-FR" dirty="0" smtClean="0">
                <a:hlinkClick r:id="rId33" tooltip="VIIe siècle"/>
              </a:rPr>
              <a:t>VII</a:t>
            </a:r>
            <a:r>
              <a:rPr lang="fr-FR" baseline="30000" dirty="0" smtClean="0">
                <a:hlinkClick r:id="rId33" tooltip="VIIe siècle"/>
              </a:rPr>
              <a:t>e</a:t>
            </a:r>
            <a:r>
              <a:rPr lang="fr-FR" dirty="0" smtClean="0">
                <a:hlinkClick r:id="rId33" tooltip="VIIe siècle"/>
              </a:rPr>
              <a:t> siècle</a:t>
            </a:r>
            <a:r>
              <a:rPr lang="fr-FR" dirty="0" smtClean="0"/>
              <a:t> dont la légende prit place dans les environs ; cependant, la graphie retenue pour le nom officiel de la commune ne comporte pas d'accent sur le « E ».Haut lieu touristique car situé en plein cœur des </a:t>
            </a:r>
            <a:r>
              <a:rPr lang="fr-FR" dirty="0" smtClean="0">
                <a:hlinkClick r:id="rId34" tooltip="Gorges du Tarn"/>
              </a:rPr>
              <a:t>gorges du Tarn</a:t>
            </a:r>
            <a:r>
              <a:rPr lang="fr-FR" dirty="0" smtClean="0"/>
              <a:t>, lieu de villégiature parfait pour le </a:t>
            </a:r>
            <a:r>
              <a:rPr lang="fr-FR" dirty="0" smtClean="0">
                <a:hlinkClick r:id="rId35" tooltip="Écotourisme"/>
              </a:rPr>
              <a:t>tourisme vert</a:t>
            </a:r>
            <a:r>
              <a:rPr lang="fr-FR" dirty="0" smtClean="0"/>
              <a:t>, sportif ou culturel, le village de Sainte-Enimie est adhérent à l'association des </a:t>
            </a:r>
            <a:r>
              <a:rPr lang="fr-FR" dirty="0" smtClean="0">
                <a:hlinkClick r:id="rId36" tooltip="Liste des beaux villages de France"/>
              </a:rPr>
              <a:t>plus beaux villages de France</a:t>
            </a:r>
            <a:r>
              <a:rPr lang="fr-FR" dirty="0" smtClean="0"/>
              <a:t> grâce à son côté médiéval.</a:t>
            </a:r>
          </a:p>
          <a:p>
            <a:endParaRPr lang="fr-FR" dirty="0"/>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02032012342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0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oc143660_008.jpg"/>
          <p:cNvPicPr>
            <a:picLocks noChangeAspect="1"/>
          </p:cNvPicPr>
          <p:nvPr/>
        </p:nvPicPr>
        <p:blipFill>
          <a:blip r:embed="rId2" cstate="email">
            <a:lum bright="20000"/>
          </a:blip>
          <a:stretch>
            <a:fillRect/>
          </a:stretch>
        </p:blipFill>
        <p:spPr>
          <a:xfrm>
            <a:off x="0" y="0"/>
            <a:ext cx="9144000" cy="6858000"/>
          </a:xfrm>
          <a:prstGeom prst="rect">
            <a:avLst/>
          </a:prstGeom>
        </p:spPr>
      </p:pic>
      <p:sp>
        <p:nvSpPr>
          <p:cNvPr id="3" name="ZoneTexte 2"/>
          <p:cNvSpPr txBox="1"/>
          <p:nvPr/>
        </p:nvSpPr>
        <p:spPr>
          <a:xfrm>
            <a:off x="467544" y="5877272"/>
            <a:ext cx="8208912" cy="646331"/>
          </a:xfrm>
          <a:prstGeom prst="rect">
            <a:avLst/>
          </a:prstGeom>
          <a:noFill/>
        </p:spPr>
        <p:txBody>
          <a:bodyPr wrap="square" rtlCol="0">
            <a:spAutoFit/>
          </a:bodyPr>
          <a:lstStyle/>
          <a:p>
            <a:r>
              <a:rPr lang="fr-FR" b="1" dirty="0" smtClean="0">
                <a:solidFill>
                  <a:schemeClr val="bg1"/>
                </a:solidFill>
              </a:rPr>
              <a:t>L'</a:t>
            </a:r>
            <a:r>
              <a:rPr lang="fr-FR" b="1" dirty="0" smtClean="0">
                <a:solidFill>
                  <a:schemeClr val="bg1"/>
                </a:solidFill>
                <a:hlinkClick r:id="rId3" tooltip="Ermitage de Sainte Énimie (page inexistante)"/>
              </a:rPr>
              <a:t>ermitage</a:t>
            </a:r>
            <a:r>
              <a:rPr lang="fr-FR" b="1" dirty="0" smtClean="0">
                <a:solidFill>
                  <a:schemeClr val="bg1"/>
                </a:solidFill>
              </a:rPr>
              <a:t>, </a:t>
            </a:r>
            <a:r>
              <a:rPr lang="fr-FR" b="1" dirty="0" smtClean="0">
                <a:solidFill>
                  <a:schemeClr val="bg1">
                    <a:lumMod val="95000"/>
                  </a:schemeClr>
                </a:solidFill>
              </a:rPr>
              <a:t>une grotte, a été aménagé au fil des siècles et des pèlerinages. Il abrite aujourd'hui une chapelle.</a:t>
            </a:r>
            <a:endParaRPr lang="fr-FR" b="1" dirty="0">
              <a:solidFill>
                <a:schemeClr val="bg1">
                  <a:lumMod val="95000"/>
                </a:schemeClr>
              </a:solidFill>
            </a:endParaRP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0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oc143660_036.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9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9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0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107.JPG"/>
          <p:cNvPicPr>
            <a:picLocks noChangeAspect="1"/>
          </p:cNvPicPr>
          <p:nvPr/>
        </p:nvPicPr>
        <p:blipFill>
          <a:blip r:embed="rId2" cstate="email"/>
          <a:stretch>
            <a:fillRect/>
          </a:stretch>
        </p:blipFill>
        <p:spPr>
          <a:xfrm>
            <a:off x="4788024" y="332656"/>
            <a:ext cx="4104000" cy="6020361"/>
          </a:xfrm>
          <a:prstGeom prst="rect">
            <a:avLst/>
          </a:prstGeom>
        </p:spPr>
      </p:pic>
      <p:pic>
        <p:nvPicPr>
          <p:cNvPr id="5" name="Image 4" descr="PICT0194.JPG"/>
          <p:cNvPicPr>
            <a:picLocks noChangeAspect="1"/>
          </p:cNvPicPr>
          <p:nvPr/>
        </p:nvPicPr>
        <p:blipFill>
          <a:blip r:embed="rId3" cstate="email">
            <a:lum bright="10000"/>
          </a:blip>
          <a:stretch>
            <a:fillRect/>
          </a:stretch>
        </p:blipFill>
        <p:spPr>
          <a:xfrm>
            <a:off x="395536" y="332656"/>
            <a:ext cx="4140000" cy="6020361"/>
          </a:xfrm>
          <a:prstGeom prst="rect">
            <a:avLst/>
          </a:prstGeom>
        </p:spPr>
      </p:pic>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08.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15.JPG"/>
          <p:cNvPicPr>
            <a:picLocks noChangeAspect="1"/>
          </p:cNvPicPr>
          <p:nvPr/>
        </p:nvPicPr>
        <p:blipFill>
          <a:blip r:embed="rId2" cstate="email">
            <a:lum bright="10000"/>
          </a:blip>
          <a:stretch>
            <a:fillRect/>
          </a:stretch>
        </p:blipFill>
        <p:spPr>
          <a:xfrm>
            <a:off x="4716016" y="324000"/>
            <a:ext cx="4140000" cy="6210000"/>
          </a:xfrm>
          <a:prstGeom prst="rect">
            <a:avLst/>
          </a:prstGeom>
        </p:spPr>
      </p:pic>
      <p:pic>
        <p:nvPicPr>
          <p:cNvPr id="4" name="Image 3" descr="PICT0119.JPG"/>
          <p:cNvPicPr>
            <a:picLocks noChangeAspect="1"/>
          </p:cNvPicPr>
          <p:nvPr/>
        </p:nvPicPr>
        <p:blipFill>
          <a:blip r:embed="rId3" cstate="email">
            <a:lum bright="10000"/>
          </a:blip>
          <a:stretch>
            <a:fillRect/>
          </a:stretch>
        </p:blipFill>
        <p:spPr>
          <a:xfrm>
            <a:off x="323528" y="324000"/>
            <a:ext cx="4140000" cy="6210000"/>
          </a:xfrm>
          <a:prstGeom prst="rect">
            <a:avLst/>
          </a:prstGeom>
        </p:spPr>
      </p:pic>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2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22.JPG"/>
          <p:cNvPicPr>
            <a:picLocks noChangeAspect="1"/>
          </p:cNvPicPr>
          <p:nvPr/>
        </p:nvPicPr>
        <p:blipFill>
          <a:blip r:embed="rId2" cstate="email"/>
          <a:stretch>
            <a:fillRect/>
          </a:stretch>
        </p:blipFill>
        <p:spPr>
          <a:xfrm>
            <a:off x="4788024" y="0"/>
            <a:ext cx="4355976" cy="6858000"/>
          </a:xfrm>
          <a:prstGeom prst="rect">
            <a:avLst/>
          </a:prstGeom>
        </p:spPr>
      </p:pic>
      <p:pic>
        <p:nvPicPr>
          <p:cNvPr id="3" name="Image 2" descr="PICT0123.JPG"/>
          <p:cNvPicPr>
            <a:picLocks noChangeAspect="1"/>
          </p:cNvPicPr>
          <p:nvPr/>
        </p:nvPicPr>
        <p:blipFill>
          <a:blip r:embed="rId3" cstate="email"/>
          <a:stretch>
            <a:fillRect/>
          </a:stretch>
        </p:blipFill>
        <p:spPr>
          <a:xfrm>
            <a:off x="0" y="0"/>
            <a:ext cx="4716016" cy="6858000"/>
          </a:xfrm>
          <a:prstGeom prst="rect">
            <a:avLst/>
          </a:prstGeom>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2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27.JPG"/>
          <p:cNvPicPr>
            <a:picLocks noChangeAspect="1"/>
          </p:cNvPicPr>
          <p:nvPr/>
        </p:nvPicPr>
        <p:blipFill>
          <a:blip r:embed="rId2" cstate="email"/>
          <a:stretch>
            <a:fillRect/>
          </a:stretch>
        </p:blipFill>
        <p:spPr>
          <a:xfrm>
            <a:off x="4716016" y="418819"/>
            <a:ext cx="4140000" cy="6020361"/>
          </a:xfrm>
          <a:prstGeom prst="rect">
            <a:avLst/>
          </a:prstGeom>
        </p:spPr>
      </p:pic>
      <p:pic>
        <p:nvPicPr>
          <p:cNvPr id="3" name="Image 2" descr="PICT0131.JPG"/>
          <p:cNvPicPr>
            <a:picLocks noChangeAspect="1"/>
          </p:cNvPicPr>
          <p:nvPr/>
        </p:nvPicPr>
        <p:blipFill>
          <a:blip r:embed="rId3" cstate="email">
            <a:lum bright="10000"/>
          </a:blip>
          <a:stretch>
            <a:fillRect/>
          </a:stretch>
        </p:blipFill>
        <p:spPr>
          <a:xfrm>
            <a:off x="395536" y="418819"/>
            <a:ext cx="4140000" cy="6020361"/>
          </a:xfrm>
          <a:prstGeom prst="rect">
            <a:avLst/>
          </a:prstGeom>
        </p:spPr>
      </p:pic>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doc143660_011.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4" name="ZoneTexte 3"/>
          <p:cNvSpPr txBox="1"/>
          <p:nvPr/>
        </p:nvSpPr>
        <p:spPr>
          <a:xfrm>
            <a:off x="1187624" y="332656"/>
            <a:ext cx="7704856" cy="461665"/>
          </a:xfrm>
          <a:prstGeom prst="rect">
            <a:avLst/>
          </a:prstGeom>
          <a:noFill/>
        </p:spPr>
        <p:txBody>
          <a:bodyPr wrap="square" rtlCol="0">
            <a:spAutoFit/>
          </a:bodyPr>
          <a:lstStyle/>
          <a:p>
            <a:r>
              <a:rPr lang="fr-FR" sz="2400" b="1" dirty="0" smtClean="0">
                <a:solidFill>
                  <a:schemeClr val="bg1"/>
                </a:solidFill>
              </a:rPr>
              <a:t>Eglise paroissiale Notre-dame-du-Gourd  fin XIII début XIV</a:t>
            </a:r>
            <a:endParaRPr lang="fr-FR" sz="2400" b="1" dirty="0">
              <a:solidFill>
                <a:schemeClr val="bg1"/>
              </a:solidFill>
            </a:endParaRP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32.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3491880" y="6237312"/>
            <a:ext cx="3312368" cy="461665"/>
          </a:xfrm>
          <a:prstGeom prst="rect">
            <a:avLst/>
          </a:prstGeom>
          <a:noFill/>
        </p:spPr>
        <p:txBody>
          <a:bodyPr wrap="square" rtlCol="0">
            <a:spAutoFit/>
          </a:bodyPr>
          <a:lstStyle/>
          <a:p>
            <a:r>
              <a:rPr lang="fr-FR" sz="2400" b="1" dirty="0" smtClean="0"/>
              <a:t>Place du Presbytère</a:t>
            </a:r>
            <a:endParaRPr lang="fr-FR" sz="2400" b="1" dirty="0"/>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35.JPG"/>
          <p:cNvPicPr>
            <a:picLocks noChangeAspect="1"/>
          </p:cNvPicPr>
          <p:nvPr/>
        </p:nvPicPr>
        <p:blipFill>
          <a:blip r:embed="rId2" cstate="email">
            <a:lum bright="10000"/>
          </a:blip>
          <a:stretch>
            <a:fillRect/>
          </a:stretch>
        </p:blipFill>
        <p:spPr>
          <a:xfrm>
            <a:off x="4644008" y="324000"/>
            <a:ext cx="4140000" cy="6210000"/>
          </a:xfrm>
          <a:prstGeom prst="rect">
            <a:avLst/>
          </a:prstGeom>
        </p:spPr>
      </p:pic>
      <p:pic>
        <p:nvPicPr>
          <p:cNvPr id="4" name="Image 3" descr="PICT0138.JPG"/>
          <p:cNvPicPr>
            <a:picLocks noChangeAspect="1"/>
          </p:cNvPicPr>
          <p:nvPr/>
        </p:nvPicPr>
        <p:blipFill>
          <a:blip r:embed="rId3" cstate="email"/>
          <a:stretch>
            <a:fillRect/>
          </a:stretch>
        </p:blipFill>
        <p:spPr>
          <a:xfrm>
            <a:off x="251520" y="324000"/>
            <a:ext cx="4140000" cy="6210000"/>
          </a:xfrm>
          <a:prstGeom prst="rect">
            <a:avLst/>
          </a:prstGeom>
        </p:spPr>
      </p:pic>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37.JPG"/>
          <p:cNvPicPr>
            <a:picLocks noChangeAspect="1"/>
          </p:cNvPicPr>
          <p:nvPr/>
        </p:nvPicPr>
        <p:blipFill>
          <a:blip r:embed="rId2" cstate="email">
            <a:lum bright="10000"/>
          </a:blip>
          <a:stretch>
            <a:fillRect/>
          </a:stretch>
        </p:blipFill>
        <p:spPr>
          <a:xfrm>
            <a:off x="4644008" y="426446"/>
            <a:ext cx="4140000" cy="6113706"/>
          </a:xfrm>
          <a:prstGeom prst="rect">
            <a:avLst/>
          </a:prstGeom>
        </p:spPr>
      </p:pic>
      <p:pic>
        <p:nvPicPr>
          <p:cNvPr id="3" name="Image 2" descr="PICT0140.JPG"/>
          <p:cNvPicPr>
            <a:picLocks noChangeAspect="1"/>
          </p:cNvPicPr>
          <p:nvPr/>
        </p:nvPicPr>
        <p:blipFill>
          <a:blip r:embed="rId3" cstate="email">
            <a:lum bright="10000"/>
          </a:blip>
          <a:stretch>
            <a:fillRect/>
          </a:stretch>
        </p:blipFill>
        <p:spPr>
          <a:xfrm>
            <a:off x="251520" y="426446"/>
            <a:ext cx="4140000" cy="6113706"/>
          </a:xfrm>
          <a:prstGeom prst="rect">
            <a:avLst/>
          </a:prstGeom>
        </p:spPr>
      </p:pic>
      <p:sp>
        <p:nvSpPr>
          <p:cNvPr id="4" name="ZoneTexte 3"/>
          <p:cNvSpPr txBox="1"/>
          <p:nvPr/>
        </p:nvSpPr>
        <p:spPr>
          <a:xfrm>
            <a:off x="3275856" y="6422301"/>
            <a:ext cx="3672408" cy="461665"/>
          </a:xfrm>
          <a:prstGeom prst="rect">
            <a:avLst/>
          </a:prstGeom>
          <a:noFill/>
        </p:spPr>
        <p:txBody>
          <a:bodyPr wrap="square" rtlCol="0">
            <a:spAutoFit/>
          </a:bodyPr>
          <a:lstStyle/>
          <a:p>
            <a:r>
              <a:rPr lang="fr-FR" sz="2400" dirty="0" smtClean="0">
                <a:solidFill>
                  <a:srgbClr val="FF0000"/>
                </a:solidFill>
              </a:rPr>
              <a:t>La Place Au Beurre</a:t>
            </a:r>
            <a:endParaRPr lang="fr-FR" sz="2400" dirty="0">
              <a:solidFill>
                <a:srgbClr val="FF0000"/>
              </a:solidFill>
            </a:endParaRP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43.JPG"/>
          <p:cNvPicPr>
            <a:picLocks noChangeAspect="1"/>
          </p:cNvPicPr>
          <p:nvPr/>
        </p:nvPicPr>
        <p:blipFill>
          <a:blip r:embed="rId2" cstate="email">
            <a:lum bright="10000"/>
          </a:blip>
          <a:stretch>
            <a:fillRect/>
          </a:stretch>
        </p:blipFill>
        <p:spPr>
          <a:xfrm>
            <a:off x="4860032" y="116632"/>
            <a:ext cx="4104000" cy="6461292"/>
          </a:xfrm>
          <a:prstGeom prst="rect">
            <a:avLst/>
          </a:prstGeom>
        </p:spPr>
      </p:pic>
      <p:pic>
        <p:nvPicPr>
          <p:cNvPr id="3" name="Image 2" descr="PICT0144.JPG"/>
          <p:cNvPicPr>
            <a:picLocks noChangeAspect="1"/>
          </p:cNvPicPr>
          <p:nvPr/>
        </p:nvPicPr>
        <p:blipFill>
          <a:blip r:embed="rId3" cstate="email"/>
          <a:stretch>
            <a:fillRect/>
          </a:stretch>
        </p:blipFill>
        <p:spPr>
          <a:xfrm>
            <a:off x="251520" y="116632"/>
            <a:ext cx="4104000" cy="6461292"/>
          </a:xfrm>
          <a:prstGeom prst="rect">
            <a:avLst/>
          </a:prstGeom>
        </p:spPr>
      </p:pic>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45.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4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148.JPG"/>
          <p:cNvPicPr>
            <a:picLocks noChangeAspect="1"/>
          </p:cNvPicPr>
          <p:nvPr/>
        </p:nvPicPr>
        <p:blipFill>
          <a:blip r:embed="rId2" cstate="email"/>
          <a:stretch>
            <a:fillRect/>
          </a:stretch>
        </p:blipFill>
        <p:spPr>
          <a:xfrm>
            <a:off x="0" y="0"/>
            <a:ext cx="9144000" cy="6858000"/>
          </a:xfrm>
          <a:prstGeom prst="rect">
            <a:avLst/>
          </a:prstGeom>
        </p:spPr>
      </p:pic>
      <p:sp>
        <p:nvSpPr>
          <p:cNvPr id="5" name="ZoneTexte 4"/>
          <p:cNvSpPr txBox="1"/>
          <p:nvPr/>
        </p:nvSpPr>
        <p:spPr>
          <a:xfrm>
            <a:off x="1979712" y="6237312"/>
            <a:ext cx="3888432" cy="461665"/>
          </a:xfrm>
          <a:prstGeom prst="rect">
            <a:avLst/>
          </a:prstGeom>
          <a:noFill/>
        </p:spPr>
        <p:txBody>
          <a:bodyPr wrap="square" rtlCol="0">
            <a:spAutoFit/>
          </a:bodyPr>
          <a:lstStyle/>
          <a:p>
            <a:r>
              <a:rPr lang="fr-FR" sz="2400" b="1" dirty="0" smtClean="0"/>
              <a:t>La Halle au Blé</a:t>
            </a:r>
            <a:endParaRPr lang="fr-FR" sz="2400" b="1" dirty="0"/>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49.JPG"/>
          <p:cNvPicPr>
            <a:picLocks noChangeAspect="1"/>
          </p:cNvPicPr>
          <p:nvPr/>
        </p:nvPicPr>
        <p:blipFill>
          <a:blip r:embed="rId2" cstate="email"/>
          <a:stretch>
            <a:fillRect/>
          </a:stretch>
        </p:blipFill>
        <p:spPr>
          <a:xfrm>
            <a:off x="4716016" y="418819"/>
            <a:ext cx="4140000" cy="6020361"/>
          </a:xfrm>
          <a:prstGeom prst="rect">
            <a:avLst/>
          </a:prstGeom>
        </p:spPr>
      </p:pic>
      <p:pic>
        <p:nvPicPr>
          <p:cNvPr id="3" name="Image 2" descr="PICT0150.JPG"/>
          <p:cNvPicPr>
            <a:picLocks noChangeAspect="1"/>
          </p:cNvPicPr>
          <p:nvPr/>
        </p:nvPicPr>
        <p:blipFill>
          <a:blip r:embed="rId3" cstate="email">
            <a:lum bright="10000"/>
          </a:blip>
          <a:stretch>
            <a:fillRect/>
          </a:stretch>
        </p:blipFill>
        <p:spPr>
          <a:xfrm>
            <a:off x="251520" y="418819"/>
            <a:ext cx="4140000" cy="6020361"/>
          </a:xfrm>
          <a:prstGeom prst="rect">
            <a:avLst/>
          </a:prstGeom>
        </p:spPr>
      </p:pic>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1.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1691680" y="6309320"/>
            <a:ext cx="3744416" cy="461665"/>
          </a:xfrm>
          <a:prstGeom prst="rect">
            <a:avLst/>
          </a:prstGeom>
          <a:noFill/>
        </p:spPr>
        <p:txBody>
          <a:bodyPr wrap="square" rtlCol="0">
            <a:spAutoFit/>
          </a:bodyPr>
          <a:lstStyle/>
          <a:p>
            <a:r>
              <a:rPr lang="fr-FR" sz="2400" b="1" dirty="0" smtClean="0"/>
              <a:t>Les échoppes</a:t>
            </a:r>
            <a:endParaRPr lang="fr-FR" sz="2400" b="1" dirty="0"/>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4.JPG"/>
          <p:cNvPicPr>
            <a:picLocks noChangeAspect="1"/>
          </p:cNvPicPr>
          <p:nvPr/>
        </p:nvPicPr>
        <p:blipFill>
          <a:blip r:embed="rId2" cstate="email">
            <a:lum bright="10000"/>
          </a:blip>
          <a:stretch>
            <a:fillRect/>
          </a:stretch>
        </p:blipFill>
        <p:spPr>
          <a:xfrm>
            <a:off x="4788024" y="107451"/>
            <a:ext cx="4032000" cy="6454635"/>
          </a:xfrm>
          <a:prstGeom prst="rect">
            <a:avLst/>
          </a:prstGeom>
        </p:spPr>
      </p:pic>
      <p:pic>
        <p:nvPicPr>
          <p:cNvPr id="4" name="Image 3" descr="PICT0176.JPG"/>
          <p:cNvPicPr>
            <a:picLocks noChangeAspect="1"/>
          </p:cNvPicPr>
          <p:nvPr/>
        </p:nvPicPr>
        <p:blipFill>
          <a:blip r:embed="rId3" cstate="email"/>
          <a:stretch>
            <a:fillRect/>
          </a:stretch>
        </p:blipFill>
        <p:spPr>
          <a:xfrm>
            <a:off x="107504" y="116632"/>
            <a:ext cx="4500000" cy="6445454"/>
          </a:xfrm>
          <a:prstGeom prst="rect">
            <a:avLst/>
          </a:prstGeom>
        </p:spPr>
      </p:pic>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6.JPG"/>
          <p:cNvPicPr>
            <a:picLocks noChangeAspect="1"/>
          </p:cNvPicPr>
          <p:nvPr/>
        </p:nvPicPr>
        <p:blipFill>
          <a:blip r:embed="rId2" cstate="email"/>
          <a:stretch>
            <a:fillRect/>
          </a:stretch>
        </p:blipFill>
        <p:spPr>
          <a:xfrm>
            <a:off x="0" y="0"/>
            <a:ext cx="4860032" cy="6858000"/>
          </a:xfrm>
          <a:prstGeom prst="rect">
            <a:avLst/>
          </a:prstGeom>
        </p:spPr>
      </p:pic>
      <p:sp>
        <p:nvSpPr>
          <p:cNvPr id="3" name="ZoneTexte 2"/>
          <p:cNvSpPr txBox="1"/>
          <p:nvPr/>
        </p:nvSpPr>
        <p:spPr>
          <a:xfrm>
            <a:off x="5183560" y="1772816"/>
            <a:ext cx="3960440" cy="2215991"/>
          </a:xfrm>
          <a:prstGeom prst="rect">
            <a:avLst/>
          </a:prstGeom>
          <a:noFill/>
        </p:spPr>
        <p:txBody>
          <a:bodyPr wrap="square" rtlCol="0">
            <a:spAutoFit/>
          </a:bodyPr>
          <a:lstStyle/>
          <a:p>
            <a:r>
              <a:rPr lang="fr-FR" b="1" dirty="0" smtClean="0"/>
              <a:t>Rue de la </a:t>
            </a:r>
            <a:r>
              <a:rPr lang="fr-FR" b="1" dirty="0" err="1" smtClean="0"/>
              <a:t>Privadenche</a:t>
            </a:r>
            <a:r>
              <a:rPr lang="fr-FR" b="1" dirty="0" smtClean="0"/>
              <a:t>:</a:t>
            </a:r>
          </a:p>
          <a:p>
            <a:r>
              <a:rPr lang="fr-FR" sz="2000" dirty="0" smtClean="0"/>
              <a:t>Les surfaces noircies des poutres et boiseries de la remarquable maison à colombages sont Les marques  d’un incendie ou d’enfumages  ayant pour but d’éviter les propagations d’épidémies ,choléra, peste</a:t>
            </a:r>
            <a:endParaRPr lang="fr-FR" sz="2000" dirty="0"/>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58.JPG"/>
          <p:cNvPicPr>
            <a:picLocks noChangeAspect="1"/>
          </p:cNvPicPr>
          <p:nvPr/>
        </p:nvPicPr>
        <p:blipFill>
          <a:blip r:embed="rId2" cstate="email"/>
          <a:stretch>
            <a:fillRect/>
          </a:stretch>
        </p:blipFill>
        <p:spPr>
          <a:xfrm>
            <a:off x="179512" y="189000"/>
            <a:ext cx="4320000" cy="6480000"/>
          </a:xfrm>
          <a:prstGeom prst="rect">
            <a:avLst/>
          </a:prstGeom>
        </p:spPr>
      </p:pic>
      <p:pic>
        <p:nvPicPr>
          <p:cNvPr id="5" name="Image 4" descr="PICT0188.JPG"/>
          <p:cNvPicPr>
            <a:picLocks noChangeAspect="1"/>
          </p:cNvPicPr>
          <p:nvPr/>
        </p:nvPicPr>
        <p:blipFill>
          <a:blip r:embed="rId3" cstate="email"/>
          <a:stretch>
            <a:fillRect/>
          </a:stretch>
        </p:blipFill>
        <p:spPr>
          <a:xfrm>
            <a:off x="4644008" y="203681"/>
            <a:ext cx="4320000" cy="6465319"/>
          </a:xfrm>
          <a:prstGeom prst="rect">
            <a:avLst/>
          </a:prstGeom>
        </p:spPr>
      </p:pic>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6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6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64.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7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7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72.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827584" y="6021288"/>
            <a:ext cx="6696744" cy="646331"/>
          </a:xfrm>
          <a:prstGeom prst="rect">
            <a:avLst/>
          </a:prstGeom>
          <a:noFill/>
        </p:spPr>
        <p:txBody>
          <a:bodyPr wrap="square" rtlCol="0">
            <a:spAutoFit/>
          </a:bodyPr>
          <a:lstStyle/>
          <a:p>
            <a:r>
              <a:rPr lang="fr-FR" b="1" dirty="0" smtClean="0"/>
              <a:t>Le </a:t>
            </a:r>
            <a:r>
              <a:rPr lang="fr-FR" b="1" dirty="0" smtClean="0">
                <a:hlinkClick r:id="rId3" tooltip="Monastère de Sainte-Enimie"/>
              </a:rPr>
              <a:t>monastère fortifié</a:t>
            </a:r>
            <a:r>
              <a:rPr lang="fr-FR" b="1" dirty="0" smtClean="0"/>
              <a:t> : une abbaye dont il ne reste aujourd'hui que trois salles à savoir l'entrée, la crypte et la salle capitulaire.</a:t>
            </a:r>
            <a:endParaRPr lang="fr-FR" b="1" dirty="0"/>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68.JPG"/>
          <p:cNvPicPr>
            <a:picLocks noChangeAspect="1"/>
          </p:cNvPicPr>
          <p:nvPr/>
        </p:nvPicPr>
        <p:blipFill>
          <a:blip r:embed="rId2" cstate="email">
            <a:lum bright="10000"/>
          </a:blip>
          <a:stretch>
            <a:fillRect/>
          </a:stretch>
        </p:blipFill>
        <p:spPr>
          <a:xfrm>
            <a:off x="4716016" y="165087"/>
            <a:ext cx="4320000" cy="6403074"/>
          </a:xfrm>
          <a:prstGeom prst="rect">
            <a:avLst/>
          </a:prstGeom>
        </p:spPr>
      </p:pic>
      <p:pic>
        <p:nvPicPr>
          <p:cNvPr id="3" name="Image 2" descr="PICT0169.JPG"/>
          <p:cNvPicPr>
            <a:picLocks noChangeAspect="1"/>
          </p:cNvPicPr>
          <p:nvPr/>
        </p:nvPicPr>
        <p:blipFill>
          <a:blip r:embed="rId3" cstate="email">
            <a:lum bright="10000"/>
          </a:blip>
          <a:stretch>
            <a:fillRect/>
          </a:stretch>
        </p:blipFill>
        <p:spPr>
          <a:xfrm>
            <a:off x="179512" y="188640"/>
            <a:ext cx="4320000" cy="6379521"/>
          </a:xfrm>
          <a:prstGeom prst="rect">
            <a:avLst/>
          </a:prstGeom>
        </p:spPr>
      </p:pic>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67.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2987824" y="6165304"/>
            <a:ext cx="3312368" cy="369332"/>
          </a:xfrm>
          <a:prstGeom prst="rect">
            <a:avLst/>
          </a:prstGeom>
          <a:noFill/>
        </p:spPr>
        <p:txBody>
          <a:bodyPr wrap="square" rtlCol="0">
            <a:spAutoFit/>
          </a:bodyPr>
          <a:lstStyle/>
          <a:p>
            <a:r>
              <a:rPr lang="fr-FR" b="1" dirty="0" smtClean="0"/>
              <a:t>Cave Capitulaire</a:t>
            </a:r>
            <a:endParaRPr lang="fr-FR" b="1" dirty="0"/>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73.JPG"/>
          <p:cNvPicPr>
            <a:picLocks noChangeAspect="1"/>
          </p:cNvPicPr>
          <p:nvPr/>
        </p:nvPicPr>
        <p:blipFill>
          <a:blip r:embed="rId2" cstate="email"/>
          <a:stretch>
            <a:fillRect/>
          </a:stretch>
        </p:blipFill>
        <p:spPr>
          <a:xfrm>
            <a:off x="0" y="0"/>
            <a:ext cx="9144000" cy="6858000"/>
          </a:xfrm>
          <a:prstGeom prst="rect">
            <a:avLst/>
          </a:prstGeom>
        </p:spPr>
      </p:pic>
      <p:sp>
        <p:nvSpPr>
          <p:cNvPr id="4" name="ZoneTexte 3"/>
          <p:cNvSpPr txBox="1"/>
          <p:nvPr/>
        </p:nvSpPr>
        <p:spPr>
          <a:xfrm>
            <a:off x="2339752" y="6309320"/>
            <a:ext cx="3600400" cy="369332"/>
          </a:xfrm>
          <a:prstGeom prst="rect">
            <a:avLst/>
          </a:prstGeom>
          <a:noFill/>
        </p:spPr>
        <p:txBody>
          <a:bodyPr wrap="square" rtlCol="0">
            <a:spAutoFit/>
          </a:bodyPr>
          <a:lstStyle/>
          <a:p>
            <a:r>
              <a:rPr lang="fr-FR" dirty="0" smtClean="0"/>
              <a:t>Chambre Capitulaire</a:t>
            </a:r>
            <a:endParaRPr lang="fr-FR" dirty="0"/>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179.JPG"/>
          <p:cNvPicPr>
            <a:picLocks noChangeAspect="1"/>
          </p:cNvPicPr>
          <p:nvPr/>
        </p:nvPicPr>
        <p:blipFill>
          <a:blip r:embed="rId2" cstate="email"/>
          <a:stretch>
            <a:fillRect/>
          </a:stretch>
        </p:blipFill>
        <p:spPr>
          <a:xfrm>
            <a:off x="4860032" y="0"/>
            <a:ext cx="4283968" cy="6858000"/>
          </a:xfrm>
          <a:prstGeom prst="rect">
            <a:avLst/>
          </a:prstGeom>
        </p:spPr>
      </p:pic>
      <p:pic>
        <p:nvPicPr>
          <p:cNvPr id="4" name="Image 3" descr="PICT0178.JPG"/>
          <p:cNvPicPr>
            <a:picLocks noChangeAspect="1"/>
          </p:cNvPicPr>
          <p:nvPr/>
        </p:nvPicPr>
        <p:blipFill>
          <a:blip r:embed="rId3" cstate="email"/>
          <a:stretch>
            <a:fillRect/>
          </a:stretch>
        </p:blipFill>
        <p:spPr>
          <a:xfrm>
            <a:off x="0" y="0"/>
            <a:ext cx="4788024" cy="6858000"/>
          </a:xfrm>
          <a:prstGeom prst="rect">
            <a:avLst/>
          </a:prstGeom>
        </p:spPr>
      </p:pic>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8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83.JPG"/>
          <p:cNvPicPr>
            <a:picLocks noChangeAspect="1"/>
          </p:cNvPicPr>
          <p:nvPr/>
        </p:nvPicPr>
        <p:blipFill>
          <a:blip r:embed="rId2" cstate="email">
            <a:lum bright="20000"/>
          </a:blip>
          <a:stretch>
            <a:fillRect/>
          </a:stretch>
        </p:blipFill>
        <p:spPr>
          <a:xfrm>
            <a:off x="4716016" y="0"/>
            <a:ext cx="4427984" cy="6858000"/>
          </a:xfrm>
          <a:prstGeom prst="rect">
            <a:avLst/>
          </a:prstGeom>
        </p:spPr>
      </p:pic>
      <p:pic>
        <p:nvPicPr>
          <p:cNvPr id="3" name="Image 2" descr="PICT0184.JPG"/>
          <p:cNvPicPr>
            <a:picLocks noChangeAspect="1"/>
          </p:cNvPicPr>
          <p:nvPr/>
        </p:nvPicPr>
        <p:blipFill>
          <a:blip r:embed="rId3" cstate="email">
            <a:lum bright="10000"/>
          </a:blip>
          <a:stretch>
            <a:fillRect/>
          </a:stretch>
        </p:blipFill>
        <p:spPr>
          <a:xfrm>
            <a:off x="0" y="0"/>
            <a:ext cx="4644008" cy="6858000"/>
          </a:xfrm>
          <a:prstGeom prst="rect">
            <a:avLst/>
          </a:prstGeom>
        </p:spPr>
      </p:pic>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9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91.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9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19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04139.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File:Saint Chely Tarn.jpg"/>
          <p:cNvPicPr>
            <a:picLocks noChangeAspect="1" noChangeArrowheads="1"/>
          </p:cNvPicPr>
          <p:nvPr/>
        </p:nvPicPr>
        <p:blipFill>
          <a:blip r:embed="rId2" cstate="email">
            <a:lum bright="10000"/>
          </a:blip>
          <a:srcRect/>
          <a:stretch>
            <a:fillRect/>
          </a:stretch>
        </p:blipFill>
        <p:spPr bwMode="auto">
          <a:xfrm>
            <a:off x="0" y="1916832"/>
            <a:ext cx="9144000" cy="4437112"/>
          </a:xfrm>
          <a:prstGeom prst="rect">
            <a:avLst/>
          </a:prstGeom>
          <a:noFill/>
        </p:spPr>
      </p:pic>
      <p:sp>
        <p:nvSpPr>
          <p:cNvPr id="3" name="ZoneTexte 2"/>
          <p:cNvSpPr txBox="1"/>
          <p:nvPr/>
        </p:nvSpPr>
        <p:spPr>
          <a:xfrm>
            <a:off x="0" y="188640"/>
            <a:ext cx="9144000" cy="1323439"/>
          </a:xfrm>
          <a:prstGeom prst="rect">
            <a:avLst/>
          </a:prstGeom>
          <a:noFill/>
        </p:spPr>
        <p:txBody>
          <a:bodyPr wrap="square" rtlCol="0">
            <a:spAutoFit/>
          </a:bodyPr>
          <a:lstStyle/>
          <a:p>
            <a:r>
              <a:rPr lang="fr-FR" sz="2000" dirty="0" smtClean="0"/>
              <a:t>Le village de Saint-</a:t>
            </a:r>
            <a:r>
              <a:rPr lang="fr-FR" sz="2000" dirty="0" err="1" smtClean="0"/>
              <a:t>Chély</a:t>
            </a:r>
            <a:r>
              <a:rPr lang="fr-FR" sz="2000" dirty="0" smtClean="0"/>
              <a:t>-du-Tarn est une ancienne commune de la Lozère. La commune a été déplacée et rebaptisé en </a:t>
            </a:r>
            <a:r>
              <a:rPr lang="fr-FR" sz="2000" dirty="0" smtClean="0">
                <a:hlinkClick r:id="rId3" tooltip="1972"/>
              </a:rPr>
              <a:t>1972</a:t>
            </a:r>
            <a:r>
              <a:rPr lang="fr-FR" sz="2000" dirty="0" smtClean="0"/>
              <a:t>, devenant celle de </a:t>
            </a:r>
            <a:r>
              <a:rPr lang="fr-FR" sz="2000" dirty="0" smtClean="0">
                <a:hlinkClick r:id="rId4" tooltip="Mas-Saint-Chély"/>
              </a:rPr>
              <a:t>Mas-Saint-</a:t>
            </a:r>
            <a:r>
              <a:rPr lang="fr-FR" sz="2000" dirty="0" err="1" smtClean="0">
                <a:hlinkClick r:id="rId4" tooltip="Mas-Saint-Chély"/>
              </a:rPr>
              <a:t>Chély</a:t>
            </a:r>
            <a:r>
              <a:rPr lang="fr-FR" sz="2000" dirty="0" smtClean="0"/>
              <a:t>. Cependant le village de Saint-</a:t>
            </a:r>
            <a:r>
              <a:rPr lang="fr-FR" sz="2000" dirty="0" err="1" smtClean="0"/>
              <a:t>Chély</a:t>
            </a:r>
            <a:r>
              <a:rPr lang="fr-FR" sz="2000" dirty="0" smtClean="0"/>
              <a:t>-du-Tarn se trouve depuis sur la commune de Sainte-Enimie.</a:t>
            </a:r>
            <a:endParaRPr lang="fr-FR" sz="2000" dirty="0"/>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File:Saint-Chély-du-Tarn église.jpg"/>
          <p:cNvPicPr>
            <a:picLocks noChangeAspect="1" noChangeArrowheads="1"/>
          </p:cNvPicPr>
          <p:nvPr/>
        </p:nvPicPr>
        <p:blipFill>
          <a:blip r:embed="rId2" cstate="email">
            <a:lum bright="20000"/>
          </a:blip>
          <a:srcRect/>
          <a:stretch>
            <a:fillRect/>
          </a:stretch>
        </p:blipFill>
        <p:spPr bwMode="auto">
          <a:xfrm>
            <a:off x="0" y="0"/>
            <a:ext cx="9144000" cy="6858000"/>
          </a:xfrm>
          <a:prstGeom prst="rect">
            <a:avLst/>
          </a:prstGeom>
          <a:noFill/>
        </p:spPr>
      </p:pic>
      <p:sp>
        <p:nvSpPr>
          <p:cNvPr id="4" name="ZoneTexte 3"/>
          <p:cNvSpPr txBox="1"/>
          <p:nvPr/>
        </p:nvSpPr>
        <p:spPr>
          <a:xfrm>
            <a:off x="1475656" y="260648"/>
            <a:ext cx="5904656" cy="369332"/>
          </a:xfrm>
          <a:prstGeom prst="rect">
            <a:avLst/>
          </a:prstGeom>
          <a:noFill/>
        </p:spPr>
        <p:txBody>
          <a:bodyPr wrap="square" rtlCol="0">
            <a:spAutoFit/>
          </a:bodyPr>
          <a:lstStyle/>
          <a:p>
            <a:r>
              <a:rPr lang="fr-FR" dirty="0" smtClean="0"/>
              <a:t>Église paroissiale de Saint-</a:t>
            </a:r>
            <a:r>
              <a:rPr lang="fr-FR" dirty="0" err="1" smtClean="0"/>
              <a:t>Chély</a:t>
            </a:r>
            <a:r>
              <a:rPr lang="fr-FR" dirty="0" smtClean="0"/>
              <a:t>-du-Tarn (XIe s.)</a:t>
            </a:r>
            <a:endParaRPr lang="fr-FR" dirty="0"/>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1803.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4150.jpg"/>
          <p:cNvPicPr>
            <a:picLocks noChangeAspect="1"/>
          </p:cNvPicPr>
          <p:nvPr/>
        </p:nvPicPr>
        <p:blipFill rotWithShape="1">
          <a:blip r:embed="rId2" cstate="email">
            <a:lum bright="10000"/>
          </a:blip>
          <a:srcRect r="20000"/>
          <a:stretch/>
        </p:blipFill>
        <p:spPr>
          <a:xfrm>
            <a:off x="-1548680" y="0"/>
            <a:ext cx="5472608" cy="6858000"/>
          </a:xfrm>
          <a:prstGeom prst="rect">
            <a:avLst/>
          </a:prstGeom>
        </p:spPr>
      </p:pic>
      <p:pic>
        <p:nvPicPr>
          <p:cNvPr id="3" name="Image 2" descr="404154.jpg"/>
          <p:cNvPicPr>
            <a:picLocks noChangeAspect="1"/>
          </p:cNvPicPr>
          <p:nvPr/>
        </p:nvPicPr>
        <p:blipFill>
          <a:blip r:embed="rId3" cstate="email">
            <a:lum bright="10000"/>
          </a:blip>
          <a:stretch>
            <a:fillRect/>
          </a:stretch>
        </p:blipFill>
        <p:spPr>
          <a:xfrm>
            <a:off x="3923928" y="0"/>
            <a:ext cx="6794768" cy="6858000"/>
          </a:xfrm>
          <a:prstGeom prst="rect">
            <a:avLst/>
          </a:prstGeom>
        </p:spPr>
      </p:pic>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4135.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4144.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467544" y="6093296"/>
            <a:ext cx="2952328" cy="461665"/>
          </a:xfrm>
          <a:prstGeom prst="rect">
            <a:avLst/>
          </a:prstGeom>
          <a:noFill/>
        </p:spPr>
        <p:txBody>
          <a:bodyPr wrap="square" rtlCol="0">
            <a:spAutoFit/>
          </a:bodyPr>
          <a:lstStyle/>
          <a:p>
            <a:r>
              <a:rPr lang="fr-FR" sz="2400" dirty="0" smtClean="0"/>
              <a:t>Ancien four à pain</a:t>
            </a:r>
            <a:endParaRPr lang="fr-FR" sz="2400" dirty="0"/>
          </a:p>
        </p:txBody>
      </p:sp>
    </p:spTree>
  </p:cSld>
  <p:clrMapOvr>
    <a:masterClrMapping/>
  </p:clrMapOvr>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04145.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20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PICT0203.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207.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08.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179512" y="4509120"/>
            <a:ext cx="8712968" cy="2031325"/>
          </a:xfrm>
          <a:prstGeom prst="rect">
            <a:avLst/>
          </a:prstGeom>
          <a:noFill/>
        </p:spPr>
        <p:txBody>
          <a:bodyPr wrap="square" rtlCol="0">
            <a:spAutoFit/>
          </a:bodyPr>
          <a:lstStyle/>
          <a:p>
            <a:r>
              <a:rPr lang="fr-FR" b="1" dirty="0" smtClean="0">
                <a:solidFill>
                  <a:schemeClr val="bg1">
                    <a:lumMod val="95000"/>
                  </a:schemeClr>
                </a:solidFill>
              </a:rPr>
              <a:t>Sa construction date du </a:t>
            </a:r>
            <a:r>
              <a:rPr lang="fr-FR" b="1" dirty="0" smtClean="0">
                <a:solidFill>
                  <a:schemeClr val="bg1">
                    <a:lumMod val="95000"/>
                  </a:schemeClr>
                </a:solidFill>
                <a:hlinkClick r:id="rId3" tooltip="XVe siècle"/>
              </a:rPr>
              <a:t>XV</a:t>
            </a:r>
            <a:r>
              <a:rPr lang="fr-FR" b="1" baseline="30000" dirty="0" smtClean="0">
                <a:solidFill>
                  <a:schemeClr val="bg1">
                    <a:lumMod val="95000"/>
                  </a:schemeClr>
                </a:solidFill>
                <a:hlinkClick r:id="rId3" tooltip="XVe siècle"/>
              </a:rPr>
              <a:t>e</a:t>
            </a:r>
            <a:r>
              <a:rPr lang="fr-FR" b="1" dirty="0" smtClean="0">
                <a:solidFill>
                  <a:schemeClr val="bg1">
                    <a:lumMod val="95000"/>
                  </a:schemeClr>
                </a:solidFill>
                <a:hlinkClick r:id="rId3" tooltip="XVe siècle"/>
              </a:rPr>
              <a:t> siècle</a:t>
            </a:r>
            <a:r>
              <a:rPr lang="fr-FR" b="1" dirty="0" smtClean="0">
                <a:solidFill>
                  <a:schemeClr val="bg1">
                    <a:lumMod val="95000"/>
                  </a:schemeClr>
                </a:solidFill>
              </a:rPr>
              <a:t> et est à l'origine une maison forte voulue par </a:t>
            </a:r>
            <a:r>
              <a:rPr lang="fr-FR" b="1" dirty="0" err="1" smtClean="0">
                <a:solidFill>
                  <a:schemeClr val="bg1">
                    <a:lumMod val="95000"/>
                  </a:schemeClr>
                </a:solidFill>
              </a:rPr>
              <a:t>Soubeyrane</a:t>
            </a:r>
            <a:r>
              <a:rPr lang="fr-FR" b="1" dirty="0" smtClean="0">
                <a:solidFill>
                  <a:schemeClr val="bg1">
                    <a:lumMod val="95000"/>
                  </a:schemeClr>
                </a:solidFill>
              </a:rPr>
              <a:t> </a:t>
            </a:r>
            <a:r>
              <a:rPr lang="fr-FR" b="1" dirty="0" err="1" smtClean="0">
                <a:solidFill>
                  <a:schemeClr val="bg1">
                    <a:lumMod val="95000"/>
                  </a:schemeClr>
                </a:solidFill>
              </a:rPr>
              <a:t>Alamand</a:t>
            </a:r>
            <a:r>
              <a:rPr lang="fr-FR" b="1" dirty="0" smtClean="0">
                <a:solidFill>
                  <a:schemeClr val="bg1">
                    <a:lumMod val="95000"/>
                  </a:schemeClr>
                </a:solidFill>
              </a:rPr>
              <a:t> et Guillaume de Montclar</a:t>
            </a:r>
            <a:r>
              <a:rPr lang="fr-FR" b="1" baseline="30000" dirty="0" smtClean="0">
                <a:solidFill>
                  <a:schemeClr val="bg1">
                    <a:lumMod val="95000"/>
                  </a:schemeClr>
                </a:solidFill>
                <a:hlinkClick r:id="rId4"/>
              </a:rPr>
              <a:t>1</a:t>
            </a:r>
            <a:r>
              <a:rPr lang="fr-FR" b="1" dirty="0" smtClean="0">
                <a:solidFill>
                  <a:schemeClr val="bg1">
                    <a:lumMod val="95000"/>
                  </a:schemeClr>
                </a:solidFill>
              </a:rPr>
              <a:t>. L'oncle de </a:t>
            </a:r>
            <a:r>
              <a:rPr lang="fr-FR" b="1" dirty="0" err="1" smtClean="0">
                <a:solidFill>
                  <a:schemeClr val="bg1">
                    <a:lumMod val="95000"/>
                  </a:schemeClr>
                </a:solidFill>
              </a:rPr>
              <a:t>Soubeyrane</a:t>
            </a:r>
            <a:r>
              <a:rPr lang="fr-FR" b="1" dirty="0" smtClean="0">
                <a:solidFill>
                  <a:schemeClr val="bg1">
                    <a:lumMod val="95000"/>
                  </a:schemeClr>
                </a:solidFill>
              </a:rPr>
              <a:t>, </a:t>
            </a:r>
            <a:r>
              <a:rPr lang="fr-FR" b="1" dirty="0" smtClean="0">
                <a:solidFill>
                  <a:schemeClr val="bg1">
                    <a:lumMod val="95000"/>
                  </a:schemeClr>
                </a:solidFill>
                <a:hlinkClick r:id="rId5" tooltip="François Alamand"/>
              </a:rPr>
              <a:t>François </a:t>
            </a:r>
            <a:r>
              <a:rPr lang="fr-FR" b="1" dirty="0" err="1" smtClean="0">
                <a:solidFill>
                  <a:schemeClr val="bg1">
                    <a:lumMod val="95000"/>
                  </a:schemeClr>
                </a:solidFill>
                <a:hlinkClick r:id="rId5" tooltip="François Alamand"/>
              </a:rPr>
              <a:t>Alamand</a:t>
            </a:r>
            <a:r>
              <a:rPr lang="fr-FR" b="1" dirty="0" smtClean="0">
                <a:solidFill>
                  <a:schemeClr val="bg1">
                    <a:lumMod val="95000"/>
                  </a:schemeClr>
                </a:solidFill>
              </a:rPr>
              <a:t>, était prieur au monastère de Sainte-Énimie, et prévôt de la cathédrale de Mende. Il paya une grande partie de la construction du château pour sa nièce. La légende raconte que </a:t>
            </a:r>
            <a:r>
              <a:rPr lang="fr-FR" b="1" dirty="0" err="1" smtClean="0">
                <a:solidFill>
                  <a:schemeClr val="bg1">
                    <a:lumMod val="95000"/>
                  </a:schemeClr>
                </a:solidFill>
              </a:rPr>
              <a:t>Soubeyrane</a:t>
            </a:r>
            <a:r>
              <a:rPr lang="fr-FR" b="1" dirty="0" smtClean="0">
                <a:solidFill>
                  <a:schemeClr val="bg1">
                    <a:lumMod val="95000"/>
                  </a:schemeClr>
                </a:solidFill>
              </a:rPr>
              <a:t> aurait eu huit filles, vivant toutes au château. On leur accordait une si grande beauté qu'elles attiraient au château tous les damoiseaux de la région</a:t>
            </a:r>
            <a:r>
              <a:rPr lang="fr-FR" b="1" baseline="30000" dirty="0" smtClean="0">
                <a:solidFill>
                  <a:schemeClr val="bg1">
                    <a:lumMod val="95000"/>
                  </a:schemeClr>
                </a:solidFill>
                <a:hlinkClick r:id="rId4"/>
              </a:rPr>
              <a:t>2</a:t>
            </a:r>
            <a:r>
              <a:rPr lang="fr-FR" b="1" dirty="0" smtClean="0">
                <a:solidFill>
                  <a:schemeClr val="bg1">
                    <a:lumMod val="95000"/>
                  </a:schemeClr>
                </a:solidFill>
              </a:rPr>
              <a:t>. Depuis ? le château a été transformé en hôtel de luxe (4 étoiles</a:t>
            </a:r>
            <a:endParaRPr lang="fr-FR" b="1" dirty="0">
              <a:solidFill>
                <a:schemeClr val="bg1">
                  <a:lumMod val="95000"/>
                </a:schemeClr>
              </a:solidFill>
            </a:endParaRPr>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12.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215.JPG"/>
          <p:cNvPicPr>
            <a:picLocks noChangeAspect="1"/>
          </p:cNvPicPr>
          <p:nvPr/>
        </p:nvPicPr>
        <p:blipFill>
          <a:blip r:embed="rId2" cstate="email"/>
          <a:stretch>
            <a:fillRect/>
          </a:stretch>
        </p:blipFill>
        <p:spPr>
          <a:xfrm>
            <a:off x="0" y="0"/>
            <a:ext cx="9144000" cy="6858000"/>
          </a:xfrm>
          <a:prstGeom prst="rect">
            <a:avLst/>
          </a:prstGeom>
        </p:spPr>
      </p:pic>
      <p:sp>
        <p:nvSpPr>
          <p:cNvPr id="4" name="ZoneTexte 3"/>
          <p:cNvSpPr txBox="1"/>
          <p:nvPr/>
        </p:nvSpPr>
        <p:spPr>
          <a:xfrm>
            <a:off x="179512" y="5589240"/>
            <a:ext cx="8496944" cy="1200329"/>
          </a:xfrm>
          <a:prstGeom prst="rect">
            <a:avLst/>
          </a:prstGeom>
          <a:noFill/>
        </p:spPr>
        <p:txBody>
          <a:bodyPr wrap="square" rtlCol="0">
            <a:spAutoFit/>
          </a:bodyPr>
          <a:lstStyle/>
          <a:p>
            <a:r>
              <a:rPr lang="fr-FR" sz="2400" b="1" dirty="0" smtClean="0">
                <a:solidFill>
                  <a:srgbClr val="FF0000"/>
                </a:solidFill>
              </a:rPr>
              <a:t>Il est situé sur la rive gauche du Tarn, et on ne peut l'atteindre depuis l'autre rive qu'en traversant la rivière en barque. Ou par le treuil à coté</a:t>
            </a:r>
            <a:endParaRPr lang="fr-FR" sz="2400" b="1" dirty="0">
              <a:solidFill>
                <a:srgbClr val="FF0000"/>
              </a:solidFill>
            </a:endParaRPr>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09.JPG"/>
          <p:cNvPicPr>
            <a:picLocks noChangeAspect="1"/>
          </p:cNvPicPr>
          <p:nvPr/>
        </p:nvPicPr>
        <p:blipFill>
          <a:blip r:embed="rId2" cstate="email"/>
          <a:stretch>
            <a:fillRect/>
          </a:stretch>
        </p:blipFill>
        <p:spPr>
          <a:xfrm>
            <a:off x="0" y="0"/>
            <a:ext cx="9144000" cy="6858000"/>
          </a:xfrm>
          <a:prstGeom prst="rect">
            <a:avLst/>
          </a:prstGeom>
        </p:spPr>
      </p:pic>
      <p:pic>
        <p:nvPicPr>
          <p:cNvPr id="3" name="Picture 2" descr="Panneau d'Hauterives"/>
          <p:cNvPicPr>
            <a:picLocks noChangeAspect="1" noChangeArrowheads="1"/>
          </p:cNvPicPr>
          <p:nvPr/>
        </p:nvPicPr>
        <p:blipFill>
          <a:blip r:embed="rId3" cstate="email"/>
          <a:srcRect/>
          <a:stretch>
            <a:fillRect/>
          </a:stretch>
        </p:blipFill>
        <p:spPr bwMode="auto">
          <a:xfrm>
            <a:off x="0" y="5589240"/>
            <a:ext cx="1905000" cy="571501"/>
          </a:xfrm>
          <a:prstGeom prst="rect">
            <a:avLst/>
          </a:prstGeom>
          <a:noFill/>
        </p:spPr>
      </p:pic>
      <p:sp>
        <p:nvSpPr>
          <p:cNvPr id="4" name="Organigramme : Processus 3"/>
          <p:cNvSpPr/>
          <p:nvPr/>
        </p:nvSpPr>
        <p:spPr>
          <a:xfrm>
            <a:off x="827584" y="6165304"/>
            <a:ext cx="72008" cy="69269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1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PICT0214.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8" name="Picture 4" descr="http://www.annuaire-mairie.fr/panneau-la-malene.png"/>
          <p:cNvPicPr>
            <a:picLocks noChangeAspect="1" noChangeArrowheads="1"/>
          </p:cNvPicPr>
          <p:nvPr/>
        </p:nvPicPr>
        <p:blipFill>
          <a:blip r:embed="rId2" cstate="email"/>
          <a:srcRect/>
          <a:stretch>
            <a:fillRect/>
          </a:stretch>
        </p:blipFill>
        <p:spPr bwMode="auto">
          <a:xfrm>
            <a:off x="4535488" y="2708920"/>
            <a:ext cx="4608512" cy="1296144"/>
          </a:xfrm>
          <a:prstGeom prst="rect">
            <a:avLst/>
          </a:prstGeom>
          <a:noFill/>
        </p:spPr>
      </p:pic>
      <p:sp>
        <p:nvSpPr>
          <p:cNvPr id="4" name="Organigramme : Processus 3"/>
          <p:cNvSpPr/>
          <p:nvPr/>
        </p:nvSpPr>
        <p:spPr>
          <a:xfrm>
            <a:off x="6804248" y="4005064"/>
            <a:ext cx="144016" cy="285293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4390" name="Picture 6" descr="Blason de La Malène"/>
          <p:cNvPicPr>
            <a:picLocks noChangeAspect="1" noChangeArrowheads="1"/>
          </p:cNvPicPr>
          <p:nvPr/>
        </p:nvPicPr>
        <p:blipFill>
          <a:blip r:embed="rId3" cstate="email"/>
          <a:srcRect/>
          <a:stretch>
            <a:fillRect/>
          </a:stretch>
        </p:blipFill>
        <p:spPr bwMode="auto">
          <a:xfrm>
            <a:off x="7380312" y="404664"/>
            <a:ext cx="1224136" cy="1584176"/>
          </a:xfrm>
          <a:prstGeom prst="rect">
            <a:avLst/>
          </a:prstGeom>
          <a:noFill/>
        </p:spPr>
      </p:pic>
      <p:sp>
        <p:nvSpPr>
          <p:cNvPr id="6" name="ZoneTexte 5"/>
          <p:cNvSpPr txBox="1"/>
          <p:nvPr/>
        </p:nvSpPr>
        <p:spPr>
          <a:xfrm>
            <a:off x="3491880" y="188640"/>
            <a:ext cx="3672408" cy="2031325"/>
          </a:xfrm>
          <a:prstGeom prst="rect">
            <a:avLst/>
          </a:prstGeom>
          <a:noFill/>
        </p:spPr>
        <p:txBody>
          <a:bodyPr wrap="square" rtlCol="0">
            <a:spAutoFit/>
          </a:bodyPr>
          <a:lstStyle/>
          <a:p>
            <a:r>
              <a:rPr lang="fr-FR" dirty="0" smtClean="0"/>
              <a:t>Le </a:t>
            </a:r>
            <a:r>
              <a:rPr lang="fr-FR" dirty="0" smtClean="0">
                <a:hlinkClick r:id="rId4" tooltip="Blasonnement"/>
              </a:rPr>
              <a:t>blasonnement</a:t>
            </a:r>
            <a:r>
              <a:rPr lang="fr-FR" dirty="0" smtClean="0"/>
              <a:t> est : </a:t>
            </a:r>
            <a:r>
              <a:rPr lang="fr-FR" i="1" dirty="0" smtClean="0"/>
              <a:t>parti : au premier d'argent à la couronne de laurier de sinople, au chef de gueules chargé de trois étoiles d'or, au second de gueules au lion d'argent, accompagné de sept besants du même ordonnés en orle</a:t>
            </a:r>
            <a:r>
              <a:rPr lang="fr-FR" dirty="0" smtClean="0"/>
              <a:t>.</a:t>
            </a:r>
            <a:endParaRPr lang="fr-FR" dirty="0"/>
          </a:p>
        </p:txBody>
      </p:sp>
      <p:sp>
        <p:nvSpPr>
          <p:cNvPr id="7" name="ZoneTexte 6"/>
          <p:cNvSpPr txBox="1"/>
          <p:nvPr/>
        </p:nvSpPr>
        <p:spPr>
          <a:xfrm>
            <a:off x="0" y="188640"/>
            <a:ext cx="3563888" cy="6186309"/>
          </a:xfrm>
          <a:prstGeom prst="rect">
            <a:avLst/>
          </a:prstGeom>
          <a:noFill/>
        </p:spPr>
        <p:txBody>
          <a:bodyPr wrap="square" rtlCol="0">
            <a:spAutoFit/>
          </a:bodyPr>
          <a:lstStyle/>
          <a:p>
            <a:r>
              <a:rPr lang="fr-FR" dirty="0" smtClean="0">
                <a:hlinkClick r:id="rId5"/>
              </a:rPr>
              <a:t>La </a:t>
            </a:r>
            <a:r>
              <a:rPr lang="fr-FR" dirty="0" err="1" smtClean="0">
                <a:hlinkClick r:id="rId5"/>
              </a:rPr>
              <a:t>Malène</a:t>
            </a:r>
            <a:r>
              <a:rPr lang="fr-FR" dirty="0" smtClean="0"/>
              <a:t> est un petit village français, situé dans </a:t>
            </a:r>
            <a:r>
              <a:rPr lang="fr-FR" dirty="0" smtClean="0">
                <a:hlinkClick r:id="rId6"/>
              </a:rPr>
              <a:t>le département de la Lozère</a:t>
            </a:r>
            <a:r>
              <a:rPr lang="fr-FR" dirty="0" smtClean="0"/>
              <a:t> et </a:t>
            </a:r>
            <a:r>
              <a:rPr lang="fr-FR" dirty="0" smtClean="0">
                <a:hlinkClick r:id="rId7"/>
              </a:rPr>
              <a:t>la région du Languedoc-Roussillon</a:t>
            </a:r>
            <a:r>
              <a:rPr lang="fr-FR" dirty="0" smtClean="0"/>
              <a:t>. Ses habitants sont appelés les </a:t>
            </a:r>
            <a:r>
              <a:rPr lang="fr-FR" dirty="0" err="1" smtClean="0"/>
              <a:t>Malénais</a:t>
            </a:r>
            <a:r>
              <a:rPr lang="fr-FR" dirty="0" smtClean="0"/>
              <a:t> et les </a:t>
            </a:r>
            <a:r>
              <a:rPr lang="fr-FR" dirty="0" err="1" smtClean="0"/>
              <a:t>Malénaises</a:t>
            </a:r>
            <a:r>
              <a:rPr lang="fr-FR" dirty="0" smtClean="0"/>
              <a:t>.</a:t>
            </a:r>
            <a:br>
              <a:rPr lang="fr-FR" dirty="0" smtClean="0"/>
            </a:br>
            <a:r>
              <a:rPr lang="fr-FR" dirty="0" smtClean="0"/>
              <a:t>La commune s'étend sur 40,7 km² et compte 169 habitants depuis le dernier recensement de la population datant de 2007. Avec une densité de 4,2 habitants par km², La </a:t>
            </a:r>
            <a:r>
              <a:rPr lang="fr-FR" dirty="0" err="1" smtClean="0"/>
              <a:t>Malène</a:t>
            </a:r>
            <a:r>
              <a:rPr lang="fr-FR" dirty="0" smtClean="0"/>
              <a:t> a subi une baisse de 1,2% de sa population par rapport à 1999.</a:t>
            </a:r>
            <a:br>
              <a:rPr lang="fr-FR" dirty="0" smtClean="0"/>
            </a:br>
            <a:r>
              <a:rPr lang="fr-FR" dirty="0" err="1" smtClean="0"/>
              <a:t>françaisEntouré</a:t>
            </a:r>
            <a:r>
              <a:rPr lang="fr-FR" dirty="0" smtClean="0"/>
              <a:t> par les communes de </a:t>
            </a:r>
            <a:r>
              <a:rPr lang="fr-FR" dirty="0" smtClean="0">
                <a:hlinkClick r:id="rId8"/>
              </a:rPr>
              <a:t>Mas-Saint-</a:t>
            </a:r>
            <a:r>
              <a:rPr lang="fr-FR" dirty="0" err="1" smtClean="0">
                <a:hlinkClick r:id="rId8"/>
              </a:rPr>
              <a:t>Chély</a:t>
            </a:r>
            <a:r>
              <a:rPr lang="fr-FR" dirty="0" smtClean="0"/>
              <a:t>, </a:t>
            </a:r>
            <a:r>
              <a:rPr lang="fr-FR" dirty="0" smtClean="0">
                <a:hlinkClick r:id="rId9"/>
              </a:rPr>
              <a:t>Hures-la-Parade</a:t>
            </a:r>
            <a:r>
              <a:rPr lang="fr-FR" dirty="0" smtClean="0"/>
              <a:t> et </a:t>
            </a:r>
            <a:r>
              <a:rPr lang="fr-FR" dirty="0" smtClean="0">
                <a:hlinkClick r:id="rId10"/>
              </a:rPr>
              <a:t>Saint-Georges-de-</a:t>
            </a:r>
            <a:r>
              <a:rPr lang="fr-FR" dirty="0" err="1" smtClean="0">
                <a:hlinkClick r:id="rId10"/>
              </a:rPr>
              <a:t>Lévéjac</a:t>
            </a:r>
            <a:r>
              <a:rPr lang="fr-FR" dirty="0" smtClean="0"/>
              <a:t>, </a:t>
            </a:r>
            <a:br>
              <a:rPr lang="fr-FR" dirty="0" smtClean="0"/>
            </a:br>
            <a:r>
              <a:rPr lang="fr-FR" dirty="0" smtClean="0"/>
              <a:t>Situé à 516 mètres d'altitude, La </a:t>
            </a:r>
            <a:r>
              <a:rPr lang="fr-FR" dirty="0" smtClean="0">
                <a:hlinkClick r:id="rId11"/>
              </a:rPr>
              <a:t>Rivière Le Tarn</a:t>
            </a:r>
            <a:r>
              <a:rPr lang="fr-FR" dirty="0" smtClean="0"/>
              <a:t>, le </a:t>
            </a:r>
            <a:r>
              <a:rPr lang="fr-FR" dirty="0" smtClean="0">
                <a:hlinkClick r:id="rId12"/>
              </a:rPr>
              <a:t>Ruisseau de la Barthe</a:t>
            </a:r>
            <a:r>
              <a:rPr lang="fr-FR" dirty="0" smtClean="0"/>
              <a:t> sont les principaux cours d'eau qui traversent la commune de la </a:t>
            </a:r>
            <a:r>
              <a:rPr lang="fr-FR" dirty="0" err="1" smtClean="0"/>
              <a:t>Malène</a:t>
            </a:r>
            <a:r>
              <a:rPr lang="fr-FR" dirty="0" smtClean="0"/>
              <a:t>.</a:t>
            </a:r>
            <a:endParaRPr lang="fr-FR" dirty="0"/>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lène.jpg"/>
          <p:cNvPicPr>
            <a:picLocks noChangeAspect="1"/>
          </p:cNvPicPr>
          <p:nvPr/>
        </p:nvPicPr>
        <p:blipFill>
          <a:blip r:embed="rId2" cstate="email">
            <a:lum bright="1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 malène.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lène2.jpg"/>
          <p:cNvPicPr>
            <a:picLocks noChangeAspect="1"/>
          </p:cNvPicPr>
          <p:nvPr/>
        </p:nvPicPr>
        <p:blipFill>
          <a:blip r:embed="rId2" cstate="email">
            <a:lum bright="10000"/>
          </a:blip>
          <a:stretch>
            <a:fillRect/>
          </a:stretch>
        </p:blipFill>
        <p:spPr>
          <a:xfrm>
            <a:off x="0" y="0"/>
            <a:ext cx="9144000" cy="6858000"/>
          </a:xfrm>
          <a:prstGeom prst="rect">
            <a:avLst/>
          </a:prstGeom>
        </p:spPr>
      </p:pic>
      <p:sp>
        <p:nvSpPr>
          <p:cNvPr id="3" name="ZoneTexte 2"/>
          <p:cNvSpPr txBox="1"/>
          <p:nvPr/>
        </p:nvSpPr>
        <p:spPr>
          <a:xfrm>
            <a:off x="3203848" y="6512544"/>
            <a:ext cx="4176464" cy="369332"/>
          </a:xfrm>
          <a:prstGeom prst="rect">
            <a:avLst/>
          </a:prstGeom>
          <a:noFill/>
        </p:spPr>
        <p:txBody>
          <a:bodyPr wrap="square" rtlCol="0">
            <a:spAutoFit/>
          </a:bodyPr>
          <a:lstStyle/>
          <a:p>
            <a:r>
              <a:rPr lang="fr-FR" b="1" dirty="0" smtClean="0">
                <a:solidFill>
                  <a:schemeClr val="bg1"/>
                </a:solidFill>
              </a:rPr>
              <a:t>Le </a:t>
            </a:r>
            <a:r>
              <a:rPr lang="fr-FR" b="1" dirty="0" smtClean="0">
                <a:solidFill>
                  <a:schemeClr val="bg1"/>
                </a:solidFill>
                <a:hlinkClick r:id="rId3" tooltip="Manoir de Montesquiou"/>
              </a:rPr>
              <a:t>manoir de </a:t>
            </a:r>
            <a:r>
              <a:rPr lang="fr-FR" b="1" dirty="0" err="1" smtClean="0">
                <a:solidFill>
                  <a:schemeClr val="bg1"/>
                </a:solidFill>
                <a:hlinkClick r:id="rId3" tooltip="Manoir de Montesquiou"/>
              </a:rPr>
              <a:t>Montesquiou</a:t>
            </a:r>
            <a:r>
              <a:rPr lang="fr-FR" b="1" dirty="0" smtClean="0">
                <a:solidFill>
                  <a:schemeClr val="bg1"/>
                </a:solidFill>
              </a:rPr>
              <a:t> du XV</a:t>
            </a:r>
            <a:r>
              <a:rPr lang="fr-FR" b="1" baseline="30000" dirty="0" smtClean="0">
                <a:solidFill>
                  <a:schemeClr val="bg1"/>
                </a:solidFill>
              </a:rPr>
              <a:t>e</a:t>
            </a:r>
            <a:r>
              <a:rPr lang="fr-FR" b="1" dirty="0" smtClean="0">
                <a:solidFill>
                  <a:schemeClr val="bg1"/>
                </a:solidFill>
              </a:rPr>
              <a:t> et XVI</a:t>
            </a:r>
            <a:r>
              <a:rPr lang="fr-FR" b="1" baseline="30000" dirty="0" smtClean="0">
                <a:solidFill>
                  <a:schemeClr val="bg1"/>
                </a:solidFill>
              </a:rPr>
              <a:t>e</a:t>
            </a:r>
            <a:endParaRPr lang="fr-FR" b="1" dirty="0">
              <a:solidFill>
                <a:schemeClr val="bg1"/>
              </a:solidFill>
            </a:endParaRPr>
          </a:p>
        </p:txBody>
      </p: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lène3.jpg"/>
          <p:cNvPicPr>
            <a:picLocks noChangeAspect="1"/>
          </p:cNvPicPr>
          <p:nvPr/>
        </p:nvPicPr>
        <p:blipFill>
          <a:blip r:embed="rId2" cstate="email">
            <a:lum bright="10000"/>
          </a:blip>
          <a:stretch>
            <a:fillRect/>
          </a:stretch>
        </p:blipFill>
        <p:spPr>
          <a:xfrm>
            <a:off x="0" y="0"/>
            <a:ext cx="9144000" cy="6857999"/>
          </a:xfrm>
          <a:prstGeom prst="rect">
            <a:avLst/>
          </a:prstGeom>
        </p:spPr>
      </p:pic>
    </p:spTree>
  </p:cSld>
  <p:clrMapOvr>
    <a:masterClrMapping/>
  </p:clrMapOvr>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Quelques beaux villages LOZERIENS_017.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Quelques beaux villages LOZERIENS_018.jpg"/>
          <p:cNvPicPr>
            <a:picLocks noChangeAspect="1"/>
          </p:cNvPicPr>
          <p:nvPr/>
        </p:nvPicPr>
        <p:blipFill>
          <a:blip r:embed="rId2" cstate="email"/>
          <a:stretch>
            <a:fillRect/>
          </a:stretch>
        </p:blipFill>
        <p:spPr>
          <a:xfrm>
            <a:off x="1549400" y="1949450"/>
            <a:ext cx="6045200" cy="2959100"/>
          </a:xfrm>
          <a:prstGeom prst="rect">
            <a:avLst/>
          </a:prstGeom>
        </p:spPr>
      </p:pic>
      <p:pic>
        <p:nvPicPr>
          <p:cNvPr id="3" name="Image 2" descr="Quelques beaux villages LOZERIENS_019.jpg"/>
          <p:cNvPicPr>
            <a:picLocks noChangeAspect="1"/>
          </p:cNvPicPr>
          <p:nvPr/>
        </p:nvPicPr>
        <p:blipFill>
          <a:blip r:embed="rId3"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20.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PICT0222.JPG"/>
          <p:cNvPicPr>
            <a:picLocks noChangeAspect="1"/>
          </p:cNvPicPr>
          <p:nvPr/>
        </p:nvPicPr>
        <p:blipFill>
          <a:blip r:embed="rId2" cstate="email"/>
          <a:stretch>
            <a:fillRect/>
          </a:stretch>
        </p:blipFill>
        <p:spPr>
          <a:xfrm>
            <a:off x="0" y="0"/>
            <a:ext cx="9144000" cy="6858000"/>
          </a:xfrm>
          <a:prstGeom prst="rect">
            <a:avLst/>
          </a:prstGeom>
        </p:spPr>
      </p:pic>
      <p:pic>
        <p:nvPicPr>
          <p:cNvPr id="4" name="Picture 2" descr="Panneau de Croze"/>
          <p:cNvPicPr>
            <a:picLocks noChangeAspect="1" noChangeArrowheads="1"/>
          </p:cNvPicPr>
          <p:nvPr/>
        </p:nvPicPr>
        <p:blipFill>
          <a:blip r:embed="rId3" cstate="email"/>
          <a:srcRect/>
          <a:stretch>
            <a:fillRect/>
          </a:stretch>
        </p:blipFill>
        <p:spPr bwMode="auto">
          <a:xfrm>
            <a:off x="6516216" y="5013176"/>
            <a:ext cx="2232248" cy="648072"/>
          </a:xfrm>
          <a:prstGeom prst="rect">
            <a:avLst/>
          </a:prstGeom>
          <a:noFill/>
        </p:spPr>
      </p:pic>
      <p:sp>
        <p:nvSpPr>
          <p:cNvPr id="5" name="Rectangle 4"/>
          <p:cNvSpPr/>
          <p:nvPr/>
        </p:nvSpPr>
        <p:spPr>
          <a:xfrm>
            <a:off x="6588224" y="5157192"/>
            <a:ext cx="543803" cy="369332"/>
          </a:xfrm>
          <a:prstGeom prst="rect">
            <a:avLst/>
          </a:prstGeom>
        </p:spPr>
        <p:txBody>
          <a:bodyPr wrap="none">
            <a:spAutoFit/>
          </a:bodyPr>
          <a:lstStyle/>
          <a:p>
            <a:r>
              <a:rPr lang="fr-FR" b="1" dirty="0" smtClean="0">
                <a:latin typeface="Arial" pitchFamily="34" charset="0"/>
                <a:cs typeface="Arial" pitchFamily="34" charset="0"/>
              </a:rPr>
              <a:t>L A</a:t>
            </a:r>
            <a:endParaRPr lang="fr-FR" b="1" dirty="0">
              <a:latin typeface="Arial" pitchFamily="34" charset="0"/>
              <a:cs typeface="Arial" pitchFamily="34" charset="0"/>
            </a:endParaRPr>
          </a:p>
        </p:txBody>
      </p:sp>
      <p:sp>
        <p:nvSpPr>
          <p:cNvPr id="6" name="Organigramme : Processus 5"/>
          <p:cNvSpPr/>
          <p:nvPr/>
        </p:nvSpPr>
        <p:spPr>
          <a:xfrm>
            <a:off x="7452320" y="5661248"/>
            <a:ext cx="72008" cy="1196752"/>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18.JPG"/>
          <p:cNvPicPr>
            <a:picLocks noChangeAspect="1"/>
          </p:cNvPicPr>
          <p:nvPr/>
        </p:nvPicPr>
        <p:blipFill>
          <a:blip r:embed="rId2" cstate="email"/>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roze.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T0219.JPG"/>
          <p:cNvPicPr>
            <a:picLocks noChangeAspect="1"/>
          </p:cNvPicPr>
          <p:nvPr/>
        </p:nvPicPr>
        <p:blipFill>
          <a:blip r:embed="rId2" cstate="email"/>
          <a:stretch>
            <a:fillRect/>
          </a:stretch>
        </p:blipFill>
        <p:spPr>
          <a:xfrm>
            <a:off x="0" y="0"/>
            <a:ext cx="9144000" cy="6858000"/>
          </a:xfrm>
          <a:prstGeom prst="rect">
            <a:avLst/>
          </a:prstGeom>
        </p:spPr>
      </p:pic>
      <p:sp>
        <p:nvSpPr>
          <p:cNvPr id="3" name="ZoneTexte 2"/>
          <p:cNvSpPr txBox="1"/>
          <p:nvPr/>
        </p:nvSpPr>
        <p:spPr>
          <a:xfrm>
            <a:off x="539552" y="5445224"/>
            <a:ext cx="7344816" cy="1323439"/>
          </a:xfrm>
          <a:prstGeom prst="rect">
            <a:avLst/>
          </a:prstGeom>
          <a:noFill/>
        </p:spPr>
        <p:txBody>
          <a:bodyPr wrap="square" rtlCol="0">
            <a:spAutoFit/>
          </a:bodyPr>
          <a:lstStyle/>
          <a:p>
            <a:r>
              <a:rPr lang="fr-FR" sz="2000" dirty="0" smtClean="0">
                <a:solidFill>
                  <a:schemeClr val="bg1">
                    <a:lumMod val="95000"/>
                  </a:schemeClr>
                </a:solidFill>
              </a:rPr>
              <a:t>Petit hameau ne on ne peux y accéder </a:t>
            </a:r>
            <a:r>
              <a:rPr lang="fr-FR" sz="2000" dirty="0" smtClean="0"/>
              <a:t>que par barque  certain </a:t>
            </a:r>
            <a:r>
              <a:rPr lang="fr-FR" sz="2000" dirty="0" smtClean="0">
                <a:solidFill>
                  <a:schemeClr val="bg1">
                    <a:lumMod val="95000"/>
                  </a:schemeClr>
                </a:solidFill>
              </a:rPr>
              <a:t>objets</a:t>
            </a:r>
            <a:r>
              <a:rPr lang="fr-FR" sz="2000" dirty="0" smtClean="0"/>
              <a:t> </a:t>
            </a:r>
            <a:r>
              <a:rPr lang="fr-FR" sz="2000" dirty="0" smtClean="0">
                <a:solidFill>
                  <a:schemeClr val="bg1">
                    <a:lumMod val="95000"/>
                  </a:schemeClr>
                </a:solidFill>
              </a:rPr>
              <a:t>peuvent être mis sur le panier </a:t>
            </a:r>
            <a:r>
              <a:rPr lang="fr-FR" sz="2000" dirty="0" smtClean="0"/>
              <a:t>qui et actionner par un treuil </a:t>
            </a:r>
            <a:r>
              <a:rPr lang="fr-FR" sz="2000" dirty="0" smtClean="0">
                <a:solidFill>
                  <a:schemeClr val="bg1">
                    <a:lumMod val="95000"/>
                  </a:schemeClr>
                </a:solidFill>
              </a:rPr>
              <a:t>mais a l’inverse de hauterives  il ne sert </a:t>
            </a:r>
            <a:r>
              <a:rPr lang="fr-FR" sz="2000" dirty="0" smtClean="0"/>
              <a:t>pas à</a:t>
            </a:r>
            <a:r>
              <a:rPr lang="fr-FR" sz="2000" dirty="0" smtClean="0">
                <a:solidFill>
                  <a:schemeClr val="bg1">
                    <a:lumMod val="95000"/>
                  </a:schemeClr>
                </a:solidFill>
              </a:rPr>
              <a:t> </a:t>
            </a:r>
            <a:r>
              <a:rPr lang="fr-FR" sz="2000" dirty="0" smtClean="0"/>
              <a:t>faire traverser les </a:t>
            </a:r>
            <a:r>
              <a:rPr lang="fr-FR" sz="2000" b="1" dirty="0" smtClean="0">
                <a:solidFill>
                  <a:schemeClr val="bg1"/>
                </a:solidFill>
              </a:rPr>
              <a:t>personnes.</a:t>
            </a:r>
            <a:endParaRPr lang="fr-FR" sz="2000" b="1" dirty="0">
              <a:solidFill>
                <a:schemeClr val="bg1"/>
              </a:solidFill>
            </a:endParaRPr>
          </a:p>
        </p:txBody>
      </p:sp>
    </p:spTree>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annuaire-mairie.fr/panneau-les-vignes.png"/>
          <p:cNvPicPr>
            <a:picLocks noChangeAspect="1" noChangeArrowheads="1"/>
          </p:cNvPicPr>
          <p:nvPr/>
        </p:nvPicPr>
        <p:blipFill>
          <a:blip r:embed="rId2" cstate="email"/>
          <a:srcRect/>
          <a:stretch>
            <a:fillRect/>
          </a:stretch>
        </p:blipFill>
        <p:spPr bwMode="auto">
          <a:xfrm>
            <a:off x="4788024" y="2852936"/>
            <a:ext cx="4176464" cy="1224136"/>
          </a:xfrm>
          <a:prstGeom prst="rect">
            <a:avLst/>
          </a:prstGeom>
          <a:noFill/>
        </p:spPr>
      </p:pic>
      <p:sp>
        <p:nvSpPr>
          <p:cNvPr id="3" name="Organigramme : Processus 2"/>
          <p:cNvSpPr/>
          <p:nvPr/>
        </p:nvSpPr>
        <p:spPr>
          <a:xfrm>
            <a:off x="6732240" y="4077072"/>
            <a:ext cx="144016" cy="278092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ZoneTexte 3"/>
          <p:cNvSpPr txBox="1"/>
          <p:nvPr/>
        </p:nvSpPr>
        <p:spPr>
          <a:xfrm>
            <a:off x="0" y="0"/>
            <a:ext cx="4499992" cy="6863417"/>
          </a:xfrm>
          <a:prstGeom prst="rect">
            <a:avLst/>
          </a:prstGeom>
          <a:noFill/>
        </p:spPr>
        <p:txBody>
          <a:bodyPr wrap="square" rtlCol="0">
            <a:spAutoFit/>
          </a:bodyPr>
          <a:lstStyle/>
          <a:p>
            <a:r>
              <a:rPr lang="fr-FR" sz="2000" dirty="0" smtClean="0">
                <a:hlinkClick r:id="rId3"/>
              </a:rPr>
              <a:t>Les Vignes</a:t>
            </a:r>
            <a:r>
              <a:rPr lang="fr-FR" sz="2000" dirty="0" smtClean="0"/>
              <a:t> est un petit village français, situé dans </a:t>
            </a:r>
            <a:r>
              <a:rPr lang="fr-FR" sz="2000" dirty="0" smtClean="0">
                <a:hlinkClick r:id="rId4"/>
              </a:rPr>
              <a:t>le département de la Lozère</a:t>
            </a:r>
            <a:r>
              <a:rPr lang="fr-FR" sz="2000" dirty="0" smtClean="0"/>
              <a:t> et </a:t>
            </a:r>
            <a:r>
              <a:rPr lang="fr-FR" sz="2000" dirty="0" smtClean="0">
                <a:hlinkClick r:id="rId5"/>
              </a:rPr>
              <a:t>la région du Languedoc-Roussillon</a:t>
            </a:r>
            <a:r>
              <a:rPr lang="fr-FR" sz="2000" dirty="0" smtClean="0"/>
              <a:t>. Ses habitants sont appelés les </a:t>
            </a:r>
            <a:r>
              <a:rPr lang="fr-FR" sz="2000" dirty="0" err="1" smtClean="0"/>
              <a:t>Vignois</a:t>
            </a:r>
            <a:r>
              <a:rPr lang="fr-FR" sz="2000" dirty="0" smtClean="0"/>
              <a:t> et les </a:t>
            </a:r>
            <a:r>
              <a:rPr lang="fr-FR" sz="2000" dirty="0" err="1" smtClean="0"/>
              <a:t>Vignoises</a:t>
            </a:r>
            <a:r>
              <a:rPr lang="fr-FR" sz="2000" dirty="0" smtClean="0"/>
              <a:t>.</a:t>
            </a:r>
            <a:br>
              <a:rPr lang="fr-FR" sz="2000" dirty="0" smtClean="0"/>
            </a:br>
            <a:r>
              <a:rPr lang="fr-FR" sz="2000" dirty="0" smtClean="0"/>
              <a:t>La commune s'étend sur 28,8 km² et compte 110 habitants depuis le dernier recensement de la population datant de 2005. Avec une densité de 3,8 habitants par km², Les Vignes a subi une baisse de 7,3% de sa population par rapport à 1999.</a:t>
            </a:r>
            <a:br>
              <a:rPr lang="fr-FR" sz="2000" dirty="0" smtClean="0"/>
            </a:br>
            <a:r>
              <a:rPr lang="fr-FR" sz="2000" dirty="0" err="1" smtClean="0"/>
              <a:t>françaisEntouré</a:t>
            </a:r>
            <a:r>
              <a:rPr lang="fr-FR" sz="2000" dirty="0" smtClean="0"/>
              <a:t> par les communes de </a:t>
            </a:r>
            <a:r>
              <a:rPr lang="fr-FR" sz="2000" dirty="0" smtClean="0">
                <a:hlinkClick r:id="rId6"/>
              </a:rPr>
              <a:t>Saint-Rome-de-Dolan</a:t>
            </a:r>
            <a:r>
              <a:rPr lang="fr-FR" sz="2000" dirty="0" smtClean="0"/>
              <a:t>, </a:t>
            </a:r>
            <a:r>
              <a:rPr lang="fr-FR" sz="2000" dirty="0" smtClean="0">
                <a:hlinkClick r:id="rId7"/>
              </a:rPr>
              <a:t>Saint-Georges-de-</a:t>
            </a:r>
            <a:r>
              <a:rPr lang="fr-FR" sz="2000" dirty="0" err="1" smtClean="0">
                <a:hlinkClick r:id="rId7"/>
              </a:rPr>
              <a:t>Lévéjac</a:t>
            </a:r>
            <a:r>
              <a:rPr lang="fr-FR" sz="2000" dirty="0" smtClean="0"/>
              <a:t> et </a:t>
            </a:r>
            <a:r>
              <a:rPr lang="fr-FR" sz="2000" dirty="0" smtClean="0">
                <a:hlinkClick r:id="rId8"/>
              </a:rPr>
              <a:t>Saint-Pierre-des-Tripiers</a:t>
            </a:r>
            <a:r>
              <a:rPr lang="fr-FR" sz="2000" dirty="0" smtClean="0"/>
              <a:t>, Les Vignes est situé à 23 km au </a:t>
            </a:r>
            <a:r>
              <a:rPr lang="fr-FR" sz="2000" dirty="0" err="1" smtClean="0"/>
              <a:t>Nord-Est</a:t>
            </a:r>
            <a:r>
              <a:rPr lang="fr-FR" sz="2000" dirty="0" smtClean="0"/>
              <a:t> de </a:t>
            </a:r>
            <a:r>
              <a:rPr lang="fr-FR" sz="2000" dirty="0" smtClean="0">
                <a:hlinkClick r:id="rId9"/>
              </a:rPr>
              <a:t>Millau</a:t>
            </a:r>
            <a:r>
              <a:rPr lang="fr-FR" sz="2000" dirty="0" smtClean="0"/>
              <a:t> la plus grande ville aux alentours. </a:t>
            </a:r>
            <a:br>
              <a:rPr lang="fr-FR" sz="2000" dirty="0" smtClean="0"/>
            </a:br>
            <a:r>
              <a:rPr lang="fr-FR" sz="2000" dirty="0" smtClean="0"/>
              <a:t>Situé à 420 mètres d'altitude, La </a:t>
            </a:r>
            <a:r>
              <a:rPr lang="fr-FR" sz="2000" dirty="0" smtClean="0">
                <a:hlinkClick r:id="rId10"/>
              </a:rPr>
              <a:t>Rivière Le Tarn</a:t>
            </a:r>
            <a:r>
              <a:rPr lang="fr-FR" sz="2000" dirty="0" smtClean="0"/>
              <a:t>, le </a:t>
            </a:r>
            <a:r>
              <a:rPr lang="fr-FR" sz="2000" dirty="0" smtClean="0">
                <a:hlinkClick r:id="rId11"/>
              </a:rPr>
              <a:t>Ruisseau de </a:t>
            </a:r>
            <a:r>
              <a:rPr lang="fr-FR" sz="2000" dirty="0" err="1" smtClean="0">
                <a:hlinkClick r:id="rId11"/>
              </a:rPr>
              <a:t>Poudounies</a:t>
            </a:r>
            <a:r>
              <a:rPr lang="fr-FR" sz="2000" dirty="0" smtClean="0"/>
              <a:t>, le </a:t>
            </a:r>
            <a:r>
              <a:rPr lang="fr-FR" sz="2000" dirty="0" smtClean="0">
                <a:hlinkClick r:id="rId12"/>
              </a:rPr>
              <a:t>Ruisseau du Cros</a:t>
            </a:r>
            <a:r>
              <a:rPr lang="fr-FR" sz="2000" dirty="0" smtClean="0"/>
              <a:t> sont les principaux cours d'eau qui traversent la commune des Vignes.</a:t>
            </a:r>
            <a:endParaRPr lang="fr-FR" sz="2000" dirty="0"/>
          </a:p>
        </p:txBody>
      </p:sp>
    </p:spTree>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Quelques beaux villages LOZERIENS_026.jpg"/>
          <p:cNvPicPr>
            <a:picLocks noChangeAspect="1"/>
          </p:cNvPicPr>
          <p:nvPr/>
        </p:nvPicPr>
        <p:blipFill>
          <a:blip r:embed="rId2" cstate="email">
            <a:lum bright="20000"/>
          </a:blip>
          <a:stretch>
            <a:fillRect/>
          </a:stretch>
        </p:blipFill>
        <p:spPr>
          <a:xfrm>
            <a:off x="0" y="0"/>
            <a:ext cx="9144000" cy="6858000"/>
          </a:xfrm>
          <a:prstGeom prst="rect">
            <a:avLst/>
          </a:prstGeom>
        </p:spPr>
      </p:pic>
    </p:spTree>
  </p:cSld>
  <p:clrMapOvr>
    <a:masterClrMapping/>
  </p:clrMapOvr>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s Vignes visit, photos, travel info and hotels, by Provence Beyo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7" y="560250"/>
            <a:ext cx="9138387" cy="573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20688"/>
            <a:ext cx="5760640" cy="1323439"/>
          </a:xfrm>
          <a:prstGeom prst="rect">
            <a:avLst/>
          </a:prstGeom>
          <a:noFill/>
        </p:spPr>
        <p:txBody>
          <a:bodyPr wrap="square" lIns="91440" tIns="45720" rIns="91440" bIns="45720">
            <a:spAutoFit/>
          </a:bodyPr>
          <a:lstStyle/>
          <a:p>
            <a:pPr algn="ctr"/>
            <a:endParaRPr lang="fr-FR" sz="8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ZoneTexte 2"/>
          <p:cNvSpPr txBox="1"/>
          <p:nvPr/>
        </p:nvSpPr>
        <p:spPr>
          <a:xfrm>
            <a:off x="179512" y="3212976"/>
            <a:ext cx="5760640" cy="830997"/>
          </a:xfrm>
          <a:prstGeom prst="rect">
            <a:avLst/>
          </a:prstGeom>
          <a:noFill/>
        </p:spPr>
        <p:txBody>
          <a:bodyPr wrap="square" rtlCol="0">
            <a:spAutoFit/>
          </a:bodyPr>
          <a:lstStyle/>
          <a:p>
            <a:r>
              <a:rPr lang="fr-FR" sz="2400" dirty="0" smtClean="0"/>
              <a:t>Commentaires et quelques photos du NET, photos perso.</a:t>
            </a:r>
            <a:endParaRPr lang="fr-FR" sz="2400" dirty="0"/>
          </a:p>
        </p:txBody>
      </p:sp>
      <p:sp>
        <p:nvSpPr>
          <p:cNvPr id="7" name="ZoneTexte 6"/>
          <p:cNvSpPr txBox="1"/>
          <p:nvPr/>
        </p:nvSpPr>
        <p:spPr>
          <a:xfrm>
            <a:off x="2483768" y="5661248"/>
            <a:ext cx="3024336" cy="369332"/>
          </a:xfrm>
          <a:prstGeom prst="rect">
            <a:avLst/>
          </a:prstGeom>
          <a:noFill/>
        </p:spPr>
        <p:txBody>
          <a:bodyPr wrap="square" rtlCol="0">
            <a:spAutoFit/>
          </a:bodyPr>
          <a:lstStyle/>
          <a:p>
            <a:endParaRPr lang="fr-FR" dirty="0"/>
          </a:p>
        </p:txBody>
      </p:sp>
      <p:pic>
        <p:nvPicPr>
          <p:cNvPr id="8" name="Image 7" descr="oie_718626mVJ70qx1.jpg"/>
          <p:cNvPicPr>
            <a:picLocks noChangeAspect="1"/>
          </p:cNvPicPr>
          <p:nvPr/>
        </p:nvPicPr>
        <p:blipFill>
          <a:blip r:embed="rId2" cstate="print"/>
          <a:stretch>
            <a:fillRect/>
          </a:stretch>
        </p:blipFill>
        <p:spPr>
          <a:xfrm>
            <a:off x="6089766" y="4509120"/>
            <a:ext cx="1584176" cy="165618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2106" y="3933056"/>
            <a:ext cx="3492000" cy="240075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4581" y="456819"/>
            <a:ext cx="2052000" cy="17784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39768" y="1279072"/>
            <a:ext cx="2088000" cy="75017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path" presetSubtype="0" accel="50000" decel="50000" fill="hold" nodeType="withEffect">
                                  <p:stCondLst>
                                    <p:cond delay="0"/>
                                  </p:stCondLst>
                                  <p:childTnLst>
                                    <p:animMotion origin="layout" path="M 0 0 C 0 0.035 0.028 0.062 0.062 0.062 C 0.097 0.062 0.125 0.035 0.125 0 C 0.125 -0.035 0.153 -0.062 0.188 -0.062 C 0.222 -0.062 0.25 -0.035 0.25 0 E" pathEditMode="relative" ptsTypes="">
                                      <p:cBhvr>
                                        <p:cTn id="6" dur="2000" fill="hold"/>
                                        <p:tgtEl>
                                          <p:spTgt spid="6"/>
                                        </p:tgtEl>
                                        <p:attrNameLst>
                                          <p:attrName>ppt_x</p:attrName>
                                          <p:attrName>ppt_y</p:attrName>
                                        </p:attrNameLst>
                                      </p:cBhvr>
                                    </p:animMotion>
                                  </p:childTnLst>
                                </p:cTn>
                              </p:par>
                              <p:par>
                                <p:cTn id="7" presetID="39" presetClass="path" presetSubtype="0" accel="50000" decel="50000" fill="hold" nodeType="withEffect">
                                  <p:stCondLst>
                                    <p:cond delay="0"/>
                                  </p:stCondLst>
                                  <p:childTnLst>
                                    <p:animMotion origin="layout" path="M 0 0 C 0 0.035 0.028 0.062 0.062 0.062 C 0.097 0.062 0.125 0.035 0.125 0 C 0.125 -0.035 0.153 -0.062 0.188 -0.062 C 0.222 -0.062 0.25 -0.035 0.25 0 E" pathEditMode="relative" ptsTypes="">
                                      <p:cBhvr>
                                        <p:cTn id="8"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omenade">
  <a:themeElements>
    <a:clrScheme name="Promenad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Promenade">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Promenade">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885</TotalTime>
  <Words>1334</Words>
  <Application>Microsoft Office PowerPoint</Application>
  <PresentationFormat>Affichage à l'écran (4:3)</PresentationFormat>
  <Paragraphs>83</Paragraphs>
  <Slides>138</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138</vt:i4>
      </vt:variant>
    </vt:vector>
  </HeadingPairs>
  <TitlesOfParts>
    <vt:vector size="144" baseType="lpstr">
      <vt:lpstr>Arial</vt:lpstr>
      <vt:lpstr>Arial Black</vt:lpstr>
      <vt:lpstr>Franklin Gothic Book</vt:lpstr>
      <vt:lpstr>Franklin Gothic Medium</vt:lpstr>
      <vt:lpstr>Wingdings 2</vt:lpstr>
      <vt:lpstr>Promenade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workgroup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Orion-PC</dc:creator>
  <cp:lastModifiedBy>Admin</cp:lastModifiedBy>
  <cp:revision>19</cp:revision>
  <dcterms:created xsi:type="dcterms:W3CDTF">2013-07-27T07:56:03Z</dcterms:created>
  <dcterms:modified xsi:type="dcterms:W3CDTF">2025-08-14T10:55:56Z</dcterms:modified>
</cp:coreProperties>
</file>