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407" r:id="rId2"/>
    <p:sldId id="365" r:id="rId3"/>
    <p:sldId id="338" r:id="rId4"/>
    <p:sldId id="314" r:id="rId5"/>
    <p:sldId id="315" r:id="rId6"/>
    <p:sldId id="316" r:id="rId7"/>
    <p:sldId id="347" r:id="rId8"/>
    <p:sldId id="317" r:id="rId9"/>
    <p:sldId id="318" r:id="rId10"/>
    <p:sldId id="320" r:id="rId11"/>
    <p:sldId id="345" r:id="rId12"/>
    <p:sldId id="321" r:id="rId13"/>
    <p:sldId id="346" r:id="rId14"/>
    <p:sldId id="344" r:id="rId15"/>
    <p:sldId id="322" r:id="rId16"/>
    <p:sldId id="323" r:id="rId17"/>
    <p:sldId id="325" r:id="rId18"/>
    <p:sldId id="326" r:id="rId19"/>
    <p:sldId id="327" r:id="rId20"/>
    <p:sldId id="373" r:id="rId21"/>
    <p:sldId id="374" r:id="rId22"/>
    <p:sldId id="257" r:id="rId23"/>
    <p:sldId id="260" r:id="rId24"/>
    <p:sldId id="265" r:id="rId25"/>
    <p:sldId id="263" r:id="rId26"/>
    <p:sldId id="273" r:id="rId27"/>
    <p:sldId id="267" r:id="rId28"/>
    <p:sldId id="259" r:id="rId29"/>
    <p:sldId id="266" r:id="rId30"/>
    <p:sldId id="264" r:id="rId31"/>
    <p:sldId id="276" r:id="rId32"/>
    <p:sldId id="261" r:id="rId33"/>
    <p:sldId id="258" r:id="rId34"/>
    <p:sldId id="270" r:id="rId35"/>
    <p:sldId id="268" r:id="rId36"/>
    <p:sldId id="269" r:id="rId37"/>
    <p:sldId id="329" r:id="rId38"/>
    <p:sldId id="375" r:id="rId39"/>
    <p:sldId id="330" r:id="rId40"/>
    <p:sldId id="331" r:id="rId41"/>
    <p:sldId id="332" r:id="rId42"/>
    <p:sldId id="333" r:id="rId43"/>
    <p:sldId id="334" r:id="rId44"/>
    <p:sldId id="343" r:id="rId45"/>
    <p:sldId id="335" r:id="rId46"/>
    <p:sldId id="364" r:id="rId47"/>
    <p:sldId id="336" r:id="rId48"/>
    <p:sldId id="339" r:id="rId49"/>
    <p:sldId id="337" r:id="rId50"/>
    <p:sldId id="340" r:id="rId51"/>
    <p:sldId id="341" r:id="rId52"/>
    <p:sldId id="342" r:id="rId53"/>
    <p:sldId id="352" r:id="rId54"/>
    <p:sldId id="353" r:id="rId55"/>
    <p:sldId id="354" r:id="rId56"/>
    <p:sldId id="355" r:id="rId57"/>
    <p:sldId id="356" r:id="rId58"/>
    <p:sldId id="357" r:id="rId59"/>
    <p:sldId id="358" r:id="rId60"/>
    <p:sldId id="359" r:id="rId61"/>
    <p:sldId id="301" r:id="rId62"/>
    <p:sldId id="302" r:id="rId63"/>
    <p:sldId id="292" r:id="rId64"/>
    <p:sldId id="288" r:id="rId65"/>
    <p:sldId id="303" r:id="rId66"/>
    <p:sldId id="289" r:id="rId67"/>
    <p:sldId id="297" r:id="rId68"/>
    <p:sldId id="290" r:id="rId69"/>
    <p:sldId id="300" r:id="rId70"/>
    <p:sldId id="296" r:id="rId71"/>
    <p:sldId id="291" r:id="rId72"/>
    <p:sldId id="293" r:id="rId73"/>
    <p:sldId id="294" r:id="rId74"/>
    <p:sldId id="295" r:id="rId75"/>
    <p:sldId id="298" r:id="rId76"/>
    <p:sldId id="299" r:id="rId77"/>
    <p:sldId id="377" r:id="rId78"/>
    <p:sldId id="380" r:id="rId79"/>
    <p:sldId id="379" r:id="rId80"/>
    <p:sldId id="378" r:id="rId81"/>
    <p:sldId id="400" r:id="rId82"/>
    <p:sldId id="381" r:id="rId83"/>
    <p:sldId id="382" r:id="rId84"/>
    <p:sldId id="389" r:id="rId85"/>
    <p:sldId id="383" r:id="rId86"/>
    <p:sldId id="387" r:id="rId87"/>
    <p:sldId id="384" r:id="rId88"/>
    <p:sldId id="385" r:id="rId89"/>
    <p:sldId id="386" r:id="rId90"/>
    <p:sldId id="388" r:id="rId91"/>
    <p:sldId id="391" r:id="rId92"/>
    <p:sldId id="390" r:id="rId93"/>
    <p:sldId id="349" r:id="rId94"/>
    <p:sldId id="363" r:id="rId95"/>
    <p:sldId id="409" r:id="rId96"/>
    <p:sldId id="360" r:id="rId97"/>
    <p:sldId id="361" r:id="rId98"/>
    <p:sldId id="362" r:id="rId99"/>
    <p:sldId id="366" r:id="rId100"/>
    <p:sldId id="367" r:id="rId101"/>
    <p:sldId id="368" r:id="rId102"/>
    <p:sldId id="369" r:id="rId103"/>
    <p:sldId id="372" r:id="rId104"/>
    <p:sldId id="370" r:id="rId105"/>
    <p:sldId id="410" r:id="rId106"/>
    <p:sldId id="412" r:id="rId107"/>
    <p:sldId id="413" r:id="rId108"/>
    <p:sldId id="411" r:id="rId109"/>
    <p:sldId id="414" r:id="rId110"/>
    <p:sldId id="415" r:id="rId111"/>
    <p:sldId id="313" r:id="rId112"/>
    <p:sldId id="408" r:id="rId113"/>
    <p:sldId id="418" r:id="rId114"/>
    <p:sldId id="417" r:id="rId115"/>
    <p:sldId id="309" r:id="rId116"/>
    <p:sldId id="310" r:id="rId117"/>
    <p:sldId id="311" r:id="rId118"/>
    <p:sldId id="312" r:id="rId119"/>
    <p:sldId id="394" r:id="rId120"/>
    <p:sldId id="392" r:id="rId121"/>
    <p:sldId id="395" r:id="rId122"/>
    <p:sldId id="396" r:id="rId123"/>
    <p:sldId id="397" r:id="rId124"/>
    <p:sldId id="398" r:id="rId125"/>
    <p:sldId id="401" r:id="rId126"/>
    <p:sldId id="402" r:id="rId127"/>
    <p:sldId id="405" r:id="rId128"/>
    <p:sldId id="399" r:id="rId129"/>
    <p:sldId id="404" r:id="rId130"/>
    <p:sldId id="403" r:id="rId131"/>
    <p:sldId id="416" r:id="rId132"/>
    <p:sldId id="272" r:id="rId133"/>
    <p:sldId id="281" r:id="rId134"/>
    <p:sldId id="285" r:id="rId135"/>
    <p:sldId id="287" r:id="rId136"/>
    <p:sldId id="277" r:id="rId137"/>
    <p:sldId id="282" r:id="rId138"/>
    <p:sldId id="283" r:id="rId139"/>
    <p:sldId id="278" r:id="rId140"/>
    <p:sldId id="286" r:id="rId141"/>
    <p:sldId id="279" r:id="rId142"/>
    <p:sldId id="280" r:id="rId143"/>
    <p:sldId id="406" r:id="rId144"/>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adVt/ktQ892gMuHGiuVTg==" hashData="TdDurV7/KbWWNt0VV31P3h7jW3qcuW+1Ueuq/CtNiwNhaajlcG+ly/OOM96lkj2Epdpk2XAh12jx7Q26FoJ1HA=="/>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E646F"/>
    <a:srgbClr val="15211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4" d="100"/>
          <a:sy n="114" d="100"/>
        </p:scale>
        <p:origin x="152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8997C3F2-5DA6-434C-B955-28FBA062A39E}" type="datetimeFigureOut">
              <a:rPr lang="fr-FR" smtClean="0"/>
              <a:pPr/>
              <a:t>06/08/2025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C2D6E9A-5C19-407E-9E0F-D98C29D01103}" type="slidenum">
              <a:rPr lang="fr-FR" smtClean="0"/>
              <a:pPr/>
              <a:t>‹N°›</a:t>
            </a:fld>
            <a:endParaRPr lang="fr-FR"/>
          </a:p>
        </p:txBody>
      </p:sp>
    </p:spTree>
    <p:extLst>
      <p:ext uri="{BB962C8B-B14F-4D97-AF65-F5344CB8AC3E}">
        <p14:creationId xmlns:p14="http://schemas.microsoft.com/office/powerpoint/2010/main" val="2487232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997C3F2-5DA6-434C-B955-28FBA062A39E}" type="datetimeFigureOut">
              <a:rPr lang="fr-FR" smtClean="0"/>
              <a:pPr/>
              <a:t>06/08/2025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C2D6E9A-5C19-407E-9E0F-D98C29D01103}" type="slidenum">
              <a:rPr lang="fr-FR" smtClean="0"/>
              <a:pPr/>
              <a:t>‹N°›</a:t>
            </a:fld>
            <a:endParaRPr lang="fr-FR"/>
          </a:p>
        </p:txBody>
      </p:sp>
    </p:spTree>
    <p:extLst>
      <p:ext uri="{BB962C8B-B14F-4D97-AF65-F5344CB8AC3E}">
        <p14:creationId xmlns:p14="http://schemas.microsoft.com/office/powerpoint/2010/main" val="23584977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8997C3F2-5DA6-434C-B955-28FBA062A39E}" type="datetimeFigureOut">
              <a:rPr lang="fr-FR" smtClean="0"/>
              <a:pPr/>
              <a:t>06/08/2025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C2D6E9A-5C19-407E-9E0F-D98C29D01103}" type="slidenum">
              <a:rPr lang="fr-FR" smtClean="0"/>
              <a:pPr/>
              <a:t>‹N°›</a:t>
            </a:fld>
            <a:endParaRPr lang="fr-FR"/>
          </a:p>
        </p:txBody>
      </p:sp>
    </p:spTree>
    <p:extLst>
      <p:ext uri="{BB962C8B-B14F-4D97-AF65-F5344CB8AC3E}">
        <p14:creationId xmlns:p14="http://schemas.microsoft.com/office/powerpoint/2010/main" val="29879108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8997C3F2-5DA6-434C-B955-28FBA062A39E}" type="datetimeFigureOut">
              <a:rPr lang="fr-FR" smtClean="0"/>
              <a:pPr/>
              <a:t>06/08/2025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C2D6E9A-5C19-407E-9E0F-D98C29D01103}" type="slidenum">
              <a:rPr lang="fr-FR" smtClean="0"/>
              <a:pPr/>
              <a:t>‹N°›</a:t>
            </a:fld>
            <a:endParaRPr lang="fr-FR"/>
          </a:p>
        </p:txBody>
      </p:sp>
    </p:spTree>
    <p:extLst>
      <p:ext uri="{BB962C8B-B14F-4D97-AF65-F5344CB8AC3E}">
        <p14:creationId xmlns:p14="http://schemas.microsoft.com/office/powerpoint/2010/main" val="5177313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8997C3F2-5DA6-434C-B955-28FBA062A39E}" type="datetimeFigureOut">
              <a:rPr lang="fr-FR" smtClean="0"/>
              <a:pPr/>
              <a:t>06/08/2025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2C2D6E9A-5C19-407E-9E0F-D98C29D01103}" type="slidenum">
              <a:rPr lang="fr-FR" smtClean="0"/>
              <a:pPr/>
              <a:t>‹N°›</a:t>
            </a:fld>
            <a:endParaRPr lang="fr-FR"/>
          </a:p>
        </p:txBody>
      </p:sp>
    </p:spTree>
    <p:extLst>
      <p:ext uri="{BB962C8B-B14F-4D97-AF65-F5344CB8AC3E}">
        <p14:creationId xmlns:p14="http://schemas.microsoft.com/office/powerpoint/2010/main" val="41667856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8997C3F2-5DA6-434C-B955-28FBA062A39E}" type="datetimeFigureOut">
              <a:rPr lang="fr-FR" smtClean="0"/>
              <a:pPr/>
              <a:t>06/08/2025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2C2D6E9A-5C19-407E-9E0F-D98C29D01103}" type="slidenum">
              <a:rPr lang="fr-FR" smtClean="0"/>
              <a:pPr/>
              <a:t>‹N°›</a:t>
            </a:fld>
            <a:endParaRPr lang="fr-FR"/>
          </a:p>
        </p:txBody>
      </p:sp>
    </p:spTree>
    <p:extLst>
      <p:ext uri="{BB962C8B-B14F-4D97-AF65-F5344CB8AC3E}">
        <p14:creationId xmlns:p14="http://schemas.microsoft.com/office/powerpoint/2010/main" val="42428759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8997C3F2-5DA6-434C-B955-28FBA062A39E}" type="datetimeFigureOut">
              <a:rPr lang="fr-FR" smtClean="0"/>
              <a:pPr/>
              <a:t>06/08/2025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2C2D6E9A-5C19-407E-9E0F-D98C29D01103}" type="slidenum">
              <a:rPr lang="fr-FR" smtClean="0"/>
              <a:pPr/>
              <a:t>‹N°›</a:t>
            </a:fld>
            <a:endParaRPr lang="fr-FR"/>
          </a:p>
        </p:txBody>
      </p:sp>
    </p:spTree>
    <p:extLst>
      <p:ext uri="{BB962C8B-B14F-4D97-AF65-F5344CB8AC3E}">
        <p14:creationId xmlns:p14="http://schemas.microsoft.com/office/powerpoint/2010/main" val="33237685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8997C3F2-5DA6-434C-B955-28FBA062A39E}" type="datetimeFigureOut">
              <a:rPr lang="fr-FR" smtClean="0"/>
              <a:pPr/>
              <a:t>06/08/2025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C2D6E9A-5C19-407E-9E0F-D98C29D01103}" type="slidenum">
              <a:rPr lang="fr-FR" smtClean="0"/>
              <a:pPr/>
              <a:t>‹N°›</a:t>
            </a:fld>
            <a:endParaRPr lang="fr-FR"/>
          </a:p>
        </p:txBody>
      </p:sp>
    </p:spTree>
    <p:extLst>
      <p:ext uri="{BB962C8B-B14F-4D97-AF65-F5344CB8AC3E}">
        <p14:creationId xmlns:p14="http://schemas.microsoft.com/office/powerpoint/2010/main" val="41066357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8997C3F2-5DA6-434C-B955-28FBA062A39E}" type="datetimeFigureOut">
              <a:rPr lang="fr-FR" smtClean="0"/>
              <a:pPr/>
              <a:t>06/08/2025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C2D6E9A-5C19-407E-9E0F-D98C29D01103}" type="slidenum">
              <a:rPr lang="fr-FR" smtClean="0"/>
              <a:pPr/>
              <a:t>‹N°›</a:t>
            </a:fld>
            <a:endParaRPr lang="fr-FR"/>
          </a:p>
        </p:txBody>
      </p:sp>
    </p:spTree>
    <p:extLst>
      <p:ext uri="{BB962C8B-B14F-4D97-AF65-F5344CB8AC3E}">
        <p14:creationId xmlns:p14="http://schemas.microsoft.com/office/powerpoint/2010/main" val="5350343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997C3F2-5DA6-434C-B955-28FBA062A39E}" type="datetimeFigureOut">
              <a:rPr lang="fr-FR" smtClean="0"/>
              <a:pPr/>
              <a:t>06/08/2025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C2D6E9A-5C19-407E-9E0F-D98C29D01103}" type="slidenum">
              <a:rPr lang="fr-FR" smtClean="0"/>
              <a:pPr/>
              <a:t>‹N°›</a:t>
            </a:fld>
            <a:endParaRPr lang="fr-FR"/>
          </a:p>
        </p:txBody>
      </p:sp>
    </p:spTree>
    <p:extLst>
      <p:ext uri="{BB962C8B-B14F-4D97-AF65-F5344CB8AC3E}">
        <p14:creationId xmlns:p14="http://schemas.microsoft.com/office/powerpoint/2010/main" val="26767279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997C3F2-5DA6-434C-B955-28FBA062A39E}" type="datetimeFigureOut">
              <a:rPr lang="fr-FR" smtClean="0"/>
              <a:pPr/>
              <a:t>06/08/2025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C2D6E9A-5C19-407E-9E0F-D98C29D01103}" type="slidenum">
              <a:rPr lang="fr-FR" smtClean="0"/>
              <a:pPr/>
              <a:t>‹N°›</a:t>
            </a:fld>
            <a:endParaRPr lang="fr-FR"/>
          </a:p>
        </p:txBody>
      </p:sp>
    </p:spTree>
    <p:extLst>
      <p:ext uri="{BB962C8B-B14F-4D97-AF65-F5344CB8AC3E}">
        <p14:creationId xmlns:p14="http://schemas.microsoft.com/office/powerpoint/2010/main" val="1883246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C000">
            <a:alpha val="15000"/>
          </a:srgbClr>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97C3F2-5DA6-434C-B955-28FBA062A39E}" type="datetimeFigureOut">
              <a:rPr lang="fr-FR" smtClean="0"/>
              <a:pPr/>
              <a:t>06/08/2025</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2D6E9A-5C19-407E-9E0F-D98C29D01103}" type="slidenum">
              <a:rPr lang="fr-FR" smtClean="0"/>
              <a:pPr/>
              <a:t>‹N°›</a:t>
            </a:fld>
            <a:endParaRPr lang="fr-FR"/>
          </a:p>
        </p:txBody>
      </p:sp>
    </p:spTree>
    <p:extLst>
      <p:ext uri="{BB962C8B-B14F-4D97-AF65-F5344CB8AC3E}">
        <p14:creationId xmlns:p14="http://schemas.microsoft.com/office/powerpoint/2010/main" val="12116506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microsoft.com/office/2007/relationships/hdphoto" Target="../media/hdphoto1.wdp"/><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png"/><Relationship Id="rId5" Type="http://schemas.openxmlformats.org/officeDocument/2006/relationships/image" Target="../media/image2.jpeg"/><Relationship Id="rId10" Type="http://schemas.openxmlformats.org/officeDocument/2006/relationships/image" Target="../media/image6.gif"/><Relationship Id="rId4" Type="http://schemas.openxmlformats.org/officeDocument/2006/relationships/image" Target="../media/image1.jpeg"/><Relationship Id="rId9"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hyperlink" Target="//commons.wikimedia.org/wiki/File:Blason_ville_fr_Cherrueix_(Ille-et-Vilaine).svg" TargetMode="External"/><Relationship Id="rId3" Type="http://schemas.openxmlformats.org/officeDocument/2006/relationships/hyperlink" Target="//commons.wikimedia.org/wiki/File:Blason_ville_fr_Espalion_(12).svg" TargetMode="External"/><Relationship Id="rId7" Type="http://schemas.openxmlformats.org/officeDocument/2006/relationships/hyperlink" Target="http://fr.wikipedia.org/wiki/Victor_Adolphe_Malte-Brun" TargetMode="External"/><Relationship Id="rId2" Type="http://schemas.openxmlformats.org/officeDocument/2006/relationships/image" Target="../media/image35.png"/><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hyperlink" Target="//commons.wikimedia.org/wiki/File:Blason_ville_fr_Espalion_(12)_alias.svg" TargetMode="External"/><Relationship Id="rId4" Type="http://schemas.openxmlformats.org/officeDocument/2006/relationships/image" Target="../media/image36.png"/><Relationship Id="rId9" Type="http://schemas.openxmlformats.org/officeDocument/2006/relationships/image" Target="../media/image38.png"/></Relationships>
</file>

<file path=ppt/slides/_rels/slide2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hyperlink" Target="http://fr.wikipedia.org/wiki/Occitan" TargetMode="External"/><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8" Type="http://schemas.openxmlformats.org/officeDocument/2006/relationships/hyperlink" Target="http://fr.wikipedia.org/wiki/Aveyron_(d%C3%A9partement)" TargetMode="External"/><Relationship Id="rId13" Type="http://schemas.openxmlformats.org/officeDocument/2006/relationships/hyperlink" Target="http://fr.wikipedia.org/wiki/Maire_(France)" TargetMode="External"/><Relationship Id="rId18" Type="http://schemas.openxmlformats.org/officeDocument/2006/relationships/hyperlink" Target="http://fr.wikipedia.org/wiki/Code_officiel_g%C3%A9ographique" TargetMode="External"/><Relationship Id="rId3" Type="http://schemas.openxmlformats.org/officeDocument/2006/relationships/hyperlink" Target="http://fr.wikipedia.org/wiki/Liste_des_pays_du_monde" TargetMode="External"/><Relationship Id="rId21" Type="http://schemas.openxmlformats.org/officeDocument/2006/relationships/image" Target="../media/image10.png"/><Relationship Id="rId7" Type="http://schemas.openxmlformats.org/officeDocument/2006/relationships/hyperlink" Target="http://fr.wikipedia.org/wiki/D%C3%A9partement_fran%C3%A7ais" TargetMode="External"/><Relationship Id="rId12" Type="http://schemas.openxmlformats.org/officeDocument/2006/relationships/hyperlink" Target="http://fr.wikipedia.org/wiki/Canton_de_Conques" TargetMode="External"/><Relationship Id="rId17" Type="http://schemas.openxmlformats.org/officeDocument/2006/relationships/hyperlink" Target="http://fr.wikipedia.org/wiki/Code_postal" TargetMode="External"/><Relationship Id="rId2" Type="http://schemas.openxmlformats.org/officeDocument/2006/relationships/image" Target="../media/image58.png"/><Relationship Id="rId16" Type="http://schemas.openxmlformats.org/officeDocument/2006/relationships/hyperlink" Target="http://fr.wikipedia.org/wiki/2014" TargetMode="External"/><Relationship Id="rId20" Type="http://schemas.openxmlformats.org/officeDocument/2006/relationships/hyperlink" Target="http://fr.wikipedia.org/wiki/Chiffres_de_population_de_la_France" TargetMode="External"/><Relationship Id="rId1" Type="http://schemas.openxmlformats.org/officeDocument/2006/relationships/slideLayout" Target="../slideLayouts/slideLayout7.xml"/><Relationship Id="rId6" Type="http://schemas.openxmlformats.org/officeDocument/2006/relationships/hyperlink" Target="http://fr.wikipedia.org/wiki/Midi-Pyr%C3%A9n%C3%A9es" TargetMode="External"/><Relationship Id="rId11" Type="http://schemas.openxmlformats.org/officeDocument/2006/relationships/hyperlink" Target="http://fr.wikipedia.org/wiki/Canton_fran%C3%A7ais" TargetMode="External"/><Relationship Id="rId5" Type="http://schemas.openxmlformats.org/officeDocument/2006/relationships/hyperlink" Target="http://fr.wikipedia.org/wiki/R%C3%A9gion_fran%C3%A7aise" TargetMode="External"/><Relationship Id="rId15" Type="http://schemas.openxmlformats.org/officeDocument/2006/relationships/hyperlink" Target="http://fr.wikipedia.org/wiki/2008" TargetMode="External"/><Relationship Id="rId23" Type="http://schemas.openxmlformats.org/officeDocument/2006/relationships/image" Target="../media/image60.jpeg"/><Relationship Id="rId10" Type="http://schemas.openxmlformats.org/officeDocument/2006/relationships/hyperlink" Target="http://fr.wikipedia.org/wiki/Arrondissement_de_Rodez" TargetMode="External"/><Relationship Id="rId19" Type="http://schemas.openxmlformats.org/officeDocument/2006/relationships/hyperlink" Target="http://fr.wikipedia.org/wiki/Gentil%C3%A9" TargetMode="External"/><Relationship Id="rId4" Type="http://schemas.openxmlformats.org/officeDocument/2006/relationships/hyperlink" Target="http://fr.wikipedia.org/wiki/France" TargetMode="External"/><Relationship Id="rId9" Type="http://schemas.openxmlformats.org/officeDocument/2006/relationships/hyperlink" Target="http://fr.wikipedia.org/wiki/Arrondissement_fran%C3%A7ais" TargetMode="External"/><Relationship Id="rId14" Type="http://schemas.openxmlformats.org/officeDocument/2006/relationships/hyperlink" Target="http://fr.wikipedia.org/wiki/Mandat_politique" TargetMode="External"/><Relationship Id="rId22" Type="http://schemas.openxmlformats.org/officeDocument/2006/relationships/image" Target="../media/image59.png"/></Relationships>
</file>

<file path=ppt/slides/_rels/slide3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8" Type="http://schemas.openxmlformats.org/officeDocument/2006/relationships/hyperlink" Target="http://fr.wikipedia.org/wiki/Rodez" TargetMode="External"/><Relationship Id="rId3" Type="http://schemas.openxmlformats.org/officeDocument/2006/relationships/hyperlink" Target="http://fr.wikipedia.org/wiki/1460" TargetMode="External"/><Relationship Id="rId7" Type="http://schemas.openxmlformats.org/officeDocument/2006/relationships/hyperlink" Target="http://fr.wikipedia.org/wiki/1529" TargetMode="External"/><Relationship Id="rId2" Type="http://schemas.openxmlformats.org/officeDocument/2006/relationships/image" Target="../media/image88.jpeg"/><Relationship Id="rId1" Type="http://schemas.openxmlformats.org/officeDocument/2006/relationships/slideLayout" Target="../slideLayouts/slideLayout7.xml"/><Relationship Id="rId6" Type="http://schemas.openxmlformats.org/officeDocument/2006/relationships/hyperlink" Target="http://fr.wikipedia.org/wiki/Octobre" TargetMode="External"/><Relationship Id="rId5" Type="http://schemas.openxmlformats.org/officeDocument/2006/relationships/hyperlink" Target="http://fr.wikipedia.org/wiki/31_octobre" TargetMode="External"/><Relationship Id="rId10" Type="http://schemas.microsoft.com/office/2007/relationships/hdphoto" Target="../media/hdphoto2.wdp"/><Relationship Id="rId4" Type="http://schemas.openxmlformats.org/officeDocument/2006/relationships/hyperlink" Target="http://fr.wikipedia.org/wiki/Prades-d'Aubrac" TargetMode="External"/><Relationship Id="rId9" Type="http://schemas.openxmlformats.org/officeDocument/2006/relationships/image" Target="../media/image89.png"/></Relationships>
</file>

<file path=ppt/slides/_rels/slide65.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hyperlink" Target="http://fr.wikipedia.org/w/index.php?title=Saint-Fleuret&amp;action=edit&amp;redlink=1" TargetMode="External"/><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hyperlink" Target="http://fr.wikipedia.org/wiki/XVe_si%C3%A8cle" TargetMode="External"/><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image" Target="../media/image103.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78.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hyperlink" Target="http://fr.wikipedia.org/wiki/Remparts_de_La_Couvertoirade" TargetMode="External"/><Relationship Id="rId2" Type="http://schemas.openxmlformats.org/officeDocument/2006/relationships/image" Target="../media/image106.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107.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108.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3" Type="http://schemas.openxmlformats.org/officeDocument/2006/relationships/image" Target="../media/image110.jpeg"/><Relationship Id="rId2" Type="http://schemas.openxmlformats.org/officeDocument/2006/relationships/image" Target="../media/image109.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hyperlink" Target="http://fr.wikipedia.org/wiki/1249" TargetMode="External"/><Relationship Id="rId7" Type="http://schemas.openxmlformats.org/officeDocument/2006/relationships/hyperlink" Target="http://fr.wikipedia.org/wiki/Ch%C3%A2teau_de_Najac" TargetMode="External"/><Relationship Id="rId2" Type="http://schemas.openxmlformats.org/officeDocument/2006/relationships/image" Target="../media/image111.jpeg"/><Relationship Id="rId1" Type="http://schemas.openxmlformats.org/officeDocument/2006/relationships/slideLayout" Target="../slideLayouts/slideLayout7.xml"/><Relationship Id="rId6" Type="http://schemas.openxmlformats.org/officeDocument/2006/relationships/hyperlink" Target="http://fr.wikipedia.org/wiki/1307" TargetMode="External"/><Relationship Id="rId5" Type="http://schemas.openxmlformats.org/officeDocument/2006/relationships/hyperlink" Target="http://fr.wikipedia.org/wiki/Commanderie_de_Sainte-Eulalie-de-Cernon" TargetMode="External"/><Relationship Id="rId4" Type="http://schemas.openxmlformats.org/officeDocument/2006/relationships/hyperlink" Target="http://fr.wikipedia.org/wiki/Ordre_du_Temple" TargetMode="External"/></Relationships>
</file>

<file path=ppt/slides/_rels/slide84.xml.rels><?xml version="1.0" encoding="UTF-8" standalone="yes"?>
<Relationships xmlns="http://schemas.openxmlformats.org/package/2006/relationships"><Relationship Id="rId3" Type="http://schemas.openxmlformats.org/officeDocument/2006/relationships/hyperlink" Target="http://fr.wikipedia.org/wiki/%C3%89glise_Saint-Christol_de_La_Couvertoirade" TargetMode="External"/><Relationship Id="rId2" Type="http://schemas.openxmlformats.org/officeDocument/2006/relationships/image" Target="../media/image112.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113.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114.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115.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116.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3" Type="http://schemas.openxmlformats.org/officeDocument/2006/relationships/image" Target="../media/image118.jpeg"/><Relationship Id="rId2" Type="http://schemas.openxmlformats.org/officeDocument/2006/relationships/image" Target="../media/image117.jpe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119.jpe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image" Target="../media/image120.jpe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image" Target="../media/image121.jpe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8" Type="http://schemas.openxmlformats.org/officeDocument/2006/relationships/hyperlink" Target="http://fr.wikipedia.org/wiki/D%C3%A9partement_fran%C3%A7ais" TargetMode="External"/><Relationship Id="rId13" Type="http://schemas.openxmlformats.org/officeDocument/2006/relationships/hyperlink" Target="http://fr.wikipedia.org/wiki/Canton_de_Najac" TargetMode="External"/><Relationship Id="rId18" Type="http://schemas.openxmlformats.org/officeDocument/2006/relationships/hyperlink" Target="http://fr.wikipedia.org/wiki/%C3%89lections_municipales_fran%C3%A7aises_de_2008" TargetMode="External"/><Relationship Id="rId3" Type="http://schemas.openxmlformats.org/officeDocument/2006/relationships/image" Target="../media/image122.png"/><Relationship Id="rId21" Type="http://schemas.openxmlformats.org/officeDocument/2006/relationships/hyperlink" Target="http://fr.wikipedia.org/wiki/Code_officiel_g%C3%A9ographique" TargetMode="External"/><Relationship Id="rId7" Type="http://schemas.openxmlformats.org/officeDocument/2006/relationships/hyperlink" Target="http://fr.wikipedia.org/wiki/Midi-Pyr%C3%A9n%C3%A9es" TargetMode="External"/><Relationship Id="rId12" Type="http://schemas.openxmlformats.org/officeDocument/2006/relationships/hyperlink" Target="http://fr.wikipedia.org/wiki/Canton_fran%C3%A7ais" TargetMode="External"/><Relationship Id="rId17" Type="http://schemas.openxmlformats.org/officeDocument/2006/relationships/hyperlink" Target="http://fr.wikipedia.org/wiki/Mandat_politique" TargetMode="External"/><Relationship Id="rId2" Type="http://schemas.openxmlformats.org/officeDocument/2006/relationships/image" Target="../media/image11.jpeg"/><Relationship Id="rId16" Type="http://schemas.openxmlformats.org/officeDocument/2006/relationships/hyperlink" Target="http://fr.wikipedia.org/wiki/Maire_(France)" TargetMode="External"/><Relationship Id="rId20" Type="http://schemas.openxmlformats.org/officeDocument/2006/relationships/hyperlink" Target="http://fr.wikipedia.org/wiki/Code_postal" TargetMode="External"/><Relationship Id="rId1" Type="http://schemas.openxmlformats.org/officeDocument/2006/relationships/slideLayout" Target="../slideLayouts/slideLayout7.xml"/><Relationship Id="rId6" Type="http://schemas.openxmlformats.org/officeDocument/2006/relationships/hyperlink" Target="http://fr.wikipedia.org/wiki/R%C3%A9gion_fran%C3%A7aise" TargetMode="External"/><Relationship Id="rId11" Type="http://schemas.openxmlformats.org/officeDocument/2006/relationships/hyperlink" Target="http://fr.wikipedia.org/wiki/Arrondissement_de_Villefranche-de-Rouergue" TargetMode="External"/><Relationship Id="rId24" Type="http://schemas.openxmlformats.org/officeDocument/2006/relationships/image" Target="../media/image10.png"/><Relationship Id="rId5" Type="http://schemas.openxmlformats.org/officeDocument/2006/relationships/hyperlink" Target="http://fr.wikipedia.org/wiki/France" TargetMode="External"/><Relationship Id="rId15" Type="http://schemas.openxmlformats.org/officeDocument/2006/relationships/hyperlink" Target="http://fr.wikipedia.org/wiki/Communaut%C3%A9_de_communes_du_Canton_de_Najac" TargetMode="External"/><Relationship Id="rId23" Type="http://schemas.openxmlformats.org/officeDocument/2006/relationships/hyperlink" Target="http://fr.wikipedia.org/wiki/Chiffres_de_population_de_la_France" TargetMode="External"/><Relationship Id="rId10" Type="http://schemas.openxmlformats.org/officeDocument/2006/relationships/hyperlink" Target="http://fr.wikipedia.org/wiki/Arrondissement_fran%C3%A7ais" TargetMode="External"/><Relationship Id="rId19" Type="http://schemas.openxmlformats.org/officeDocument/2006/relationships/hyperlink" Target="http://fr.wikipedia.org/wiki/2014" TargetMode="External"/><Relationship Id="rId4" Type="http://schemas.openxmlformats.org/officeDocument/2006/relationships/hyperlink" Target="http://fr.wikipedia.org/wiki/Liste_des_pays_du_monde" TargetMode="External"/><Relationship Id="rId9" Type="http://schemas.openxmlformats.org/officeDocument/2006/relationships/hyperlink" Target="http://fr.wikipedia.org/wiki/Aveyron_(d%C3%A9partement)" TargetMode="External"/><Relationship Id="rId14" Type="http://schemas.openxmlformats.org/officeDocument/2006/relationships/hyperlink" Target="http://fr.wikipedia.org/wiki/Intercommunalit%C3%A9_en_France" TargetMode="External"/><Relationship Id="rId22" Type="http://schemas.openxmlformats.org/officeDocument/2006/relationships/hyperlink" Target="http://fr.wikipedia.org/wiki/Gentil%C3%A9" TargetMode="External"/></Relationships>
</file>

<file path=ppt/slides/_rels/slide94.xml.rels><?xml version="1.0" encoding="UTF-8" standalone="yes"?>
<Relationships xmlns="http://schemas.openxmlformats.org/package/2006/relationships"><Relationship Id="rId2" Type="http://schemas.openxmlformats.org/officeDocument/2006/relationships/image" Target="../media/image123.jpeg"/><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2" Type="http://schemas.openxmlformats.org/officeDocument/2006/relationships/image" Target="../media/image124.jpeg"/><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2" Type="http://schemas.openxmlformats.org/officeDocument/2006/relationships/image" Target="../media/image125.jpeg"/><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2" Type="http://schemas.openxmlformats.org/officeDocument/2006/relationships/image" Target="../media/image126.jpeg"/><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2" Type="http://schemas.openxmlformats.org/officeDocument/2006/relationships/image" Target="../media/image127.jpeg"/><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2" Type="http://schemas.openxmlformats.org/officeDocument/2006/relationships/image" Target="../media/image128.jpeg"/><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2" Type="http://schemas.openxmlformats.org/officeDocument/2006/relationships/image" Target="../media/image129.jpeg"/><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2" Type="http://schemas.openxmlformats.org/officeDocument/2006/relationships/image" Target="../media/image130.jpeg"/><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2" Type="http://schemas.openxmlformats.org/officeDocument/2006/relationships/image" Target="../media/image131.jpeg"/><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2" Type="http://schemas.openxmlformats.org/officeDocument/2006/relationships/image" Target="../media/image132.jpeg"/><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2" Type="http://schemas.openxmlformats.org/officeDocument/2006/relationships/image" Target="../media/image133.jpeg"/><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3" Type="http://schemas.openxmlformats.org/officeDocument/2006/relationships/image" Target="../media/image135.jpeg"/><Relationship Id="rId2" Type="http://schemas.openxmlformats.org/officeDocument/2006/relationships/image" Target="../media/image134.jpeg"/><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2" Type="http://schemas.openxmlformats.org/officeDocument/2006/relationships/image" Target="../media/image136.jpeg"/><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2" Type="http://schemas.openxmlformats.org/officeDocument/2006/relationships/image" Target="../media/image137.jpeg"/><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2" Type="http://schemas.openxmlformats.org/officeDocument/2006/relationships/image" Target="../media/image138.jpeg"/><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2" Type="http://schemas.openxmlformats.org/officeDocument/2006/relationships/image" Target="../media/image139.jpeg"/><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2" Type="http://schemas.openxmlformats.org/officeDocument/2006/relationships/image" Target="../media/image140.jpeg"/><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41.jpeg"/><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2" Type="http://schemas.openxmlformats.org/officeDocument/2006/relationships/image" Target="../media/image142.jpg"/><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2" Type="http://schemas.openxmlformats.org/officeDocument/2006/relationships/image" Target="../media/image143.jpg"/><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2" Type="http://schemas.openxmlformats.org/officeDocument/2006/relationships/image" Target="../media/image144.jpg"/><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3" Type="http://schemas.openxmlformats.org/officeDocument/2006/relationships/image" Target="../media/image146.jpeg"/><Relationship Id="rId2" Type="http://schemas.openxmlformats.org/officeDocument/2006/relationships/image" Target="../media/image145.jpeg"/><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47.jpeg"/><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2" Type="http://schemas.openxmlformats.org/officeDocument/2006/relationships/image" Target="../media/image148.jpeg"/><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2" Type="http://schemas.openxmlformats.org/officeDocument/2006/relationships/image" Target="../media/image149.jpeg"/><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3" Type="http://schemas.openxmlformats.org/officeDocument/2006/relationships/image" Target="../media/image151.png"/><Relationship Id="rId2" Type="http://schemas.openxmlformats.org/officeDocument/2006/relationships/image" Target="../media/image150.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20.xml.rels><?xml version="1.0" encoding="UTF-8" standalone="yes"?>
<Relationships xmlns="http://schemas.openxmlformats.org/package/2006/relationships"><Relationship Id="rId3" Type="http://schemas.openxmlformats.org/officeDocument/2006/relationships/image" Target="../media/image153.png"/><Relationship Id="rId7" Type="http://schemas.openxmlformats.org/officeDocument/2006/relationships/hyperlink" Target="http://fr.wikipedia.org/wiki/Midi-Pyr%C3%A9n%C3%A9es" TargetMode="External"/><Relationship Id="rId2" Type="http://schemas.openxmlformats.org/officeDocument/2006/relationships/image" Target="../media/image152.jpeg"/><Relationship Id="rId1" Type="http://schemas.openxmlformats.org/officeDocument/2006/relationships/slideLayout" Target="../slideLayouts/slideLayout7.xml"/><Relationship Id="rId6" Type="http://schemas.openxmlformats.org/officeDocument/2006/relationships/hyperlink" Target="http://fr.wikipedia.org/wiki/Gueules" TargetMode="External"/><Relationship Id="rId5" Type="http://schemas.openxmlformats.org/officeDocument/2006/relationships/hyperlink" Target="http://fr.wikipedia.org/wiki/Victor_Adolphe_Malte-Brun" TargetMode="External"/><Relationship Id="rId4" Type="http://schemas.openxmlformats.org/officeDocument/2006/relationships/hyperlink" Target="http://fr.wikipedia.org/wiki/Armes_parlantes" TargetMode="External"/></Relationships>
</file>

<file path=ppt/slides/_rels/slide121.xml.rels><?xml version="1.0" encoding="UTF-8" standalone="yes"?>
<Relationships xmlns="http://schemas.openxmlformats.org/package/2006/relationships"><Relationship Id="rId2" Type="http://schemas.openxmlformats.org/officeDocument/2006/relationships/image" Target="../media/image154.jpeg"/><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2" Type="http://schemas.openxmlformats.org/officeDocument/2006/relationships/image" Target="../media/image155.jpeg"/><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2" Type="http://schemas.openxmlformats.org/officeDocument/2006/relationships/image" Target="../media/image156.jpeg"/><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2" Type="http://schemas.openxmlformats.org/officeDocument/2006/relationships/image" Target="../media/image157.jpeg"/><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2" Type="http://schemas.openxmlformats.org/officeDocument/2006/relationships/image" Target="../media/image158.jpeg"/><Relationship Id="rId1" Type="http://schemas.openxmlformats.org/officeDocument/2006/relationships/slideLayout" Target="../slideLayouts/slideLayout7.xml"/></Relationships>
</file>

<file path=ppt/slides/_rels/slide126.xml.rels><?xml version="1.0" encoding="UTF-8" standalone="yes"?>
<Relationships xmlns="http://schemas.openxmlformats.org/package/2006/relationships"><Relationship Id="rId2" Type="http://schemas.openxmlformats.org/officeDocument/2006/relationships/image" Target="../media/image159.jpeg"/><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3" Type="http://schemas.openxmlformats.org/officeDocument/2006/relationships/image" Target="../media/image161.jpeg"/><Relationship Id="rId2" Type="http://schemas.openxmlformats.org/officeDocument/2006/relationships/image" Target="../media/image160.jpeg"/><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2" Type="http://schemas.openxmlformats.org/officeDocument/2006/relationships/image" Target="../media/image162.jpeg"/><Relationship Id="rId1" Type="http://schemas.openxmlformats.org/officeDocument/2006/relationships/slideLayout" Target="../slideLayouts/slideLayout7.xml"/></Relationships>
</file>

<file path=ppt/slides/_rels/slide129.xml.rels><?xml version="1.0" encoding="UTF-8" standalone="yes"?>
<Relationships xmlns="http://schemas.openxmlformats.org/package/2006/relationships"><Relationship Id="rId2" Type="http://schemas.openxmlformats.org/officeDocument/2006/relationships/image" Target="../media/image163.jpeg"/><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2" Type="http://schemas.openxmlformats.org/officeDocument/2006/relationships/image" Target="../media/image164.jpeg"/><Relationship Id="rId1" Type="http://schemas.openxmlformats.org/officeDocument/2006/relationships/slideLayout" Target="../slideLayouts/slideLayout7.xml"/></Relationships>
</file>

<file path=ppt/slides/_rels/slide131.xml.rels><?xml version="1.0" encoding="UTF-8" standalone="yes"?>
<Relationships xmlns="http://schemas.openxmlformats.org/package/2006/relationships"><Relationship Id="rId2" Type="http://schemas.openxmlformats.org/officeDocument/2006/relationships/image" Target="../media/image165.jpeg"/><Relationship Id="rId1" Type="http://schemas.openxmlformats.org/officeDocument/2006/relationships/slideLayout" Target="../slideLayouts/slideLayout7.xml"/></Relationships>
</file>

<file path=ppt/slides/_rels/slide132.xml.rels><?xml version="1.0" encoding="UTF-8" standalone="yes"?>
<Relationships xmlns="http://schemas.openxmlformats.org/package/2006/relationships"><Relationship Id="rId3" Type="http://schemas.openxmlformats.org/officeDocument/2006/relationships/image" Target="../media/image167.jpeg"/><Relationship Id="rId2" Type="http://schemas.openxmlformats.org/officeDocument/2006/relationships/image" Target="../media/image166.jpeg"/><Relationship Id="rId1" Type="http://schemas.openxmlformats.org/officeDocument/2006/relationships/slideLayout" Target="../slideLayouts/slideLayout7.xml"/></Relationships>
</file>

<file path=ppt/slides/_rels/slide133.xml.rels><?xml version="1.0" encoding="UTF-8" standalone="yes"?>
<Relationships xmlns="http://schemas.openxmlformats.org/package/2006/relationships"><Relationship Id="rId2" Type="http://schemas.openxmlformats.org/officeDocument/2006/relationships/image" Target="../media/image168.jpeg"/><Relationship Id="rId1" Type="http://schemas.openxmlformats.org/officeDocument/2006/relationships/slideLayout" Target="../slideLayouts/slideLayout7.xml"/></Relationships>
</file>

<file path=ppt/slides/_rels/slide134.xml.rels><?xml version="1.0" encoding="UTF-8" standalone="yes"?>
<Relationships xmlns="http://schemas.openxmlformats.org/package/2006/relationships"><Relationship Id="rId3" Type="http://schemas.openxmlformats.org/officeDocument/2006/relationships/image" Target="../media/image170.jpeg"/><Relationship Id="rId2" Type="http://schemas.openxmlformats.org/officeDocument/2006/relationships/image" Target="../media/image169.jpeg"/><Relationship Id="rId1" Type="http://schemas.openxmlformats.org/officeDocument/2006/relationships/slideLayout" Target="../slideLayouts/slideLayout7.xml"/></Relationships>
</file>

<file path=ppt/slides/_rels/slide135.xml.rels><?xml version="1.0" encoding="UTF-8" standalone="yes"?>
<Relationships xmlns="http://schemas.openxmlformats.org/package/2006/relationships"><Relationship Id="rId2" Type="http://schemas.openxmlformats.org/officeDocument/2006/relationships/image" Target="../media/image171.jpeg"/><Relationship Id="rId1" Type="http://schemas.openxmlformats.org/officeDocument/2006/relationships/slideLayout" Target="../slideLayouts/slideLayout7.xml"/></Relationships>
</file>

<file path=ppt/slides/_rels/slide136.xml.rels><?xml version="1.0" encoding="UTF-8" standalone="yes"?>
<Relationships xmlns="http://schemas.openxmlformats.org/package/2006/relationships"><Relationship Id="rId2" Type="http://schemas.openxmlformats.org/officeDocument/2006/relationships/image" Target="../media/image172.jpeg"/><Relationship Id="rId1" Type="http://schemas.openxmlformats.org/officeDocument/2006/relationships/slideLayout" Target="../slideLayouts/slideLayout7.xml"/></Relationships>
</file>

<file path=ppt/slides/_rels/slide137.xml.rels><?xml version="1.0" encoding="UTF-8" standalone="yes"?>
<Relationships xmlns="http://schemas.openxmlformats.org/package/2006/relationships"><Relationship Id="rId2" Type="http://schemas.openxmlformats.org/officeDocument/2006/relationships/image" Target="../media/image173.jpeg"/><Relationship Id="rId1" Type="http://schemas.openxmlformats.org/officeDocument/2006/relationships/slideLayout" Target="../slideLayouts/slideLayout7.xml"/></Relationships>
</file>

<file path=ppt/slides/_rels/slide138.xml.rels><?xml version="1.0" encoding="UTF-8" standalone="yes"?>
<Relationships xmlns="http://schemas.openxmlformats.org/package/2006/relationships"><Relationship Id="rId3" Type="http://schemas.openxmlformats.org/officeDocument/2006/relationships/image" Target="../media/image175.jpeg"/><Relationship Id="rId2" Type="http://schemas.openxmlformats.org/officeDocument/2006/relationships/image" Target="../media/image174.jpeg"/><Relationship Id="rId1" Type="http://schemas.openxmlformats.org/officeDocument/2006/relationships/slideLayout" Target="../slideLayouts/slideLayout7.xml"/></Relationships>
</file>

<file path=ppt/slides/_rels/slide139.xml.rels><?xml version="1.0" encoding="UTF-8" standalone="yes"?>
<Relationships xmlns="http://schemas.openxmlformats.org/package/2006/relationships"><Relationship Id="rId2" Type="http://schemas.openxmlformats.org/officeDocument/2006/relationships/image" Target="../media/image176.jpeg"/><Relationship Id="rId1" Type="http://schemas.openxmlformats.org/officeDocument/2006/relationships/slideLayout" Target="../slideLayouts/slideLayout7.xml"/></Relationships>
</file>

<file path=ppt/slides/_rels/slide140.xml.rels><?xml version="1.0" encoding="UTF-8" standalone="yes"?>
<Relationships xmlns="http://schemas.openxmlformats.org/package/2006/relationships"><Relationship Id="rId2" Type="http://schemas.openxmlformats.org/officeDocument/2006/relationships/image" Target="../media/image177.jpeg"/><Relationship Id="rId1" Type="http://schemas.openxmlformats.org/officeDocument/2006/relationships/slideLayout" Target="../slideLayouts/slideLayout7.xml"/></Relationships>
</file>

<file path=ppt/slides/_rels/slide141.xml.rels><?xml version="1.0" encoding="UTF-8" standalone="yes"?>
<Relationships xmlns="http://schemas.openxmlformats.org/package/2006/relationships"><Relationship Id="rId2" Type="http://schemas.openxmlformats.org/officeDocument/2006/relationships/image" Target="../media/image178.jpeg"/><Relationship Id="rId1" Type="http://schemas.openxmlformats.org/officeDocument/2006/relationships/slideLayout" Target="../slideLayouts/slideLayout7.xml"/></Relationships>
</file>

<file path=ppt/slides/_rels/slide142.xml.rels><?xml version="1.0" encoding="UTF-8" standalone="yes"?>
<Relationships xmlns="http://schemas.openxmlformats.org/package/2006/relationships"><Relationship Id="rId2" Type="http://schemas.openxmlformats.org/officeDocument/2006/relationships/image" Target="../media/image179.jpeg"/><Relationship Id="rId1" Type="http://schemas.openxmlformats.org/officeDocument/2006/relationships/slideLayout" Target="../slideLayouts/slideLayout7.xml"/></Relationships>
</file>

<file path=ppt/slides/_rels/slide14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BVF12-1024x762.jpg"/>
          <p:cNvPicPr>
            <a:picLocks noChangeAspect="1"/>
          </p:cNvPicPr>
          <p:nvPr/>
        </p:nvPicPr>
        <p:blipFill>
          <a:blip r:embed="rId4" cstate="email"/>
          <a:stretch>
            <a:fillRect/>
          </a:stretch>
        </p:blipFill>
        <p:spPr>
          <a:xfrm>
            <a:off x="0" y="26581"/>
            <a:ext cx="9144000" cy="6804837"/>
          </a:xfrm>
          <a:prstGeom prst="rect">
            <a:avLst/>
          </a:prstGeom>
        </p:spPr>
      </p:pic>
      <p:pic>
        <p:nvPicPr>
          <p:cNvPr id="3" name="Image 2" descr="logoPlusBeauxVillages.jpg"/>
          <p:cNvPicPr>
            <a:picLocks noChangeAspect="1"/>
          </p:cNvPicPr>
          <p:nvPr/>
        </p:nvPicPr>
        <p:blipFill>
          <a:blip r:embed="rId5" cstate="email"/>
          <a:stretch>
            <a:fillRect/>
          </a:stretch>
        </p:blipFill>
        <p:spPr>
          <a:xfrm>
            <a:off x="1475656" y="5877272"/>
            <a:ext cx="828675" cy="723900"/>
          </a:xfrm>
          <a:prstGeom prst="rect">
            <a:avLst/>
          </a:prstGeom>
        </p:spPr>
      </p:pic>
      <p:pic>
        <p:nvPicPr>
          <p:cNvPr id="4" name="Image 3" descr="belle-ile-en-mer-ng2011_093.jpg"/>
          <p:cNvPicPr>
            <a:picLocks noChangeAspect="1"/>
          </p:cNvPicPr>
          <p:nvPr/>
        </p:nvPicPr>
        <p:blipFill>
          <a:blip r:embed="rId6" cstate="email">
            <a:clrChange>
              <a:clrFrom>
                <a:srgbClr val="FFFFFF"/>
              </a:clrFrom>
              <a:clrTo>
                <a:srgbClr val="FFFFFF">
                  <a:alpha val="0"/>
                </a:srgbClr>
              </a:clrTo>
            </a:clrChange>
            <a:duotone>
              <a:schemeClr val="accent2">
                <a:shade val="45000"/>
                <a:satMod val="135000"/>
              </a:schemeClr>
              <a:prstClr val="white"/>
            </a:duotone>
            <a:extLst>
              <a:ext uri="{BEBA8EAE-BF5A-486C-A8C5-ECC9F3942E4B}">
                <a14:imgProps xmlns:a14="http://schemas.microsoft.com/office/drawing/2010/main">
                  <a14:imgLayer r:embed="rId7">
                    <a14:imgEffect>
                      <a14:saturation sat="200000"/>
                    </a14:imgEffect>
                  </a14:imgLayer>
                </a14:imgProps>
              </a:ext>
            </a:extLst>
          </a:blip>
          <a:stretch>
            <a:fillRect/>
          </a:stretch>
        </p:blipFill>
        <p:spPr>
          <a:xfrm>
            <a:off x="3923928" y="2060848"/>
            <a:ext cx="4000500" cy="4000500"/>
          </a:xfrm>
          <a:prstGeom prst="rect">
            <a:avLst/>
          </a:prstGeom>
        </p:spPr>
      </p:pic>
      <p:pic>
        <p:nvPicPr>
          <p:cNvPr id="5" name="Sylvie PULLES- 'Mon Aveyron' (128kbit_AA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4267200" y="3124200"/>
            <a:ext cx="609600" cy="609600"/>
          </a:xfrm>
          <a:prstGeom prst="rect">
            <a:avLst/>
          </a:prstGeom>
        </p:spPr>
      </p:pic>
      <p:pic>
        <p:nvPicPr>
          <p:cNvPr id="6" name="Image 5" descr="oie_718626mVJ70qx1.jpg"/>
          <p:cNvPicPr>
            <a:picLocks noChangeAspect="1"/>
          </p:cNvPicPr>
          <p:nvPr/>
        </p:nvPicPr>
        <p:blipFill>
          <a:blip r:embed="rId9" cstate="email"/>
          <a:stretch>
            <a:fillRect/>
          </a:stretch>
        </p:blipFill>
        <p:spPr>
          <a:xfrm>
            <a:off x="2743133" y="5140411"/>
            <a:ext cx="1298448" cy="1444752"/>
          </a:xfrm>
          <a:prstGeom prst="rect">
            <a:avLst/>
          </a:prstGeom>
        </p:spPr>
      </p:pic>
      <p:pic>
        <p:nvPicPr>
          <p:cNvPr id="7" name="Image 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302214" y="908720"/>
            <a:ext cx="2232000" cy="142848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Les plus beaux villages de france en Aveyron"/>
          <p:cNvPicPr>
            <a:picLocks noChangeAspect="1" noChangeArrowheads="1"/>
          </p:cNvPicPr>
          <p:nvPr/>
        </p:nvPicPr>
        <p:blipFill>
          <a:blip r:embed="rId2" cstate="email"/>
          <a:srcRect/>
          <a:stretch>
            <a:fillRect/>
          </a:stretch>
        </p:blipFill>
        <p:spPr bwMode="auto">
          <a:xfrm>
            <a:off x="683568" y="5301208"/>
            <a:ext cx="762000" cy="828676"/>
          </a:xfrm>
          <a:prstGeom prst="rect">
            <a:avLst/>
          </a:prstGeom>
          <a:noFill/>
        </p:spPr>
      </p:pic>
      <p:pic>
        <p:nvPicPr>
          <p:cNvPr id="12292" name="Picture 4" descr="http://www.mairie-belcastel.fr/templates/belcastel-accueil/images/logo-belcastel.jpg"/>
          <p:cNvPicPr>
            <a:picLocks noChangeAspect="1" noChangeArrowheads="1"/>
          </p:cNvPicPr>
          <p:nvPr/>
        </p:nvPicPr>
        <p:blipFill>
          <a:blip r:embed="rId3" cstate="email"/>
          <a:srcRect/>
          <a:stretch>
            <a:fillRect/>
          </a:stretch>
        </p:blipFill>
        <p:spPr bwMode="auto">
          <a:xfrm>
            <a:off x="68412" y="199744"/>
            <a:ext cx="2376000" cy="810918"/>
          </a:xfrm>
          <a:prstGeom prst="rect">
            <a:avLst/>
          </a:prstGeom>
          <a:noFill/>
        </p:spPr>
      </p:pic>
      <p:pic>
        <p:nvPicPr>
          <p:cNvPr id="12294" name="Picture 6" descr="Région Midi Pyrénées"/>
          <p:cNvPicPr>
            <a:picLocks noChangeAspect="1" noChangeArrowheads="1"/>
          </p:cNvPicPr>
          <p:nvPr/>
        </p:nvPicPr>
        <p:blipFill>
          <a:blip r:embed="rId4" cstate="email"/>
          <a:srcRect/>
          <a:stretch>
            <a:fillRect/>
          </a:stretch>
        </p:blipFill>
        <p:spPr bwMode="auto">
          <a:xfrm>
            <a:off x="356283" y="3436104"/>
            <a:ext cx="1734691" cy="1368152"/>
          </a:xfrm>
          <a:prstGeom prst="rect">
            <a:avLst/>
          </a:prstGeom>
          <a:noFill/>
        </p:spPr>
      </p:pic>
      <p:graphicFrame>
        <p:nvGraphicFramePr>
          <p:cNvPr id="6" name="Tableau 5"/>
          <p:cNvGraphicFramePr>
            <a:graphicFrameLocks noGrp="1"/>
          </p:cNvGraphicFramePr>
          <p:nvPr>
            <p:extLst>
              <p:ext uri="{D42A27DB-BD31-4B8C-83A1-F6EECF244321}">
                <p14:modId xmlns:p14="http://schemas.microsoft.com/office/powerpoint/2010/main" val="2127779841"/>
              </p:ext>
            </p:extLst>
          </p:nvPr>
        </p:nvGraphicFramePr>
        <p:xfrm>
          <a:off x="3131840" y="188640"/>
          <a:ext cx="3816424" cy="6408714"/>
        </p:xfrm>
        <a:graphic>
          <a:graphicData uri="http://schemas.openxmlformats.org/drawingml/2006/table">
            <a:tbl>
              <a:tblPr/>
              <a:tblGrid>
                <a:gridCol w="1908212">
                  <a:extLst>
                    <a:ext uri="{9D8B030D-6E8A-4147-A177-3AD203B41FA5}">
                      <a16:colId xmlns:a16="http://schemas.microsoft.com/office/drawing/2014/main" val="20000"/>
                    </a:ext>
                  </a:extLst>
                </a:gridCol>
                <a:gridCol w="1908212">
                  <a:extLst>
                    <a:ext uri="{9D8B030D-6E8A-4147-A177-3AD203B41FA5}">
                      <a16:colId xmlns:a16="http://schemas.microsoft.com/office/drawing/2014/main" val="20001"/>
                    </a:ext>
                  </a:extLst>
                </a:gridCol>
              </a:tblGrid>
              <a:tr h="456939">
                <a:tc>
                  <a:txBody>
                    <a:bodyPr/>
                    <a:lstStyle/>
                    <a:p>
                      <a:endParaRPr lang="fr-FR" dirty="0"/>
                    </a:p>
                  </a:txBody>
                  <a:tcPr marL="71298" marR="71298" marT="35649" marB="35649" anchor="ctr">
                    <a:lnL>
                      <a:noFill/>
                    </a:lnL>
                    <a:lnR>
                      <a:noFill/>
                    </a:lnR>
                    <a:lnT>
                      <a:noFill/>
                    </a:lnT>
                    <a:lnB>
                      <a:noFill/>
                    </a:lnB>
                  </a:tcPr>
                </a:tc>
                <a:tc>
                  <a:txBody>
                    <a:bodyPr/>
                    <a:lstStyle/>
                    <a:p>
                      <a:endParaRPr lang="fr-FR"/>
                    </a:p>
                  </a:txBody>
                  <a:tcPr marL="71298" marR="71298" marT="35649" marB="35649" anchor="ctr">
                    <a:lnL>
                      <a:noFill/>
                    </a:lnL>
                    <a:lnR>
                      <a:noFill/>
                    </a:lnR>
                    <a:lnT>
                      <a:noFill/>
                    </a:lnT>
                    <a:lnB>
                      <a:noFill/>
                    </a:lnB>
                  </a:tcPr>
                </a:tc>
                <a:extLst>
                  <a:ext uri="{0D108BD9-81ED-4DB2-BD59-A6C34878D82A}">
                    <a16:rowId xmlns:a16="http://schemas.microsoft.com/office/drawing/2014/main" val="10000"/>
                  </a:ext>
                </a:extLst>
              </a:tr>
              <a:tr h="456939">
                <a:tc>
                  <a:txBody>
                    <a:bodyPr/>
                    <a:lstStyle/>
                    <a:p>
                      <a:endParaRPr lang="fr-FR"/>
                    </a:p>
                  </a:txBody>
                  <a:tcPr marL="71298" marR="71298" marT="35649" marB="35649" anchor="ctr">
                    <a:lnL>
                      <a:noFill/>
                    </a:lnL>
                    <a:lnR>
                      <a:noFill/>
                    </a:lnR>
                    <a:lnT>
                      <a:noFill/>
                    </a:lnT>
                    <a:lnB>
                      <a:noFill/>
                    </a:lnB>
                  </a:tcPr>
                </a:tc>
                <a:tc>
                  <a:txBody>
                    <a:bodyPr/>
                    <a:lstStyle/>
                    <a:p>
                      <a:endParaRPr lang="fr-FR"/>
                    </a:p>
                  </a:txBody>
                  <a:tcPr marL="71298" marR="71298" marT="35649" marB="35649" anchor="ctr">
                    <a:lnL>
                      <a:noFill/>
                    </a:lnL>
                    <a:lnR>
                      <a:noFill/>
                    </a:lnR>
                    <a:lnT>
                      <a:noFill/>
                    </a:lnT>
                    <a:lnB>
                      <a:noFill/>
                    </a:lnB>
                  </a:tcPr>
                </a:tc>
                <a:extLst>
                  <a:ext uri="{0D108BD9-81ED-4DB2-BD59-A6C34878D82A}">
                    <a16:rowId xmlns:a16="http://schemas.microsoft.com/office/drawing/2014/main" val="10001"/>
                  </a:ext>
                </a:extLst>
              </a:tr>
              <a:tr h="456939">
                <a:tc>
                  <a:txBody>
                    <a:bodyPr/>
                    <a:lstStyle/>
                    <a:p>
                      <a:endParaRPr lang="fr-FR"/>
                    </a:p>
                  </a:txBody>
                  <a:tcPr marL="71298" marR="71298" marT="35649" marB="35649" anchor="ctr">
                    <a:lnL>
                      <a:noFill/>
                    </a:lnL>
                    <a:lnR>
                      <a:noFill/>
                    </a:lnR>
                    <a:lnT>
                      <a:noFill/>
                    </a:lnT>
                    <a:lnB>
                      <a:noFill/>
                    </a:lnB>
                  </a:tcPr>
                </a:tc>
                <a:tc>
                  <a:txBody>
                    <a:bodyPr/>
                    <a:lstStyle/>
                    <a:p>
                      <a:endParaRPr lang="fr-FR"/>
                    </a:p>
                  </a:txBody>
                  <a:tcPr marL="71298" marR="71298" marT="35649" marB="35649" anchor="ctr">
                    <a:lnL>
                      <a:noFill/>
                    </a:lnL>
                    <a:lnR>
                      <a:noFill/>
                    </a:lnR>
                    <a:lnT>
                      <a:noFill/>
                    </a:lnT>
                    <a:lnB>
                      <a:noFill/>
                    </a:lnB>
                  </a:tcPr>
                </a:tc>
                <a:extLst>
                  <a:ext uri="{0D108BD9-81ED-4DB2-BD59-A6C34878D82A}">
                    <a16:rowId xmlns:a16="http://schemas.microsoft.com/office/drawing/2014/main" val="10002"/>
                  </a:ext>
                </a:extLst>
              </a:tr>
              <a:tr h="456939">
                <a:tc>
                  <a:txBody>
                    <a:bodyPr/>
                    <a:lstStyle/>
                    <a:p>
                      <a:endParaRPr lang="fr-FR"/>
                    </a:p>
                  </a:txBody>
                  <a:tcPr marL="71298" marR="71298" marT="35649" marB="35649" anchor="ctr">
                    <a:lnL>
                      <a:noFill/>
                    </a:lnL>
                    <a:lnR>
                      <a:noFill/>
                    </a:lnR>
                    <a:lnT>
                      <a:noFill/>
                    </a:lnT>
                    <a:lnB>
                      <a:noFill/>
                    </a:lnB>
                  </a:tcPr>
                </a:tc>
                <a:tc>
                  <a:txBody>
                    <a:bodyPr/>
                    <a:lstStyle/>
                    <a:p>
                      <a:endParaRPr lang="fr-FR"/>
                    </a:p>
                  </a:txBody>
                  <a:tcPr marL="71298" marR="71298" marT="35649" marB="35649" anchor="ctr">
                    <a:lnL>
                      <a:noFill/>
                    </a:lnL>
                    <a:lnR>
                      <a:noFill/>
                    </a:lnR>
                    <a:lnT>
                      <a:noFill/>
                    </a:lnT>
                    <a:lnB>
                      <a:noFill/>
                    </a:lnB>
                  </a:tcPr>
                </a:tc>
                <a:extLst>
                  <a:ext uri="{0D108BD9-81ED-4DB2-BD59-A6C34878D82A}">
                    <a16:rowId xmlns:a16="http://schemas.microsoft.com/office/drawing/2014/main" val="10003"/>
                  </a:ext>
                </a:extLst>
              </a:tr>
              <a:tr h="456939">
                <a:tc>
                  <a:txBody>
                    <a:bodyPr/>
                    <a:lstStyle/>
                    <a:p>
                      <a:endParaRPr lang="fr-FR"/>
                    </a:p>
                  </a:txBody>
                  <a:tcPr marL="71298" marR="71298" marT="35649" marB="35649" anchor="ctr">
                    <a:lnL>
                      <a:noFill/>
                    </a:lnL>
                    <a:lnR>
                      <a:noFill/>
                    </a:lnR>
                    <a:lnT>
                      <a:noFill/>
                    </a:lnT>
                    <a:lnB>
                      <a:noFill/>
                    </a:lnB>
                  </a:tcPr>
                </a:tc>
                <a:tc>
                  <a:txBody>
                    <a:bodyPr/>
                    <a:lstStyle/>
                    <a:p>
                      <a:endParaRPr lang="fr-FR"/>
                    </a:p>
                  </a:txBody>
                  <a:tcPr marL="71298" marR="71298" marT="35649" marB="35649" anchor="ctr">
                    <a:lnL>
                      <a:noFill/>
                    </a:lnL>
                    <a:lnR>
                      <a:noFill/>
                    </a:lnR>
                    <a:lnT>
                      <a:noFill/>
                    </a:lnT>
                    <a:lnB>
                      <a:noFill/>
                    </a:lnB>
                  </a:tcPr>
                </a:tc>
                <a:extLst>
                  <a:ext uri="{0D108BD9-81ED-4DB2-BD59-A6C34878D82A}">
                    <a16:rowId xmlns:a16="http://schemas.microsoft.com/office/drawing/2014/main" val="10004"/>
                  </a:ext>
                </a:extLst>
              </a:tr>
              <a:tr h="951342">
                <a:tc>
                  <a:txBody>
                    <a:bodyPr/>
                    <a:lstStyle/>
                    <a:p>
                      <a:endParaRPr lang="fr-FR"/>
                    </a:p>
                  </a:txBody>
                  <a:tcPr marL="71298" marR="71298" marT="35649" marB="35649" anchor="ctr">
                    <a:lnL>
                      <a:noFill/>
                    </a:lnL>
                    <a:lnR>
                      <a:noFill/>
                    </a:lnR>
                    <a:lnT>
                      <a:noFill/>
                    </a:lnT>
                    <a:lnB>
                      <a:noFill/>
                    </a:lnB>
                  </a:tcPr>
                </a:tc>
                <a:tc>
                  <a:txBody>
                    <a:bodyPr/>
                    <a:lstStyle/>
                    <a:p>
                      <a:endParaRPr lang="fr-FR"/>
                    </a:p>
                  </a:txBody>
                  <a:tcPr marL="71298" marR="71298" marT="35649" marB="35649" anchor="ctr">
                    <a:lnL>
                      <a:noFill/>
                    </a:lnL>
                    <a:lnR>
                      <a:noFill/>
                    </a:lnR>
                    <a:lnT>
                      <a:noFill/>
                    </a:lnT>
                    <a:lnB>
                      <a:noFill/>
                    </a:lnB>
                  </a:tcPr>
                </a:tc>
                <a:extLst>
                  <a:ext uri="{0D108BD9-81ED-4DB2-BD59-A6C34878D82A}">
                    <a16:rowId xmlns:a16="http://schemas.microsoft.com/office/drawing/2014/main" val="10005"/>
                  </a:ext>
                </a:extLst>
              </a:tr>
              <a:tr h="799644">
                <a:tc>
                  <a:txBody>
                    <a:bodyPr/>
                    <a:lstStyle/>
                    <a:p>
                      <a:endParaRPr lang="fr-FR"/>
                    </a:p>
                  </a:txBody>
                  <a:tcPr marL="71298" marR="71298" marT="35649" marB="35649" anchor="ctr">
                    <a:lnL>
                      <a:noFill/>
                    </a:lnL>
                    <a:lnR>
                      <a:noFill/>
                    </a:lnR>
                    <a:lnT>
                      <a:noFill/>
                    </a:lnT>
                    <a:lnB>
                      <a:noFill/>
                    </a:lnB>
                  </a:tcPr>
                </a:tc>
                <a:tc>
                  <a:txBody>
                    <a:bodyPr/>
                    <a:lstStyle/>
                    <a:p>
                      <a:endParaRPr lang="fr-FR"/>
                    </a:p>
                  </a:txBody>
                  <a:tcPr marL="71298" marR="71298" marT="35649" marB="35649" anchor="ctr">
                    <a:lnL>
                      <a:noFill/>
                    </a:lnL>
                    <a:lnR>
                      <a:noFill/>
                    </a:lnR>
                    <a:lnT>
                      <a:noFill/>
                    </a:lnT>
                    <a:lnB>
                      <a:noFill/>
                    </a:lnB>
                  </a:tcPr>
                </a:tc>
                <a:extLst>
                  <a:ext uri="{0D108BD9-81ED-4DB2-BD59-A6C34878D82A}">
                    <a16:rowId xmlns:a16="http://schemas.microsoft.com/office/drawing/2014/main" val="10006"/>
                  </a:ext>
                </a:extLst>
              </a:tr>
              <a:tr h="456939">
                <a:tc>
                  <a:txBody>
                    <a:bodyPr/>
                    <a:lstStyle/>
                    <a:p>
                      <a:endParaRPr lang="fr-FR"/>
                    </a:p>
                  </a:txBody>
                  <a:tcPr marL="71298" marR="71298" marT="35649" marB="35649" anchor="ctr">
                    <a:lnL>
                      <a:noFill/>
                    </a:lnL>
                    <a:lnR>
                      <a:noFill/>
                    </a:lnR>
                    <a:lnT>
                      <a:noFill/>
                    </a:lnT>
                    <a:lnB>
                      <a:noFill/>
                    </a:lnB>
                  </a:tcPr>
                </a:tc>
                <a:tc>
                  <a:txBody>
                    <a:bodyPr/>
                    <a:lstStyle/>
                    <a:p>
                      <a:endParaRPr lang="fr-FR"/>
                    </a:p>
                  </a:txBody>
                  <a:tcPr marL="71298" marR="71298" marT="35649" marB="35649" anchor="ctr">
                    <a:lnL>
                      <a:noFill/>
                    </a:lnL>
                    <a:lnR>
                      <a:noFill/>
                    </a:lnR>
                    <a:lnT>
                      <a:noFill/>
                    </a:lnT>
                    <a:lnB>
                      <a:noFill/>
                    </a:lnB>
                  </a:tcPr>
                </a:tc>
                <a:extLst>
                  <a:ext uri="{0D108BD9-81ED-4DB2-BD59-A6C34878D82A}">
                    <a16:rowId xmlns:a16="http://schemas.microsoft.com/office/drawing/2014/main" val="10007"/>
                  </a:ext>
                </a:extLst>
              </a:tr>
              <a:tr h="456939">
                <a:tc>
                  <a:txBody>
                    <a:bodyPr/>
                    <a:lstStyle/>
                    <a:p>
                      <a:endParaRPr lang="fr-FR"/>
                    </a:p>
                  </a:txBody>
                  <a:tcPr marL="71298" marR="71298" marT="35649" marB="35649" anchor="ctr">
                    <a:lnL>
                      <a:noFill/>
                    </a:lnL>
                    <a:lnR>
                      <a:noFill/>
                    </a:lnR>
                    <a:lnT>
                      <a:noFill/>
                    </a:lnT>
                    <a:lnB>
                      <a:noFill/>
                    </a:lnB>
                  </a:tcPr>
                </a:tc>
                <a:tc>
                  <a:txBody>
                    <a:bodyPr/>
                    <a:lstStyle/>
                    <a:p>
                      <a:endParaRPr lang="fr-FR"/>
                    </a:p>
                  </a:txBody>
                  <a:tcPr marL="71298" marR="71298" marT="35649" marB="35649" anchor="ctr">
                    <a:lnL>
                      <a:noFill/>
                    </a:lnL>
                    <a:lnR>
                      <a:noFill/>
                    </a:lnR>
                    <a:lnT>
                      <a:noFill/>
                    </a:lnT>
                    <a:lnB>
                      <a:noFill/>
                    </a:lnB>
                  </a:tcPr>
                </a:tc>
                <a:extLst>
                  <a:ext uri="{0D108BD9-81ED-4DB2-BD59-A6C34878D82A}">
                    <a16:rowId xmlns:a16="http://schemas.microsoft.com/office/drawing/2014/main" val="10008"/>
                  </a:ext>
                </a:extLst>
              </a:tr>
              <a:tr h="659511">
                <a:tc>
                  <a:txBody>
                    <a:bodyPr/>
                    <a:lstStyle/>
                    <a:p>
                      <a:endParaRPr lang="fr-FR"/>
                    </a:p>
                  </a:txBody>
                  <a:tcPr marL="71298" marR="71298" marT="35649" marB="35649" anchor="ctr">
                    <a:lnL>
                      <a:noFill/>
                    </a:lnL>
                    <a:lnR>
                      <a:noFill/>
                    </a:lnR>
                    <a:lnT>
                      <a:noFill/>
                    </a:lnT>
                    <a:lnB>
                      <a:noFill/>
                    </a:lnB>
                  </a:tcPr>
                </a:tc>
                <a:tc>
                  <a:txBody>
                    <a:bodyPr/>
                    <a:lstStyle/>
                    <a:p>
                      <a:endParaRPr lang="fr-FR"/>
                    </a:p>
                  </a:txBody>
                  <a:tcPr marL="71298" marR="71298" marT="35649" marB="35649" anchor="ctr">
                    <a:lnL>
                      <a:noFill/>
                    </a:lnL>
                    <a:lnR>
                      <a:noFill/>
                    </a:lnR>
                    <a:lnT>
                      <a:noFill/>
                    </a:lnT>
                    <a:lnB>
                      <a:noFill/>
                    </a:lnB>
                  </a:tcPr>
                </a:tc>
                <a:extLst>
                  <a:ext uri="{0D108BD9-81ED-4DB2-BD59-A6C34878D82A}">
                    <a16:rowId xmlns:a16="http://schemas.microsoft.com/office/drawing/2014/main" val="10009"/>
                  </a:ext>
                </a:extLst>
              </a:tr>
              <a:tr h="799644">
                <a:tc>
                  <a:txBody>
                    <a:bodyPr/>
                    <a:lstStyle/>
                    <a:p>
                      <a:endParaRPr lang="fr-FR"/>
                    </a:p>
                  </a:txBody>
                  <a:tcPr marL="71298" marR="71298" marT="35649" marB="35649" anchor="ctr">
                    <a:lnL>
                      <a:noFill/>
                    </a:lnL>
                    <a:lnR>
                      <a:noFill/>
                    </a:lnR>
                    <a:lnT>
                      <a:noFill/>
                    </a:lnT>
                    <a:lnB>
                      <a:noFill/>
                    </a:lnB>
                  </a:tcPr>
                </a:tc>
                <a:tc>
                  <a:txBody>
                    <a:bodyPr/>
                    <a:lstStyle/>
                    <a:p>
                      <a:endParaRPr lang="fr-FR" dirty="0"/>
                    </a:p>
                  </a:txBody>
                  <a:tcPr marL="71298" marR="71298" marT="35649" marB="35649" anchor="ctr">
                    <a:lnL>
                      <a:noFill/>
                    </a:lnL>
                    <a:lnR>
                      <a:noFill/>
                    </a:lnR>
                    <a:lnT>
                      <a:noFill/>
                    </a:lnT>
                    <a:lnB>
                      <a:noFill/>
                    </a:lnB>
                  </a:tcPr>
                </a:tc>
                <a:extLst>
                  <a:ext uri="{0D108BD9-81ED-4DB2-BD59-A6C34878D82A}">
                    <a16:rowId xmlns:a16="http://schemas.microsoft.com/office/drawing/2014/main" val="10010"/>
                  </a:ext>
                </a:extLst>
              </a:tr>
            </a:tbl>
          </a:graphicData>
        </a:graphic>
      </p:graphicFrame>
      <p:pic>
        <p:nvPicPr>
          <p:cNvPr id="12297" name="Picture 9" descr="Drapeau de la France"/>
          <p:cNvPicPr>
            <a:picLocks noChangeAspect="1" noChangeArrowheads="1"/>
          </p:cNvPicPr>
          <p:nvPr/>
        </p:nvPicPr>
        <p:blipFill>
          <a:blip r:embed="rId5" cstate="email"/>
          <a:srcRect/>
          <a:stretch>
            <a:fillRect/>
          </a:stretch>
        </p:blipFill>
        <p:spPr bwMode="auto">
          <a:xfrm>
            <a:off x="6084168" y="404664"/>
            <a:ext cx="190500" cy="123825"/>
          </a:xfrm>
          <a:prstGeom prst="rect">
            <a:avLst/>
          </a:prstGeom>
          <a:noFill/>
        </p:spPr>
      </p:pic>
      <p:sp>
        <p:nvSpPr>
          <p:cNvPr id="8" name="Rectangle 7"/>
          <p:cNvSpPr/>
          <p:nvPr/>
        </p:nvSpPr>
        <p:spPr>
          <a:xfrm>
            <a:off x="6859183" y="2060848"/>
            <a:ext cx="2284817" cy="2585323"/>
          </a:xfrm>
          <a:prstGeom prst="rect">
            <a:avLst/>
          </a:prstGeom>
        </p:spPr>
        <p:txBody>
          <a:bodyPr wrap="square">
            <a:spAutoFit/>
          </a:bodyPr>
          <a:lstStyle/>
          <a:p>
            <a:r>
              <a:rPr lang="fr-FR" dirty="0" err="1" smtClean="0"/>
              <a:t>Belcastel</a:t>
            </a:r>
            <a:r>
              <a:rPr lang="fr-FR" dirty="0" smtClean="0"/>
              <a:t> est une commune française, située dans le département de l'Aveyron en région Midi-Pyrénées. Elle faisait partie autrefois de l'ancienne province du Rouergue</a:t>
            </a:r>
            <a:endParaRPr lang="fr-FR" dirty="0"/>
          </a:p>
        </p:txBody>
      </p:sp>
      <p:sp>
        <p:nvSpPr>
          <p:cNvPr id="9" name="Rectangle 8"/>
          <p:cNvSpPr/>
          <p:nvPr/>
        </p:nvSpPr>
        <p:spPr>
          <a:xfrm>
            <a:off x="179512" y="2708920"/>
            <a:ext cx="2121863" cy="369332"/>
          </a:xfrm>
          <a:prstGeom prst="rect">
            <a:avLst/>
          </a:prstGeom>
        </p:spPr>
        <p:txBody>
          <a:bodyPr wrap="none">
            <a:spAutoFit/>
          </a:bodyPr>
          <a:lstStyle/>
          <a:p>
            <a:r>
              <a:rPr lang="fr-FR" dirty="0" smtClean="0"/>
              <a:t>D'or à la fasce d'azur</a:t>
            </a:r>
            <a:endParaRPr lang="fr-FR" dirty="0"/>
          </a:p>
        </p:txBody>
      </p:sp>
      <p:pic>
        <p:nvPicPr>
          <p:cNvPr id="10" name="Picture 2"/>
          <p:cNvPicPr>
            <a:picLocks noChangeAspect="1" noChangeArrowheads="1"/>
          </p:cNvPicPr>
          <p:nvPr/>
        </p:nvPicPr>
        <p:blipFill>
          <a:blip r:embed="rId6" cstate="email"/>
          <a:srcRect/>
          <a:stretch>
            <a:fillRect/>
          </a:stretch>
        </p:blipFill>
        <p:spPr bwMode="auto">
          <a:xfrm>
            <a:off x="2492047" y="7104"/>
            <a:ext cx="4367136" cy="6858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Villages_de France_Aveyron\belcastel1\245977_cloclo019_004.jpg"/>
          <p:cNvPicPr>
            <a:picLocks noChangeAspect="1" noChangeArrowheads="1"/>
          </p:cNvPicPr>
          <p:nvPr/>
        </p:nvPicPr>
        <p:blipFill>
          <a:blip r:embed="rId2" cstate="email"/>
          <a:srcRect/>
          <a:stretch>
            <a:fillRect/>
          </a:stretch>
        </p:blipFill>
        <p:spPr bwMode="auto">
          <a:xfrm>
            <a:off x="0" y="0"/>
            <a:ext cx="9143999" cy="6857999"/>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pic>
        <p:nvPicPr>
          <p:cNvPr id="6" name="Picture 3"/>
          <p:cNvPicPr>
            <a:picLocks noChangeAspect="1" noChangeArrowheads="1"/>
          </p:cNvPicPr>
          <p:nvPr/>
        </p:nvPicPr>
        <p:blipFill rotWithShape="1">
          <a:blip r:embed="rId3" cstate="email"/>
          <a:srcRect l="31700" t="38450" r="34952" b="40550"/>
          <a:stretch/>
        </p:blipFill>
        <p:spPr bwMode="auto">
          <a:xfrm>
            <a:off x="7650670" y="2708920"/>
            <a:ext cx="1476672" cy="1440160"/>
          </a:xfrm>
          <a:prstGeom prst="rect">
            <a:avLst/>
          </a:prstGeom>
          <a:noFill/>
          <a:ln w="9525">
            <a:noFill/>
            <a:miter lim="800000"/>
            <a:headEnd/>
            <a:tailEnd/>
          </a:ln>
        </p:spPr>
      </p:pic>
      <p:cxnSp>
        <p:nvCxnSpPr>
          <p:cNvPr id="7" name="Connecteur droit 6"/>
          <p:cNvCxnSpPr/>
          <p:nvPr/>
        </p:nvCxnSpPr>
        <p:spPr>
          <a:xfrm>
            <a:off x="8028384" y="4077072"/>
            <a:ext cx="0" cy="1080120"/>
          </a:xfrm>
          <a:prstGeom prst="line">
            <a:avLst/>
          </a:prstGeom>
          <a:ln w="88900">
            <a:solidFill>
              <a:srgbClr val="5E646F"/>
            </a:solidFill>
          </a:ln>
        </p:spPr>
        <p:style>
          <a:lnRef idx="1">
            <a:schemeClr val="accent5"/>
          </a:lnRef>
          <a:fillRef idx="0">
            <a:schemeClr val="accent5"/>
          </a:fillRef>
          <a:effectRef idx="0">
            <a:schemeClr val="accent5"/>
          </a:effectRef>
          <a:fontRef idx="minor">
            <a:schemeClr val="tx1"/>
          </a:fontRef>
        </p:style>
      </p:cxnSp>
      <p:pic>
        <p:nvPicPr>
          <p:cNvPr id="5" name="Picture 8" descr="Blason de Belcastel"/>
          <p:cNvPicPr>
            <a:picLocks noChangeAspect="1" noChangeArrowheads="1"/>
          </p:cNvPicPr>
          <p:nvPr/>
        </p:nvPicPr>
        <p:blipFill>
          <a:blip r:embed="rId4" cstate="email"/>
          <a:srcRect/>
          <a:stretch>
            <a:fillRect/>
          </a:stretch>
        </p:blipFill>
        <p:spPr bwMode="auto">
          <a:xfrm>
            <a:off x="395536" y="332656"/>
            <a:ext cx="952500" cy="1047751"/>
          </a:xfrm>
          <a:prstGeom prst="rect">
            <a:avLst/>
          </a:prstGeom>
          <a:noFill/>
        </p:spPr>
      </p:pic>
    </p:spTree>
    <p:extLst>
      <p:ext uri="{BB962C8B-B14F-4D97-AF65-F5344CB8AC3E}">
        <p14:creationId xmlns:p14="http://schemas.microsoft.com/office/powerpoint/2010/main" val="16309486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extLst>
      <p:ext uri="{BB962C8B-B14F-4D97-AF65-F5344CB8AC3E}">
        <p14:creationId xmlns:p14="http://schemas.microsoft.com/office/powerpoint/2010/main" val="10159693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8.pn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Villages_de France_Aveyron\belcastel1\245977_cloclo019_021.jpg"/>
          <p:cNvPicPr>
            <a:picLocks noChangeAspect="1" noChangeArrowheads="1"/>
          </p:cNvPicPr>
          <p:nvPr/>
        </p:nvPicPr>
        <p:blipFill>
          <a:blip r:embed="rId2" cstate="email">
            <a:lum contrast="-20000"/>
          </a:blip>
          <a:srcRect/>
          <a:stretch>
            <a:fillRect/>
          </a:stretch>
        </p:blipFill>
        <p:spPr bwMode="auto">
          <a:xfrm>
            <a:off x="12700" y="6350"/>
            <a:ext cx="9118600" cy="68453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email"/>
          <a:srcRect/>
          <a:stretch>
            <a:fillRect/>
          </a:stretch>
        </p:blipFill>
        <p:spPr bwMode="auto">
          <a:xfrm>
            <a:off x="0" y="0"/>
            <a:ext cx="9144000" cy="6858000"/>
          </a:xfrm>
          <a:prstGeom prst="rect">
            <a:avLst/>
          </a:prstGeom>
          <a:noFill/>
          <a:ln w="9525">
            <a:noFill/>
            <a:miter lim="800000"/>
            <a:headEnd/>
            <a:tailEnd/>
          </a:ln>
          <a:effectLst>
            <a:innerShdw blurRad="63500" dist="50800" dir="8100000">
              <a:prstClr val="black">
                <a:alpha val="50000"/>
              </a:prstClr>
            </a:innerShdw>
          </a:effec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email"/>
          <a:srcRect/>
          <a:stretch>
            <a:fillRect/>
          </a:stretch>
        </p:blipFill>
        <p:spPr bwMode="auto">
          <a:xfrm>
            <a:off x="1" y="0"/>
            <a:ext cx="9144000" cy="6858000"/>
          </a:xfrm>
          <a:prstGeom prst="rect">
            <a:avLst/>
          </a:prstGeom>
          <a:noFill/>
          <a:ln w="9525">
            <a:noFill/>
            <a:miter lim="800000"/>
            <a:headEnd/>
            <a:tailEnd/>
          </a:ln>
        </p:spPr>
      </p:pic>
      <p:sp>
        <p:nvSpPr>
          <p:cNvPr id="3" name="Rectangle 2"/>
          <p:cNvSpPr/>
          <p:nvPr/>
        </p:nvSpPr>
        <p:spPr>
          <a:xfrm>
            <a:off x="467544" y="116632"/>
            <a:ext cx="4572000" cy="923330"/>
          </a:xfrm>
          <a:prstGeom prst="rect">
            <a:avLst/>
          </a:prstGeom>
        </p:spPr>
        <p:txBody>
          <a:bodyPr>
            <a:spAutoFit/>
          </a:bodyPr>
          <a:lstStyle/>
          <a:p>
            <a:pPr lvl="0" fontAlgn="base">
              <a:spcBef>
                <a:spcPct val="0"/>
              </a:spcBef>
              <a:spcAft>
                <a:spcPct val="0"/>
              </a:spcAft>
            </a:pPr>
            <a:r>
              <a:rPr lang="fr-FR" dirty="0">
                <a:latin typeface="Arial" charset="0"/>
              </a:rPr>
              <a:t>Le château de </a:t>
            </a:r>
            <a:r>
              <a:rPr lang="fr-FR" dirty="0" err="1">
                <a:latin typeface="Arial" charset="0"/>
              </a:rPr>
              <a:t>Belcastel</a:t>
            </a:r>
            <a:r>
              <a:rPr lang="fr-FR" dirty="0">
                <a:latin typeface="Arial" charset="0"/>
              </a:rPr>
              <a:t>   </a:t>
            </a:r>
            <a:r>
              <a:rPr lang="fr-FR" sz="1000" dirty="0">
                <a:latin typeface="Arial" charset="0"/>
              </a:rPr>
              <a:t> </a:t>
            </a:r>
            <a:r>
              <a:rPr lang="fr-FR" dirty="0">
                <a:latin typeface="Arial" charset="0"/>
              </a:rPr>
              <a:t> a été restauré par des artisans et l'architecte Fernand Pouillon, de 1975 à 1982. </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Villages_de France_Aveyron\belcastel1\245977_cloclo019_015.jpg"/>
          <p:cNvPicPr>
            <a:picLocks noChangeAspect="1" noChangeArrowheads="1"/>
          </p:cNvPicPr>
          <p:nvPr/>
        </p:nvPicPr>
        <p:blipFill>
          <a:blip r:embed="rId2" cstate="email"/>
          <a:srcRect/>
          <a:stretch>
            <a:fillRect/>
          </a:stretch>
        </p:blipFill>
        <p:spPr bwMode="auto">
          <a:xfrm>
            <a:off x="12700" y="6350"/>
            <a:ext cx="9118600" cy="68453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10.pn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Villages_de France_Aveyron\belcastel1\245977_cloclo019_017.jpg"/>
          <p:cNvPicPr>
            <a:picLocks noChangeAspect="1" noChangeArrowheads="1"/>
          </p:cNvPicPr>
          <p:nvPr/>
        </p:nvPicPr>
        <p:blipFill>
          <a:blip r:embed="rId2" cstate="email"/>
          <a:srcRect/>
          <a:stretch>
            <a:fillRect/>
          </a:stretch>
        </p:blipFill>
        <p:spPr bwMode="auto">
          <a:xfrm>
            <a:off x="4860032" y="0"/>
            <a:ext cx="4283968" cy="6845300"/>
          </a:xfrm>
          <a:prstGeom prst="rect">
            <a:avLst/>
          </a:prstGeom>
          <a:noFill/>
        </p:spPr>
      </p:pic>
      <p:pic>
        <p:nvPicPr>
          <p:cNvPr id="4099" name="Picture 3" descr="I:\Villages_de France_Aveyron\belcastel1\245977_cloclo019_009.jpg"/>
          <p:cNvPicPr>
            <a:picLocks noChangeAspect="1" noChangeArrowheads="1"/>
          </p:cNvPicPr>
          <p:nvPr/>
        </p:nvPicPr>
        <p:blipFill>
          <a:blip r:embed="rId3" cstate="email"/>
          <a:srcRect/>
          <a:stretch>
            <a:fillRect/>
          </a:stretch>
        </p:blipFill>
        <p:spPr bwMode="auto">
          <a:xfrm>
            <a:off x="0" y="12700"/>
            <a:ext cx="4716016" cy="68453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Villages_de France_Aveyron\Belcastel\belcastel2.jpg"/>
          <p:cNvPicPr>
            <a:picLocks noChangeAspect="1" noChangeArrowheads="1"/>
          </p:cNvPicPr>
          <p:nvPr/>
        </p:nvPicPr>
        <p:blipFill>
          <a:blip r:embed="rId2" cstate="email"/>
          <a:srcRect/>
          <a:stretch>
            <a:fillRect/>
          </a:stretch>
        </p:blipFill>
        <p:spPr bwMode="auto">
          <a:xfrm>
            <a:off x="0" y="0"/>
            <a:ext cx="9144000" cy="6857999"/>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email">
            <a:lum bright="20000" contrast="10000"/>
          </a:blip>
          <a:srcRect/>
          <a:stretch>
            <a:fillRect/>
          </a:stretch>
        </p:blipFill>
        <p:spPr bwMode="auto">
          <a:xfrm>
            <a:off x="0" y="0"/>
            <a:ext cx="9144000" cy="6858000"/>
          </a:xfrm>
          <a:prstGeom prst="rect">
            <a:avLst/>
          </a:prstGeom>
          <a:noFill/>
          <a:ln w="9525">
            <a:noFill/>
            <a:miter lim="800000"/>
            <a:headEnd/>
            <a:tailEnd/>
          </a:ln>
        </p:spPr>
      </p:pic>
      <p:sp>
        <p:nvSpPr>
          <p:cNvPr id="3" name="Rectangle 2"/>
          <p:cNvSpPr/>
          <p:nvPr/>
        </p:nvSpPr>
        <p:spPr>
          <a:xfrm>
            <a:off x="899592" y="260648"/>
            <a:ext cx="4176464" cy="646331"/>
          </a:xfrm>
          <a:prstGeom prst="rect">
            <a:avLst/>
          </a:prstGeom>
        </p:spPr>
        <p:txBody>
          <a:bodyPr wrap="square">
            <a:spAutoFit/>
          </a:bodyPr>
          <a:lstStyle/>
          <a:p>
            <a:r>
              <a:rPr lang="fr-FR" dirty="0" smtClean="0"/>
              <a:t>Église du XV</a:t>
            </a:r>
            <a:r>
              <a:rPr lang="fr-FR" baseline="30000" dirty="0" smtClean="0"/>
              <a:t>e</a:t>
            </a:r>
            <a:r>
              <a:rPr lang="fr-FR" dirty="0" smtClean="0"/>
              <a:t> siècle, consacrée à sainte Marie-Madeleine. </a:t>
            </a:r>
            <a:endParaRPr lang="fr-FR"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email"/>
          <a:srcRect/>
          <a:stretch>
            <a:fillRect/>
          </a:stretch>
        </p:blipFill>
        <p:spPr bwMode="auto">
          <a:xfrm>
            <a:off x="0" y="0"/>
            <a:ext cx="9143999" cy="6858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noChangeArrowheads="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
        <p:nvSpPr>
          <p:cNvPr id="3" name="Rectangle 2"/>
          <p:cNvSpPr/>
          <p:nvPr/>
        </p:nvSpPr>
        <p:spPr>
          <a:xfrm>
            <a:off x="539552" y="188640"/>
            <a:ext cx="4338304" cy="369332"/>
          </a:xfrm>
          <a:prstGeom prst="rect">
            <a:avLst/>
          </a:prstGeom>
        </p:spPr>
        <p:txBody>
          <a:bodyPr wrap="none">
            <a:spAutoFit/>
          </a:bodyPr>
          <a:lstStyle/>
          <a:p>
            <a:r>
              <a:rPr lang="fr-FR" dirty="0" smtClean="0">
                <a:solidFill>
                  <a:srgbClr val="FF0000"/>
                </a:solidFill>
              </a:rPr>
              <a:t>Le vieux pont de pierre enjambant l'Aveyron</a:t>
            </a:r>
            <a:endParaRPr lang="fr-FR" dirty="0">
              <a:solidFill>
                <a:srgbClr val="FF0000"/>
              </a:solidFil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12.png"/>
          <p:cNvPicPr>
            <a:picLocks noChangeAspect="1"/>
          </p:cNvPicPr>
          <p:nvPr/>
        </p:nvPicPr>
        <p:blipFill>
          <a:blip r:embed="rId2" cstate="email"/>
          <a:stretch>
            <a:fillRect/>
          </a:stretch>
        </p:blipFill>
        <p:spPr>
          <a:xfrm>
            <a:off x="0" y="0"/>
            <a:ext cx="9144000" cy="6858000"/>
          </a:xfrm>
          <a:prstGeom prst="rect">
            <a:avLst/>
          </a:prstGeom>
        </p:spPr>
      </p:pic>
      <p:pic>
        <p:nvPicPr>
          <p:cNvPr id="4" name="Picture 2"/>
          <p:cNvPicPr>
            <a:picLocks noChangeAspect="1" noChangeArrowheads="1"/>
          </p:cNvPicPr>
          <p:nvPr/>
        </p:nvPicPr>
        <p:blipFill rotWithShape="1">
          <a:blip r:embed="rId3" cstate="email"/>
          <a:srcRect l="32561" t="21651" r="28675" b="32150"/>
          <a:stretch/>
        </p:blipFill>
        <p:spPr bwMode="auto">
          <a:xfrm>
            <a:off x="8100392" y="3717032"/>
            <a:ext cx="936000" cy="164736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13.png"/>
          <p:cNvPicPr>
            <a:picLocks noChangeAspect="1"/>
          </p:cNvPicPr>
          <p:nvPr/>
        </p:nvPicPr>
        <p:blipFill>
          <a:blip r:embed="rId2" cstate="email"/>
          <a:stretch>
            <a:fillRect/>
          </a:stretch>
        </p:blipFill>
        <p:spPr>
          <a:xfrm>
            <a:off x="0" y="0"/>
            <a:ext cx="9143999"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9026" name="Picture 2"/>
          <p:cNvPicPr>
            <a:picLocks noChangeAspect="1" noChangeArrowheads="1"/>
          </p:cNvPicPr>
          <p:nvPr/>
        </p:nvPicPr>
        <p:blipFill>
          <a:blip r:embed="rId2" cstate="email">
            <a:lum bright="10000"/>
          </a:blip>
          <a:srcRect/>
          <a:stretch>
            <a:fillRect/>
          </a:stretch>
        </p:blipFill>
        <p:spPr bwMode="auto">
          <a:xfrm>
            <a:off x="1" y="0"/>
            <a:ext cx="9144000" cy="6858000"/>
          </a:xfrm>
          <a:prstGeom prst="rect">
            <a:avLst/>
          </a:prstGeom>
          <a:noFill/>
          <a:ln w="9525">
            <a:noFill/>
            <a:miter lim="800000"/>
            <a:headEnd/>
            <a:tailEnd/>
          </a:ln>
        </p:spPr>
      </p:pic>
      <p:sp>
        <p:nvSpPr>
          <p:cNvPr id="3" name="Rectangle 2"/>
          <p:cNvSpPr/>
          <p:nvPr/>
        </p:nvSpPr>
        <p:spPr>
          <a:xfrm>
            <a:off x="3851920" y="6237312"/>
            <a:ext cx="2297552" cy="369332"/>
          </a:xfrm>
          <a:prstGeom prst="rect">
            <a:avLst/>
          </a:prstGeom>
        </p:spPr>
        <p:txBody>
          <a:bodyPr wrap="none">
            <a:spAutoFit/>
          </a:bodyPr>
          <a:lstStyle/>
          <a:p>
            <a:r>
              <a:rPr lang="fr-FR" dirty="0" smtClean="0"/>
              <a:t>Passerelle au </a:t>
            </a:r>
            <a:r>
              <a:rPr lang="fr-FR" dirty="0" err="1" smtClean="0"/>
              <a:t>Lourdou</a:t>
            </a:r>
            <a:r>
              <a:rPr lang="fr-FR" dirty="0" smtClean="0"/>
              <a:t>.</a:t>
            </a:r>
            <a:endParaRPr lang="fr-FR"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0050" name="Picture 2"/>
          <p:cNvPicPr>
            <a:picLocks noChangeAspect="1" noChangeArrowheads="1"/>
          </p:cNvPicPr>
          <p:nvPr/>
        </p:nvPicPr>
        <p:blipFill>
          <a:blip r:embed="rId2" cstate="email">
            <a:lum bright="10000"/>
          </a:blip>
          <a:srcRect/>
          <a:stretch>
            <a:fillRect/>
          </a:stretch>
        </p:blipFill>
        <p:spPr bwMode="auto">
          <a:xfrm>
            <a:off x="0" y="0"/>
            <a:ext cx="9144000" cy="6857999"/>
          </a:xfrm>
          <a:prstGeom prst="rect">
            <a:avLst/>
          </a:prstGeom>
          <a:noFill/>
          <a:ln w="9525">
            <a:noFill/>
            <a:miter lim="800000"/>
            <a:headEnd/>
            <a:tailEnd/>
          </a:ln>
        </p:spPr>
      </p:pic>
      <p:sp>
        <p:nvSpPr>
          <p:cNvPr id="3" name="Rectangle 2"/>
          <p:cNvSpPr/>
          <p:nvPr/>
        </p:nvSpPr>
        <p:spPr>
          <a:xfrm>
            <a:off x="395536" y="332656"/>
            <a:ext cx="7272808" cy="369332"/>
          </a:xfrm>
          <a:prstGeom prst="rect">
            <a:avLst/>
          </a:prstGeom>
        </p:spPr>
        <p:txBody>
          <a:bodyPr wrap="square">
            <a:spAutoFit/>
          </a:bodyPr>
          <a:lstStyle/>
          <a:p>
            <a:r>
              <a:rPr lang="fr-FR" dirty="0" smtClean="0">
                <a:solidFill>
                  <a:schemeClr val="bg1">
                    <a:lumMod val="95000"/>
                  </a:schemeClr>
                </a:solidFill>
              </a:rPr>
              <a:t>Lieu-dit du </a:t>
            </a:r>
            <a:r>
              <a:rPr lang="fr-FR" dirty="0" err="1" smtClean="0">
                <a:solidFill>
                  <a:schemeClr val="bg1">
                    <a:lumMod val="95000"/>
                  </a:schemeClr>
                </a:solidFill>
              </a:rPr>
              <a:t>Lourdou</a:t>
            </a:r>
            <a:r>
              <a:rPr lang="fr-FR" dirty="0" smtClean="0">
                <a:solidFill>
                  <a:schemeClr val="bg1">
                    <a:lumMod val="95000"/>
                  </a:schemeClr>
                </a:solidFill>
              </a:rPr>
              <a:t> et son chemin de Croix situé à proximité du bourg.</a:t>
            </a:r>
            <a:endParaRPr lang="fr-FR" dirty="0">
              <a:solidFill>
                <a:schemeClr val="bg1">
                  <a:lumMod val="95000"/>
                </a:schemeClr>
              </a:solidFil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6309531" y="323032"/>
            <a:ext cx="2088232" cy="1638300"/>
          </a:xfrm>
          <a:prstGeom prst="rect">
            <a:avLst/>
          </a:prstGeom>
        </p:spPr>
      </p:pic>
      <p:pic>
        <p:nvPicPr>
          <p:cNvPr id="1026" name="Picture 2" descr="blason">
            <a:hlinkClick r:id="rId3" tooltip="blason"/>
          </p:cNvPr>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611560" y="1484784"/>
            <a:ext cx="1047750" cy="115252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lason">
            <a:hlinkClick r:id="rId5" tooltip="blason"/>
          </p:cNvPr>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3491880" y="1484784"/>
            <a:ext cx="1047750" cy="1152526"/>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179512" y="2852936"/>
            <a:ext cx="1728192" cy="3693319"/>
          </a:xfrm>
          <a:prstGeom prst="rect">
            <a:avLst/>
          </a:prstGeom>
        </p:spPr>
        <p:txBody>
          <a:bodyPr wrap="square">
            <a:spAutoFit/>
          </a:bodyPr>
          <a:lstStyle/>
          <a:p>
            <a:r>
              <a:rPr lang="fr-FR" dirty="0">
                <a:hlinkClick r:id="rId7" action="ppaction://hlinkfile" tooltip="Victor Adolphe Malte-Brun"/>
              </a:rPr>
              <a:t>Malte-Brun</a:t>
            </a:r>
            <a:r>
              <a:rPr lang="fr-FR" dirty="0"/>
              <a:t> dans </a:t>
            </a:r>
            <a:r>
              <a:rPr lang="fr-FR" i="1" dirty="0"/>
              <a:t>La France illustrée</a:t>
            </a:r>
            <a:r>
              <a:rPr lang="fr-FR" dirty="0"/>
              <a:t> de 1882, nous propose un blasonnement semblable, sans préciser la direction de l'épée (</a:t>
            </a:r>
            <a:r>
              <a:rPr lang="fr-FR" i="1" dirty="0"/>
              <a:t>tenant entre ses dents</a:t>
            </a:r>
            <a:r>
              <a:rPr lang="fr-FR" dirty="0"/>
              <a:t>), mais avec un chef de France.</a:t>
            </a:r>
          </a:p>
        </p:txBody>
      </p:sp>
      <p:sp>
        <p:nvSpPr>
          <p:cNvPr id="7" name="Rectangle 6"/>
          <p:cNvSpPr/>
          <p:nvPr/>
        </p:nvSpPr>
        <p:spPr>
          <a:xfrm>
            <a:off x="3088779" y="3140968"/>
            <a:ext cx="1853952" cy="1754326"/>
          </a:xfrm>
          <a:prstGeom prst="rect">
            <a:avLst/>
          </a:prstGeom>
        </p:spPr>
        <p:txBody>
          <a:bodyPr wrap="square">
            <a:spAutoFit/>
          </a:bodyPr>
          <a:lstStyle/>
          <a:p>
            <a:r>
              <a:rPr lang="fr-FR" dirty="0"/>
              <a:t>On trouve une variante </a:t>
            </a:r>
            <a:r>
              <a:rPr lang="fr-FR" i="1" dirty="0"/>
              <a:t>D'or au lion de gueules tenant une épée haute du même.</a:t>
            </a:r>
            <a:r>
              <a:rPr lang="fr-FR" dirty="0"/>
              <a:t> (Brian </a:t>
            </a:r>
            <a:r>
              <a:rPr lang="fr-FR" dirty="0" err="1"/>
              <a:t>Timms</a:t>
            </a:r>
            <a:r>
              <a:rPr lang="fr-FR" dirty="0"/>
              <a:t>)</a:t>
            </a:r>
          </a:p>
        </p:txBody>
      </p:sp>
      <p:sp>
        <p:nvSpPr>
          <p:cNvPr id="8" name="Rectangle 5"/>
          <p:cNvSpPr>
            <a:spLocks noChangeArrowheads="1"/>
          </p:cNvSpPr>
          <p:nvPr/>
        </p:nvSpPr>
        <p:spPr bwMode="auto">
          <a:xfrm>
            <a:off x="5436096" y="4233574"/>
            <a:ext cx="3516492"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fr-FR" sz="1800" b="0" i="0" u="none" strike="noStrike" cap="none" normalizeH="0" baseline="0" dirty="0" smtClean="0">
                <a:ln>
                  <a:noFill/>
                </a:ln>
                <a:solidFill>
                  <a:schemeClr val="tx1"/>
                </a:solidFill>
                <a:effectLst/>
                <a:latin typeface="Arial" charset="0"/>
                <a:cs typeface="Arial" charset="0"/>
              </a:rPr>
              <a:t>Antérieurement, Espalion n'a pas véritablement d'armes, </a:t>
            </a:r>
          </a:p>
          <a:p>
            <a:pPr marL="0" marR="0" lvl="0" indent="0" algn="r" defTabSz="914400" rtl="0" eaLnBrk="1" fontAlgn="base" latinLnBrk="0" hangingPunct="1">
              <a:lnSpc>
                <a:spcPct val="100000"/>
              </a:lnSpc>
              <a:spcBef>
                <a:spcPct val="0"/>
              </a:spcBef>
              <a:spcAft>
                <a:spcPct val="0"/>
              </a:spcAft>
              <a:buClrTx/>
              <a:buSzTx/>
              <a:buFontTx/>
              <a:buNone/>
              <a:tabLst/>
            </a:pPr>
            <a:r>
              <a:rPr kumimoji="0" lang="fr-FR" sz="1800" b="0" i="0" u="none" strike="noStrike" cap="none" normalizeH="0" baseline="0" dirty="0" smtClean="0">
                <a:ln>
                  <a:noFill/>
                </a:ln>
                <a:solidFill>
                  <a:schemeClr val="tx1"/>
                </a:solidFill>
                <a:effectLst/>
                <a:latin typeface="Arial" charset="0"/>
                <a:cs typeface="Arial" charset="0"/>
              </a:rPr>
              <a:t>outre éventuellement celles des seigneurs de </a:t>
            </a:r>
            <a:r>
              <a:rPr kumimoji="0" lang="fr-FR" sz="1800" b="0" i="0" u="none" strike="noStrike" cap="none" normalizeH="0" baseline="0" dirty="0" err="1" smtClean="0">
                <a:ln>
                  <a:noFill/>
                </a:ln>
                <a:solidFill>
                  <a:schemeClr val="tx1"/>
                </a:solidFill>
                <a:effectLst/>
                <a:latin typeface="Arial" charset="0"/>
                <a:cs typeface="Arial" charset="0"/>
              </a:rPr>
              <a:t>Calmont</a:t>
            </a:r>
            <a:r>
              <a:rPr kumimoji="0" lang="fr-FR" sz="1800" b="0" i="0" u="none" strike="noStrike" cap="none" normalizeH="0" baseline="0" dirty="0" smtClean="0">
                <a:ln>
                  <a:noFill/>
                </a:ln>
                <a:solidFill>
                  <a:schemeClr val="tx1"/>
                </a:solidFill>
                <a:effectLst/>
                <a:latin typeface="Arial" charset="0"/>
                <a:cs typeface="Arial" charset="0"/>
              </a:rPr>
              <a:t> dont le château domine la ville:</a:t>
            </a:r>
          </a:p>
          <a:p>
            <a:pPr marL="0" marR="0" lvl="0" indent="0" algn="r" defTabSz="914400" rtl="0" eaLnBrk="1" fontAlgn="base" latinLnBrk="0" hangingPunct="1">
              <a:lnSpc>
                <a:spcPct val="100000"/>
              </a:lnSpc>
              <a:spcBef>
                <a:spcPct val="0"/>
              </a:spcBef>
              <a:spcAft>
                <a:spcPct val="0"/>
              </a:spcAft>
              <a:buClrTx/>
              <a:buSzTx/>
              <a:buFontTx/>
              <a:buNone/>
              <a:tabLst/>
            </a:pPr>
            <a:endParaRPr kumimoji="0" lang="fr-FR" sz="1800" b="0" i="0" u="none" strike="noStrike" cap="none" normalizeH="0" baseline="0" dirty="0" smtClean="0">
              <a:ln>
                <a:noFill/>
              </a:ln>
              <a:solidFill>
                <a:schemeClr val="tx1"/>
              </a:solidFill>
              <a:effectLst/>
              <a:latin typeface="Arial" charset="0"/>
              <a:cs typeface="Arial" charset="0"/>
            </a:endParaRPr>
          </a:p>
          <a:p>
            <a:pPr marL="0" marR="0" lvl="0" indent="0" algn="r" defTabSz="914400" rtl="0" eaLnBrk="1" fontAlgn="base" latinLnBrk="0" hangingPunct="1">
              <a:lnSpc>
                <a:spcPct val="100000"/>
              </a:lnSpc>
              <a:spcBef>
                <a:spcPct val="0"/>
              </a:spcBef>
              <a:spcAft>
                <a:spcPct val="0"/>
              </a:spcAft>
              <a:buClrTx/>
              <a:buSzTx/>
              <a:buFontTx/>
              <a:buNone/>
              <a:tabLst/>
            </a:pPr>
            <a:r>
              <a:rPr kumimoji="0" lang="fr-FR" sz="1800" b="0" i="1" u="none" strike="noStrike" cap="none" normalizeH="0" baseline="0" dirty="0" smtClean="0">
                <a:ln>
                  <a:noFill/>
                </a:ln>
                <a:solidFill>
                  <a:schemeClr val="tx1"/>
                </a:solidFill>
                <a:effectLst/>
                <a:latin typeface="Arial" charset="0"/>
                <a:cs typeface="Arial" charset="0"/>
              </a:rPr>
              <a:t>D'argent au lion rampant de sable »</a:t>
            </a:r>
            <a:r>
              <a:rPr kumimoji="0" lang="fr-FR" sz="1800" b="0" i="0" u="none" strike="noStrike" cap="none" normalizeH="0" baseline="0" dirty="0" smtClean="0">
                <a:ln>
                  <a:noFill/>
                </a:ln>
                <a:solidFill>
                  <a:srgbClr val="3366BB"/>
                </a:solidFill>
                <a:effectLst/>
                <a:latin typeface="Arial" charset="0"/>
                <a:cs typeface="Arial" charset="0"/>
              </a:rPr>
              <a:t>.</a:t>
            </a:r>
            <a:r>
              <a:rPr kumimoji="0" lang="fr-FR" sz="1800" b="0" i="1" u="none" strike="noStrike" cap="none" normalizeH="0" baseline="0" dirty="0" smtClean="0">
                <a:ln>
                  <a:noFill/>
                </a:ln>
                <a:solidFill>
                  <a:srgbClr val="3366BB"/>
                </a:solidFill>
                <a:effectLst/>
                <a:latin typeface="Arial" charset="0"/>
                <a:cs typeface="Arial" charset="0"/>
              </a:rPr>
              <a:t> </a:t>
            </a:r>
          </a:p>
        </p:txBody>
      </p:sp>
      <p:pic>
        <p:nvPicPr>
          <p:cNvPr id="1030" name="Picture 6" descr="Blason ville fr Cherrueix (Ille-et-Vilaine).svg">
            <a:hlinkClick r:id="rId8"/>
          </p:cNvPr>
          <p:cNvPicPr>
            <a:picLocks noChangeAspect="1" noChangeArrowheads="1"/>
          </p:cNvPicPr>
          <p:nvPr/>
        </p:nvPicPr>
        <p:blipFill>
          <a:blip r:embed="rId9" cstate="email">
            <a:extLst>
              <a:ext uri="{28A0092B-C50C-407E-A947-70E740481C1C}">
                <a14:useLocalDpi xmlns:a14="http://schemas.microsoft.com/office/drawing/2010/main" val="0"/>
              </a:ext>
            </a:extLst>
          </a:blip>
          <a:srcRect/>
          <a:stretch>
            <a:fillRect/>
          </a:stretch>
        </p:blipFill>
        <p:spPr bwMode="auto">
          <a:xfrm>
            <a:off x="6732240" y="2852936"/>
            <a:ext cx="1242814" cy="1237482"/>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2074622" y="772850"/>
            <a:ext cx="984565" cy="369332"/>
          </a:xfrm>
          <a:prstGeom prst="rect">
            <a:avLst/>
          </a:prstGeom>
        </p:spPr>
        <p:txBody>
          <a:bodyPr wrap="none">
            <a:spAutoFit/>
          </a:bodyPr>
          <a:lstStyle/>
          <a:p>
            <a:r>
              <a:rPr lang="fr-FR" b="1" dirty="0"/>
              <a:t>Espalion</a:t>
            </a:r>
            <a:endParaRPr lang="fr-FR" dirty="0"/>
          </a:p>
        </p:txBody>
      </p:sp>
    </p:spTree>
    <p:extLst>
      <p:ext uri="{BB962C8B-B14F-4D97-AF65-F5344CB8AC3E}">
        <p14:creationId xmlns:p14="http://schemas.microsoft.com/office/powerpoint/2010/main" val="16421640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email">
            <a:lum bright="20000" contrast="30000"/>
            <a:extLst>
              <a:ext uri="{28A0092B-C50C-407E-A947-70E740481C1C}">
                <a14:useLocalDpi xmlns:a14="http://schemas.microsoft.com/office/drawing/2010/main" val="0"/>
              </a:ext>
            </a:extLst>
          </a:blip>
          <a:srcRect/>
          <a:stretch>
            <a:fillRect/>
          </a:stretch>
        </p:blipFill>
        <p:spPr bwMode="auto">
          <a:xfrm>
            <a:off x="1" y="0"/>
            <a:ext cx="9143999"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267628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lum bright="10000"/>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9237693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email">
            <a:lum bright="10000"/>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0" y="0"/>
            <a:ext cx="6767736" cy="1200329"/>
          </a:xfrm>
          <a:prstGeom prst="rect">
            <a:avLst/>
          </a:prstGeom>
        </p:spPr>
        <p:txBody>
          <a:bodyPr wrap="square">
            <a:spAutoFit/>
          </a:bodyPr>
          <a:lstStyle/>
          <a:p>
            <a:r>
              <a:rPr lang="fr-FR" dirty="0" smtClean="0"/>
              <a:t>Le pont vieux d'Espalion date du 13ème siècle, on estime qu'il fut achevé vers 1350. L'architecte Jean </a:t>
            </a:r>
            <a:r>
              <a:rPr lang="fr-FR" dirty="0" err="1" smtClean="0"/>
              <a:t>Paraté</a:t>
            </a:r>
            <a:r>
              <a:rPr lang="fr-FR" dirty="0" smtClean="0"/>
              <a:t>, qui travailla à Saint-</a:t>
            </a:r>
            <a:r>
              <a:rPr lang="fr-FR" dirty="0" err="1" smtClean="0"/>
              <a:t>Geniez</a:t>
            </a:r>
            <a:r>
              <a:rPr lang="fr-FR" dirty="0" smtClean="0"/>
              <a:t> d'Olt et à Versailles, l'élargit vers 1659 en y ajoutant des archivoltes. On supprima en 1724 les trois tours qui l'agrémentaient jusqu'alors.</a:t>
            </a:r>
            <a:endParaRPr lang="fr-FR" dirty="0"/>
          </a:p>
        </p:txBody>
      </p:sp>
    </p:spTree>
    <p:extLst>
      <p:ext uri="{BB962C8B-B14F-4D97-AF65-F5344CB8AC3E}">
        <p14:creationId xmlns:p14="http://schemas.microsoft.com/office/powerpoint/2010/main" val="11516207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lum bright="10000"/>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0758102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lum bright="10000"/>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5949405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email">
            <a:lum bright="20000" contrast="20000"/>
            <a:extLst>
              <a:ext uri="{28A0092B-C50C-407E-A947-70E740481C1C}">
                <a14:useLocalDpi xmlns:a14="http://schemas.microsoft.com/office/drawing/2010/main" val="0"/>
              </a:ext>
            </a:extLst>
          </a:blip>
          <a:srcRect/>
          <a:stretch>
            <a:fillRect/>
          </a:stretch>
        </p:blipFill>
        <p:spPr bwMode="auto">
          <a:xfrm>
            <a:off x="0" y="0"/>
            <a:ext cx="9144000" cy="5805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3231" y="5934670"/>
            <a:ext cx="9144000" cy="923330"/>
          </a:xfrm>
          <a:prstGeom prst="rect">
            <a:avLst/>
          </a:prstGeom>
        </p:spPr>
        <p:txBody>
          <a:bodyPr wrap="square">
            <a:spAutoFit/>
          </a:bodyPr>
          <a:lstStyle/>
          <a:p>
            <a:r>
              <a:rPr lang="fr-FR" dirty="0"/>
              <a:t>les « </a:t>
            </a:r>
            <a:r>
              <a:rPr lang="fr-FR" dirty="0" err="1"/>
              <a:t>calquières</a:t>
            </a:r>
            <a:r>
              <a:rPr lang="fr-FR" dirty="0"/>
              <a:t> », dont les pierres en degrés, appelées « </a:t>
            </a:r>
            <a:r>
              <a:rPr lang="fr-FR" dirty="0" err="1"/>
              <a:t>gandouliers</a:t>
            </a:r>
            <a:r>
              <a:rPr lang="fr-FR" dirty="0"/>
              <a:t> », plongent dans la rivière Lot (</a:t>
            </a:r>
            <a:r>
              <a:rPr lang="fr-FR" i="1" dirty="0"/>
              <a:t>Olt</a:t>
            </a:r>
            <a:r>
              <a:rPr lang="fr-FR" dirty="0"/>
              <a:t> en </a:t>
            </a:r>
            <a:r>
              <a:rPr lang="fr-FR" dirty="0">
                <a:hlinkClick r:id="rId3" action="ppaction://hlinkfile" tooltip="Occitan"/>
              </a:rPr>
              <a:t>occitan</a:t>
            </a:r>
            <a:r>
              <a:rPr lang="fr-FR" dirty="0"/>
              <a:t>). Sur ces pierres, on pouvait tanner les peaux au niveau de la rivière, différent selon les saisons.</a:t>
            </a:r>
          </a:p>
        </p:txBody>
      </p:sp>
    </p:spTree>
    <p:extLst>
      <p:ext uri="{BB962C8B-B14F-4D97-AF65-F5344CB8AC3E}">
        <p14:creationId xmlns:p14="http://schemas.microsoft.com/office/powerpoint/2010/main" val="34471439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lum bright="10000"/>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32467" y="5949280"/>
            <a:ext cx="9144000" cy="646331"/>
          </a:xfrm>
          <a:prstGeom prst="rect">
            <a:avLst/>
          </a:prstGeom>
        </p:spPr>
        <p:txBody>
          <a:bodyPr wrap="square">
            <a:spAutoFit/>
          </a:bodyPr>
          <a:lstStyle/>
          <a:p>
            <a:r>
              <a:rPr lang="fr-FR" dirty="0">
                <a:solidFill>
                  <a:schemeClr val="bg1"/>
                </a:solidFill>
              </a:rPr>
              <a:t>les façades des maisons pittoresques aux balcons de bois en encorbellement. Ce </a:t>
            </a:r>
            <a:r>
              <a:rPr lang="fr-FR" dirty="0" smtClean="0">
                <a:solidFill>
                  <a:schemeClr val="bg1"/>
                </a:solidFill>
              </a:rPr>
              <a:t>sont</a:t>
            </a:r>
          </a:p>
          <a:p>
            <a:r>
              <a:rPr lang="fr-FR" dirty="0" smtClean="0">
                <a:solidFill>
                  <a:schemeClr val="bg1"/>
                </a:solidFill>
              </a:rPr>
              <a:t>d'anciennes tanneries, </a:t>
            </a:r>
            <a:endParaRPr lang="fr-FR" dirty="0">
              <a:solidFill>
                <a:schemeClr val="bg1"/>
              </a:solidFill>
            </a:endParaRPr>
          </a:p>
        </p:txBody>
      </p:sp>
    </p:spTree>
    <p:extLst>
      <p:ext uri="{BB962C8B-B14F-4D97-AF65-F5344CB8AC3E}">
        <p14:creationId xmlns:p14="http://schemas.microsoft.com/office/powerpoint/2010/main" val="29698078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lum bright="10000"/>
            <a:extLst>
              <a:ext uri="{28A0092B-C50C-407E-A947-70E740481C1C}">
                <a14:useLocalDpi xmlns:a14="http://schemas.microsoft.com/office/drawing/2010/main" val="0"/>
              </a:ext>
            </a:extLst>
          </a:blip>
          <a:stretch>
            <a:fillRect/>
          </a:stretch>
        </p:blipFill>
        <p:spPr>
          <a:xfrm>
            <a:off x="323528" y="764704"/>
            <a:ext cx="3564000" cy="5579871"/>
          </a:xfrm>
          <a:prstGeom prst="rect">
            <a:avLst/>
          </a:prstGeom>
        </p:spPr>
      </p:pic>
      <p:pic>
        <p:nvPicPr>
          <p:cNvPr id="3" name="Image 2"/>
          <p:cNvPicPr>
            <a:picLocks noChangeAspect="1"/>
          </p:cNvPicPr>
          <p:nvPr/>
        </p:nvPicPr>
        <p:blipFill>
          <a:blip r:embed="rId3" cstate="email">
            <a:lum bright="10000"/>
            <a:extLst>
              <a:ext uri="{28A0092B-C50C-407E-A947-70E740481C1C}">
                <a14:useLocalDpi xmlns:a14="http://schemas.microsoft.com/office/drawing/2010/main" val="0"/>
              </a:ext>
            </a:extLst>
          </a:blip>
          <a:stretch>
            <a:fillRect/>
          </a:stretch>
        </p:blipFill>
        <p:spPr>
          <a:xfrm>
            <a:off x="4427984" y="764704"/>
            <a:ext cx="4032000" cy="5579871"/>
          </a:xfrm>
          <a:prstGeom prst="rect">
            <a:avLst/>
          </a:prstGeom>
        </p:spPr>
      </p:pic>
      <p:sp>
        <p:nvSpPr>
          <p:cNvPr id="4" name="Rectangle 3"/>
          <p:cNvSpPr/>
          <p:nvPr/>
        </p:nvSpPr>
        <p:spPr>
          <a:xfrm>
            <a:off x="539553" y="116632"/>
            <a:ext cx="8208912" cy="646331"/>
          </a:xfrm>
          <a:prstGeom prst="rect">
            <a:avLst/>
          </a:prstGeom>
        </p:spPr>
        <p:txBody>
          <a:bodyPr wrap="square">
            <a:spAutoFit/>
          </a:bodyPr>
          <a:lstStyle/>
          <a:p>
            <a:r>
              <a:rPr lang="fr-FR" dirty="0"/>
              <a:t>le musée de </a:t>
            </a:r>
            <a:r>
              <a:rPr lang="fr-FR" dirty="0" err="1"/>
              <a:t>l'espalion</a:t>
            </a:r>
            <a:r>
              <a:rPr lang="fr-FR" dirty="0"/>
              <a:t> est un petit musée installé dans une ancienne église mais incroyablement riche en matériel</a:t>
            </a:r>
          </a:p>
        </p:txBody>
      </p:sp>
    </p:spTree>
    <p:extLst>
      <p:ext uri="{BB962C8B-B14F-4D97-AF65-F5344CB8AC3E}">
        <p14:creationId xmlns:p14="http://schemas.microsoft.com/office/powerpoint/2010/main" val="2841976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933" y="2204864"/>
            <a:ext cx="9144000" cy="1200329"/>
          </a:xfrm>
          <a:prstGeom prst="rect">
            <a:avLst/>
          </a:prstGeom>
        </p:spPr>
        <p:txBody>
          <a:bodyPr wrap="square">
            <a:spAutoFit/>
          </a:bodyPr>
          <a:lstStyle/>
          <a:p>
            <a:r>
              <a:rPr lang="fr-FR" dirty="0"/>
              <a:t>En 1864, deux </a:t>
            </a:r>
            <a:r>
              <a:rPr lang="fr-FR" dirty="0" err="1"/>
              <a:t>espalionnais</a:t>
            </a:r>
            <a:r>
              <a:rPr lang="fr-FR" dirty="0"/>
              <a:t>, Benoit ROUQUAYROL et Auguste DENAYROUZE, inventaient le premier scaphandre autonome. Les premiers essais de plongée furent effectués dans le Lot. Créé autour de cette invention, le musée expose de nombreuses pièces rares, voire uniques, qui attirent des spécialistes du monde entier.</a:t>
            </a:r>
          </a:p>
        </p:txBody>
      </p:sp>
      <p:pic>
        <p:nvPicPr>
          <p:cNvPr id="5122" name="Picture 2" descr="https://encrypted-tbn3.gstatic.com/images?q=tbn:ANd9GcQgFDCj2HOS3P_A5DHwFW59rLJNNg5vj-gwrX1Fp-cbdpxfFfQ1Sg"/>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395536" y="260648"/>
            <a:ext cx="2533650" cy="180022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1933" y="3933056"/>
            <a:ext cx="9088962" cy="2862322"/>
          </a:xfrm>
          <a:prstGeom prst="rect">
            <a:avLst/>
          </a:prstGeom>
        </p:spPr>
        <p:txBody>
          <a:bodyPr wrap="square">
            <a:spAutoFit/>
          </a:bodyPr>
          <a:lstStyle/>
          <a:p>
            <a:r>
              <a:rPr lang="fr-FR" dirty="0"/>
              <a:t>Le premier invente en 1860 un détendeur à membrane pour un appareil de sauvetage destiné au monde de la mine. Le second adapte, quatre ans plus tard, l'invention au monde sous-marin. Et c'est ainsi qu'est né, loin de toute mer, le premier scaphandre autonome moderne.</a:t>
            </a:r>
            <a:br>
              <a:rPr lang="fr-FR" dirty="0"/>
            </a:br>
            <a:r>
              <a:rPr lang="fr-FR" dirty="0"/>
              <a:t/>
            </a:r>
            <a:br>
              <a:rPr lang="fr-FR" dirty="0"/>
            </a:br>
            <a:r>
              <a:rPr lang="fr-FR" dirty="0"/>
              <a:t>Ce musée est hébergé dans l'un des plus beaux édifices de la ville, l'ancienne église paroissiale Saint-Jean (la nouvelle lui fait face de l'autre côté de la rue). L'édifice construit au début du XVe siècle servit d'église officielle jusqu'en 1883. Il devint alors hôtel de ville jusqu'en 1948. C'est en 1978 qu'on songea à le réhabiliter pour en faire un Musée des Arts et Traditions Populaires (le musée </a:t>
            </a:r>
            <a:r>
              <a:rPr lang="fr-FR" dirty="0" err="1"/>
              <a:t>Vaylet</a:t>
            </a:r>
            <a:r>
              <a:rPr lang="fr-FR" dirty="0"/>
              <a:t>) et également ce musée du scaphandre.</a:t>
            </a:r>
            <a:br>
              <a:rPr lang="fr-FR" dirty="0"/>
            </a:br>
            <a:r>
              <a:rPr lang="fr-FR" dirty="0"/>
              <a:t>Le visiteur attentif notera que l'édifice est entouré par les rues </a:t>
            </a:r>
            <a:r>
              <a:rPr lang="fr-FR" dirty="0" err="1"/>
              <a:t>Rouquayrol</a:t>
            </a:r>
            <a:r>
              <a:rPr lang="fr-FR" dirty="0"/>
              <a:t> et </a:t>
            </a:r>
            <a:r>
              <a:rPr lang="fr-FR" dirty="0" err="1"/>
              <a:t>Denayrouze</a:t>
            </a:r>
            <a:r>
              <a:rPr lang="fr-FR" dirty="0"/>
              <a:t>.</a:t>
            </a:r>
          </a:p>
        </p:txBody>
      </p:sp>
      <p:pic>
        <p:nvPicPr>
          <p:cNvPr id="5124" name="Picture 4" descr="http://www.123musees.fr/IMG/arton115.jpg"/>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4529774" y="260648"/>
            <a:ext cx="3810000" cy="18002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21156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email">
            <a:lum bright="20000" contrast="10000"/>
            <a:extLst>
              <a:ext uri="{28A0092B-C50C-407E-A947-70E740481C1C}">
                <a14:useLocalDpi xmlns:a14="http://schemas.microsoft.com/office/drawing/2010/main" val="0"/>
              </a:ext>
            </a:extLst>
          </a:blip>
          <a:srcRect/>
          <a:stretch>
            <a:fillRect/>
          </a:stretch>
        </p:blipFill>
        <p:spPr bwMode="auto">
          <a:xfrm>
            <a:off x="0" y="0"/>
            <a:ext cx="9143999"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640146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lum bright="10000"/>
            <a:extLst>
              <a:ext uri="{28A0092B-C50C-407E-A947-70E740481C1C}">
                <a14:useLocalDpi xmlns:a14="http://schemas.microsoft.com/office/drawing/2010/main" val="0"/>
              </a:ext>
            </a:extLst>
          </a:blip>
          <a:stretch>
            <a:fillRect/>
          </a:stretch>
        </p:blipFill>
        <p:spPr>
          <a:xfrm>
            <a:off x="4788024" y="500696"/>
            <a:ext cx="3816000" cy="5870460"/>
          </a:xfrm>
          <a:prstGeom prst="rect">
            <a:avLst/>
          </a:prstGeom>
        </p:spPr>
      </p:pic>
      <p:pic>
        <p:nvPicPr>
          <p:cNvPr id="3" name="Image 2"/>
          <p:cNvPicPr>
            <a:picLocks noChangeAspect="1"/>
          </p:cNvPicPr>
          <p:nvPr/>
        </p:nvPicPr>
        <p:blipFill>
          <a:blip r:embed="rId3" cstate="email">
            <a:lum bright="20000"/>
            <a:extLst>
              <a:ext uri="{28A0092B-C50C-407E-A947-70E740481C1C}">
                <a14:useLocalDpi xmlns:a14="http://schemas.microsoft.com/office/drawing/2010/main" val="0"/>
              </a:ext>
            </a:extLst>
          </a:blip>
          <a:stretch>
            <a:fillRect/>
          </a:stretch>
        </p:blipFill>
        <p:spPr>
          <a:xfrm>
            <a:off x="323528" y="500696"/>
            <a:ext cx="3852000" cy="5870460"/>
          </a:xfrm>
          <a:prstGeom prst="rect">
            <a:avLst/>
          </a:prstGeom>
        </p:spPr>
      </p:pic>
    </p:spTree>
    <p:extLst>
      <p:ext uri="{BB962C8B-B14F-4D97-AF65-F5344CB8AC3E}">
        <p14:creationId xmlns:p14="http://schemas.microsoft.com/office/powerpoint/2010/main" val="32877779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lum bright="10000"/>
            <a:extLst>
              <a:ext uri="{28A0092B-C50C-407E-A947-70E740481C1C}">
                <a14:useLocalDpi xmlns:a14="http://schemas.microsoft.com/office/drawing/2010/main" val="0"/>
              </a:ext>
            </a:extLst>
          </a:blip>
          <a:stretch>
            <a:fillRect/>
          </a:stretch>
        </p:blipFill>
        <p:spPr>
          <a:xfrm>
            <a:off x="0" y="0"/>
            <a:ext cx="9144000" cy="6488668"/>
          </a:xfrm>
          <a:prstGeom prst="rect">
            <a:avLst/>
          </a:prstGeom>
        </p:spPr>
      </p:pic>
      <p:sp>
        <p:nvSpPr>
          <p:cNvPr id="3" name="Rectangle 2"/>
          <p:cNvSpPr/>
          <p:nvPr/>
        </p:nvSpPr>
        <p:spPr>
          <a:xfrm>
            <a:off x="2051720" y="6488668"/>
            <a:ext cx="5300875" cy="369332"/>
          </a:xfrm>
          <a:prstGeom prst="rect">
            <a:avLst/>
          </a:prstGeom>
        </p:spPr>
        <p:txBody>
          <a:bodyPr wrap="none">
            <a:spAutoFit/>
          </a:bodyPr>
          <a:lstStyle/>
          <a:p>
            <a:r>
              <a:rPr lang="fr-FR" dirty="0" smtClean="0"/>
              <a:t>Le vieux palais et Le </a:t>
            </a:r>
            <a:r>
              <a:rPr lang="fr-FR" dirty="0"/>
              <a:t>pont, vue sur la rive droite de l'Olt</a:t>
            </a:r>
          </a:p>
        </p:txBody>
      </p:sp>
    </p:spTree>
    <p:extLst>
      <p:ext uri="{BB962C8B-B14F-4D97-AF65-F5344CB8AC3E}">
        <p14:creationId xmlns:p14="http://schemas.microsoft.com/office/powerpoint/2010/main" val="4135322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lum bright="10000"/>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179512" y="692696"/>
            <a:ext cx="3438105" cy="646331"/>
          </a:xfrm>
          <a:prstGeom prst="rect">
            <a:avLst/>
          </a:prstGeom>
        </p:spPr>
        <p:txBody>
          <a:bodyPr wrap="square">
            <a:spAutoFit/>
          </a:bodyPr>
          <a:lstStyle/>
          <a:p>
            <a:r>
              <a:rPr lang="fr-FR" dirty="0"/>
              <a:t>Statue de scaphandrier devant le Vieux-Palais</a:t>
            </a:r>
          </a:p>
        </p:txBody>
      </p:sp>
    </p:spTree>
    <p:extLst>
      <p:ext uri="{BB962C8B-B14F-4D97-AF65-F5344CB8AC3E}">
        <p14:creationId xmlns:p14="http://schemas.microsoft.com/office/powerpoint/2010/main" val="7881767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lum bright="10000"/>
            <a:extLst>
              <a:ext uri="{28A0092B-C50C-407E-A947-70E740481C1C}">
                <a14:useLocalDpi xmlns:a14="http://schemas.microsoft.com/office/drawing/2010/main" val="0"/>
              </a:ext>
            </a:extLst>
          </a:blip>
          <a:stretch>
            <a:fillRect/>
          </a:stretch>
        </p:blipFill>
        <p:spPr>
          <a:xfrm>
            <a:off x="4572000" y="13428"/>
            <a:ext cx="4572000" cy="6858000"/>
          </a:xfrm>
          <a:prstGeom prst="rect">
            <a:avLst/>
          </a:prstGeom>
        </p:spPr>
      </p:pic>
      <p:pic>
        <p:nvPicPr>
          <p:cNvPr id="3" name="Image 2"/>
          <p:cNvPicPr>
            <a:picLocks noChangeAspect="1"/>
          </p:cNvPicPr>
          <p:nvPr/>
        </p:nvPicPr>
        <p:blipFill>
          <a:blip r:embed="rId3" cstate="email">
            <a:lum bright="10000"/>
            <a:extLst>
              <a:ext uri="{28A0092B-C50C-407E-A947-70E740481C1C}">
                <a14:useLocalDpi xmlns:a14="http://schemas.microsoft.com/office/drawing/2010/main" val="0"/>
              </a:ext>
            </a:extLst>
          </a:blip>
          <a:stretch>
            <a:fillRect/>
          </a:stretch>
        </p:blipFill>
        <p:spPr>
          <a:xfrm>
            <a:off x="0" y="0"/>
            <a:ext cx="4499992" cy="6858000"/>
          </a:xfrm>
          <a:prstGeom prst="rect">
            <a:avLst/>
          </a:prstGeom>
        </p:spPr>
      </p:pic>
    </p:spTree>
    <p:extLst>
      <p:ext uri="{BB962C8B-B14F-4D97-AF65-F5344CB8AC3E}">
        <p14:creationId xmlns:p14="http://schemas.microsoft.com/office/powerpoint/2010/main" val="25254871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email">
            <a:lum bright="20000"/>
          </a:blip>
          <a:srcRect/>
          <a:stretch>
            <a:fillRect/>
          </a:stretch>
        </p:blipFill>
        <p:spPr bwMode="auto">
          <a:xfrm>
            <a:off x="4788025" y="0"/>
            <a:ext cx="4355976" cy="6858000"/>
          </a:xfrm>
          <a:prstGeom prst="rect">
            <a:avLst/>
          </a:prstGeom>
          <a:noFill/>
          <a:ln w="9525">
            <a:noFill/>
            <a:miter lim="800000"/>
            <a:headEnd/>
            <a:tailEnd/>
          </a:ln>
        </p:spPr>
      </p:pic>
      <p:pic>
        <p:nvPicPr>
          <p:cNvPr id="3" name="Picture 2"/>
          <p:cNvPicPr>
            <a:picLocks noChangeAspect="1" noChangeArrowheads="1"/>
          </p:cNvPicPr>
          <p:nvPr/>
        </p:nvPicPr>
        <p:blipFill>
          <a:blip r:embed="rId3" cstate="email"/>
          <a:srcRect/>
          <a:stretch>
            <a:fillRect/>
          </a:stretch>
        </p:blipFill>
        <p:spPr bwMode="auto">
          <a:xfrm>
            <a:off x="0" y="0"/>
            <a:ext cx="4644008" cy="6858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476672"/>
            <a:ext cx="1007007" cy="369332"/>
          </a:xfrm>
          <a:prstGeom prst="rect">
            <a:avLst/>
          </a:prstGeom>
        </p:spPr>
        <p:txBody>
          <a:bodyPr wrap="none">
            <a:spAutoFit/>
          </a:bodyPr>
          <a:lstStyle/>
          <a:p>
            <a:r>
              <a:rPr lang="fr-FR" b="1" dirty="0" smtClean="0"/>
              <a:t>Conques</a:t>
            </a:r>
            <a:endParaRPr lang="fr-FR" dirty="0"/>
          </a:p>
        </p:txBody>
      </p:sp>
      <p:pic>
        <p:nvPicPr>
          <p:cNvPr id="131074" name="Picture 2" descr="Blason de Conques"/>
          <p:cNvPicPr>
            <a:picLocks noChangeAspect="1" noChangeArrowheads="1"/>
          </p:cNvPicPr>
          <p:nvPr/>
        </p:nvPicPr>
        <p:blipFill>
          <a:blip r:embed="rId2" cstate="email"/>
          <a:srcRect/>
          <a:stretch>
            <a:fillRect/>
          </a:stretch>
        </p:blipFill>
        <p:spPr bwMode="auto">
          <a:xfrm>
            <a:off x="395536" y="1052736"/>
            <a:ext cx="1008112" cy="1080120"/>
          </a:xfrm>
          <a:prstGeom prst="rect">
            <a:avLst/>
          </a:prstGeom>
          <a:noFill/>
        </p:spPr>
      </p:pic>
      <p:graphicFrame>
        <p:nvGraphicFramePr>
          <p:cNvPr id="4" name="Tableau 3"/>
          <p:cNvGraphicFramePr>
            <a:graphicFrameLocks noGrp="1"/>
          </p:cNvGraphicFramePr>
          <p:nvPr/>
        </p:nvGraphicFramePr>
        <p:xfrm>
          <a:off x="1475656" y="332656"/>
          <a:ext cx="3600400" cy="5831498"/>
        </p:xfrm>
        <a:graphic>
          <a:graphicData uri="http://schemas.openxmlformats.org/drawingml/2006/table">
            <a:tbl>
              <a:tblPr/>
              <a:tblGrid>
                <a:gridCol w="1800200">
                  <a:extLst>
                    <a:ext uri="{9D8B030D-6E8A-4147-A177-3AD203B41FA5}">
                      <a16:colId xmlns:a16="http://schemas.microsoft.com/office/drawing/2014/main" val="20000"/>
                    </a:ext>
                  </a:extLst>
                </a:gridCol>
                <a:gridCol w="1800200">
                  <a:extLst>
                    <a:ext uri="{9D8B030D-6E8A-4147-A177-3AD203B41FA5}">
                      <a16:colId xmlns:a16="http://schemas.microsoft.com/office/drawing/2014/main" val="20001"/>
                    </a:ext>
                  </a:extLst>
                </a:gridCol>
              </a:tblGrid>
              <a:tr h="505204">
                <a:tc>
                  <a:txBody>
                    <a:bodyPr/>
                    <a:lstStyle/>
                    <a:p>
                      <a:r>
                        <a:rPr lang="fr-FR" sz="1800" dirty="0">
                          <a:hlinkClick r:id="rId3" tooltip="Liste des pays du monde"/>
                        </a:rPr>
                        <a:t>Pays</a:t>
                      </a:r>
                      <a:endParaRPr lang="fr-FR" sz="1800" dirty="0"/>
                    </a:p>
                  </a:txBody>
                  <a:tcPr marL="81280" marR="81280" marT="40640" marB="40640" anchor="ctr">
                    <a:lnL>
                      <a:noFill/>
                    </a:lnL>
                    <a:lnR>
                      <a:noFill/>
                    </a:lnR>
                    <a:lnT>
                      <a:noFill/>
                    </a:lnT>
                    <a:lnB>
                      <a:noFill/>
                    </a:lnB>
                  </a:tcPr>
                </a:tc>
                <a:tc>
                  <a:txBody>
                    <a:bodyPr/>
                    <a:lstStyle/>
                    <a:p>
                      <a:r>
                        <a:rPr lang="fr-FR" sz="1800"/>
                        <a:t> </a:t>
                      </a:r>
                      <a:r>
                        <a:rPr lang="fr-FR" sz="1800">
                          <a:hlinkClick r:id="rId4" tooltip="France"/>
                        </a:rPr>
                        <a:t>France</a:t>
                      </a:r>
                      <a:endParaRPr lang="fr-FR" sz="1800"/>
                    </a:p>
                  </a:txBody>
                  <a:tcPr marL="81280" marR="81280" marT="40640" marB="40640" anchor="ctr">
                    <a:lnL>
                      <a:noFill/>
                    </a:lnL>
                    <a:lnR>
                      <a:noFill/>
                    </a:lnR>
                    <a:lnT>
                      <a:noFill/>
                    </a:lnT>
                    <a:lnB>
                      <a:noFill/>
                    </a:lnB>
                  </a:tcPr>
                </a:tc>
                <a:extLst>
                  <a:ext uri="{0D108BD9-81ED-4DB2-BD59-A6C34878D82A}">
                    <a16:rowId xmlns:a16="http://schemas.microsoft.com/office/drawing/2014/main" val="10000"/>
                  </a:ext>
                </a:extLst>
              </a:tr>
              <a:tr h="505204">
                <a:tc>
                  <a:txBody>
                    <a:bodyPr/>
                    <a:lstStyle/>
                    <a:p>
                      <a:r>
                        <a:rPr lang="fr-FR" sz="1800">
                          <a:hlinkClick r:id="rId5" tooltip="Région française"/>
                        </a:rPr>
                        <a:t>Région</a:t>
                      </a:r>
                      <a:endParaRPr lang="fr-FR" sz="1800"/>
                    </a:p>
                  </a:txBody>
                  <a:tcPr marL="81280" marR="81280" marT="40640" marB="40640" anchor="ctr">
                    <a:lnL>
                      <a:noFill/>
                    </a:lnL>
                    <a:lnR>
                      <a:noFill/>
                    </a:lnR>
                    <a:lnT>
                      <a:noFill/>
                    </a:lnT>
                    <a:lnB>
                      <a:noFill/>
                    </a:lnB>
                  </a:tcPr>
                </a:tc>
                <a:tc>
                  <a:txBody>
                    <a:bodyPr/>
                    <a:lstStyle/>
                    <a:p>
                      <a:r>
                        <a:rPr lang="fr-FR" sz="1800">
                          <a:hlinkClick r:id="rId6" tooltip="Midi-Pyrénées"/>
                        </a:rPr>
                        <a:t>Midi-Pyrénées</a:t>
                      </a:r>
                      <a:endParaRPr lang="fr-FR" sz="1800"/>
                    </a:p>
                  </a:txBody>
                  <a:tcPr marL="81280" marR="81280" marT="40640" marB="40640" anchor="ctr">
                    <a:lnL>
                      <a:noFill/>
                    </a:lnL>
                    <a:lnR>
                      <a:noFill/>
                    </a:lnR>
                    <a:lnT>
                      <a:noFill/>
                    </a:lnT>
                    <a:lnB>
                      <a:noFill/>
                    </a:lnB>
                  </a:tcPr>
                </a:tc>
                <a:extLst>
                  <a:ext uri="{0D108BD9-81ED-4DB2-BD59-A6C34878D82A}">
                    <a16:rowId xmlns:a16="http://schemas.microsoft.com/office/drawing/2014/main" val="10001"/>
                  </a:ext>
                </a:extLst>
              </a:tr>
              <a:tr h="505204">
                <a:tc>
                  <a:txBody>
                    <a:bodyPr/>
                    <a:lstStyle/>
                    <a:p>
                      <a:r>
                        <a:rPr lang="fr-FR" sz="1800">
                          <a:hlinkClick r:id="rId7" tooltip="Département français"/>
                        </a:rPr>
                        <a:t>Département</a:t>
                      </a:r>
                      <a:endParaRPr lang="fr-FR" sz="1800"/>
                    </a:p>
                  </a:txBody>
                  <a:tcPr marL="81280" marR="81280" marT="40640" marB="40640" anchor="ctr">
                    <a:lnL>
                      <a:noFill/>
                    </a:lnL>
                    <a:lnR>
                      <a:noFill/>
                    </a:lnR>
                    <a:lnT>
                      <a:noFill/>
                    </a:lnT>
                    <a:lnB>
                      <a:noFill/>
                    </a:lnB>
                  </a:tcPr>
                </a:tc>
                <a:tc>
                  <a:txBody>
                    <a:bodyPr/>
                    <a:lstStyle/>
                    <a:p>
                      <a:r>
                        <a:rPr lang="fr-FR" sz="1800">
                          <a:hlinkClick r:id="rId8" tooltip="Aveyron (département)"/>
                        </a:rPr>
                        <a:t>Aveyron</a:t>
                      </a:r>
                      <a:endParaRPr lang="fr-FR" sz="1800"/>
                    </a:p>
                  </a:txBody>
                  <a:tcPr marL="81280" marR="81280" marT="40640" marB="40640" anchor="ctr">
                    <a:lnL>
                      <a:noFill/>
                    </a:lnL>
                    <a:lnR>
                      <a:noFill/>
                    </a:lnR>
                    <a:lnT>
                      <a:noFill/>
                    </a:lnT>
                    <a:lnB>
                      <a:noFill/>
                    </a:lnB>
                  </a:tcPr>
                </a:tc>
                <a:extLst>
                  <a:ext uri="{0D108BD9-81ED-4DB2-BD59-A6C34878D82A}">
                    <a16:rowId xmlns:a16="http://schemas.microsoft.com/office/drawing/2014/main" val="10002"/>
                  </a:ext>
                </a:extLst>
              </a:tr>
              <a:tr h="505204">
                <a:tc>
                  <a:txBody>
                    <a:bodyPr/>
                    <a:lstStyle/>
                    <a:p>
                      <a:r>
                        <a:rPr lang="fr-FR" sz="1800">
                          <a:hlinkClick r:id="rId9" tooltip="Arrondissement français"/>
                        </a:rPr>
                        <a:t>Arrondissement</a:t>
                      </a:r>
                      <a:endParaRPr lang="fr-FR" sz="1800"/>
                    </a:p>
                  </a:txBody>
                  <a:tcPr marL="81280" marR="81280" marT="40640" marB="40640" anchor="ctr">
                    <a:lnL>
                      <a:noFill/>
                    </a:lnL>
                    <a:lnR>
                      <a:noFill/>
                    </a:lnR>
                    <a:lnT>
                      <a:noFill/>
                    </a:lnT>
                    <a:lnB>
                      <a:noFill/>
                    </a:lnB>
                  </a:tcPr>
                </a:tc>
                <a:tc>
                  <a:txBody>
                    <a:bodyPr/>
                    <a:lstStyle/>
                    <a:p>
                      <a:r>
                        <a:rPr lang="fr-FR" sz="1800">
                          <a:hlinkClick r:id="rId10" tooltip="Arrondissement de Rodez"/>
                        </a:rPr>
                        <a:t>Rodez</a:t>
                      </a:r>
                      <a:endParaRPr lang="fr-FR" sz="1800"/>
                    </a:p>
                  </a:txBody>
                  <a:tcPr marL="81280" marR="81280" marT="40640" marB="40640" anchor="ctr">
                    <a:lnL>
                      <a:noFill/>
                    </a:lnL>
                    <a:lnR>
                      <a:noFill/>
                    </a:lnR>
                    <a:lnT>
                      <a:noFill/>
                    </a:lnT>
                    <a:lnB>
                      <a:noFill/>
                    </a:lnB>
                  </a:tcPr>
                </a:tc>
                <a:extLst>
                  <a:ext uri="{0D108BD9-81ED-4DB2-BD59-A6C34878D82A}">
                    <a16:rowId xmlns:a16="http://schemas.microsoft.com/office/drawing/2014/main" val="10003"/>
                  </a:ext>
                </a:extLst>
              </a:tr>
              <a:tr h="505204">
                <a:tc>
                  <a:txBody>
                    <a:bodyPr/>
                    <a:lstStyle/>
                    <a:p>
                      <a:r>
                        <a:rPr lang="fr-FR" sz="1800" dirty="0">
                          <a:hlinkClick r:id="rId11" tooltip="Canton français"/>
                        </a:rPr>
                        <a:t>Canton</a:t>
                      </a:r>
                      <a:endParaRPr lang="fr-FR" sz="1800" dirty="0"/>
                    </a:p>
                  </a:txBody>
                  <a:tcPr marL="81280" marR="81280" marT="40640" marB="40640" anchor="ctr">
                    <a:lnL>
                      <a:noFill/>
                    </a:lnL>
                    <a:lnR>
                      <a:noFill/>
                    </a:lnR>
                    <a:lnT>
                      <a:noFill/>
                    </a:lnT>
                    <a:lnB>
                      <a:noFill/>
                    </a:lnB>
                  </a:tcPr>
                </a:tc>
                <a:tc>
                  <a:txBody>
                    <a:bodyPr/>
                    <a:lstStyle/>
                    <a:p>
                      <a:r>
                        <a:rPr lang="fr-FR" sz="1800">
                          <a:hlinkClick r:id="rId12" tooltip="Canton de Conques"/>
                        </a:rPr>
                        <a:t>Conques</a:t>
                      </a:r>
                      <a:endParaRPr lang="fr-FR" sz="1800"/>
                    </a:p>
                  </a:txBody>
                  <a:tcPr marL="81280" marR="81280" marT="40640" marB="40640" anchor="ctr">
                    <a:lnL>
                      <a:noFill/>
                    </a:lnL>
                    <a:lnR>
                      <a:noFill/>
                    </a:lnR>
                    <a:lnT>
                      <a:noFill/>
                    </a:lnT>
                    <a:lnB>
                      <a:noFill/>
                    </a:lnB>
                  </a:tcPr>
                </a:tc>
                <a:extLst>
                  <a:ext uri="{0D108BD9-81ED-4DB2-BD59-A6C34878D82A}">
                    <a16:rowId xmlns:a16="http://schemas.microsoft.com/office/drawing/2014/main" val="10004"/>
                  </a:ext>
                </a:extLst>
              </a:tr>
              <a:tr h="894933">
                <a:tc>
                  <a:txBody>
                    <a:bodyPr/>
                    <a:lstStyle/>
                    <a:p>
                      <a:r>
                        <a:rPr lang="fr-FR" sz="1800">
                          <a:hlinkClick r:id="rId13" tooltip="Maire (France)"/>
                        </a:rPr>
                        <a:t>Maire</a:t>
                      </a:r>
                      <a:r>
                        <a:rPr lang="fr-FR" sz="1800"/>
                        <a:t/>
                      </a:r>
                      <a:br>
                        <a:rPr lang="fr-FR" sz="1800"/>
                      </a:br>
                      <a:r>
                        <a:rPr lang="fr-FR" sz="1800">
                          <a:hlinkClick r:id="rId14" tooltip="Mandat politique"/>
                        </a:rPr>
                        <a:t>Mandat</a:t>
                      </a:r>
                      <a:endParaRPr lang="fr-FR" sz="1800"/>
                    </a:p>
                  </a:txBody>
                  <a:tcPr marL="81280" marR="81280" marT="40640" marB="40640" anchor="ctr">
                    <a:lnL>
                      <a:noFill/>
                    </a:lnL>
                    <a:lnR>
                      <a:noFill/>
                    </a:lnR>
                    <a:lnT>
                      <a:noFill/>
                    </a:lnT>
                    <a:lnB>
                      <a:noFill/>
                    </a:lnB>
                  </a:tcPr>
                </a:tc>
                <a:tc>
                  <a:txBody>
                    <a:bodyPr/>
                    <a:lstStyle/>
                    <a:p>
                      <a:r>
                        <a:rPr lang="fr-FR" sz="1800"/>
                        <a:t>Philippe Varsi</a:t>
                      </a:r>
                      <a:br>
                        <a:rPr lang="fr-FR" sz="1800"/>
                      </a:br>
                      <a:r>
                        <a:rPr lang="fr-FR" sz="1800">
                          <a:hlinkClick r:id="rId15" tooltip="2008"/>
                        </a:rPr>
                        <a:t>2008</a:t>
                      </a:r>
                      <a:r>
                        <a:rPr lang="fr-FR" sz="1800"/>
                        <a:t>-</a:t>
                      </a:r>
                      <a:r>
                        <a:rPr lang="fr-FR" sz="1800">
                          <a:hlinkClick r:id="rId16" tooltip="2014"/>
                        </a:rPr>
                        <a:t>2014</a:t>
                      </a:r>
                      <a:endParaRPr lang="fr-FR" sz="1800"/>
                    </a:p>
                  </a:txBody>
                  <a:tcPr marL="81280" marR="81280" marT="40640" marB="40640" anchor="ctr">
                    <a:lnL>
                      <a:noFill/>
                    </a:lnL>
                    <a:lnR>
                      <a:noFill/>
                    </a:lnR>
                    <a:lnT>
                      <a:noFill/>
                    </a:lnT>
                    <a:lnB>
                      <a:noFill/>
                    </a:lnB>
                  </a:tcPr>
                </a:tc>
                <a:extLst>
                  <a:ext uri="{0D108BD9-81ED-4DB2-BD59-A6C34878D82A}">
                    <a16:rowId xmlns:a16="http://schemas.microsoft.com/office/drawing/2014/main" val="10005"/>
                  </a:ext>
                </a:extLst>
              </a:tr>
              <a:tr h="505204">
                <a:tc>
                  <a:txBody>
                    <a:bodyPr/>
                    <a:lstStyle/>
                    <a:p>
                      <a:r>
                        <a:rPr lang="fr-FR" sz="1800">
                          <a:hlinkClick r:id="rId17" tooltip="Code postal"/>
                        </a:rPr>
                        <a:t>Code postal</a:t>
                      </a:r>
                      <a:endParaRPr lang="fr-FR" sz="1800"/>
                    </a:p>
                  </a:txBody>
                  <a:tcPr marL="81280" marR="81280" marT="40640" marB="40640" anchor="ctr">
                    <a:lnL>
                      <a:noFill/>
                    </a:lnL>
                    <a:lnR>
                      <a:noFill/>
                    </a:lnR>
                    <a:lnT>
                      <a:noFill/>
                    </a:lnT>
                    <a:lnB>
                      <a:noFill/>
                    </a:lnB>
                  </a:tcPr>
                </a:tc>
                <a:tc>
                  <a:txBody>
                    <a:bodyPr/>
                    <a:lstStyle/>
                    <a:p>
                      <a:r>
                        <a:rPr lang="fr-FR" sz="1800"/>
                        <a:t>12320</a:t>
                      </a:r>
                    </a:p>
                  </a:txBody>
                  <a:tcPr marL="81280" marR="81280" marT="40640" marB="40640" anchor="ctr">
                    <a:lnL>
                      <a:noFill/>
                    </a:lnL>
                    <a:lnR>
                      <a:noFill/>
                    </a:lnR>
                    <a:lnT>
                      <a:noFill/>
                    </a:lnT>
                    <a:lnB>
                      <a:noFill/>
                    </a:lnB>
                  </a:tcPr>
                </a:tc>
                <a:extLst>
                  <a:ext uri="{0D108BD9-81ED-4DB2-BD59-A6C34878D82A}">
                    <a16:rowId xmlns:a16="http://schemas.microsoft.com/office/drawing/2014/main" val="10006"/>
                  </a:ext>
                </a:extLst>
              </a:tr>
              <a:tr h="505204">
                <a:tc>
                  <a:txBody>
                    <a:bodyPr/>
                    <a:lstStyle/>
                    <a:p>
                      <a:r>
                        <a:rPr lang="fr-FR" sz="1800">
                          <a:hlinkClick r:id="rId18" tooltip="Code officiel géographique"/>
                        </a:rPr>
                        <a:t>Code commune</a:t>
                      </a:r>
                      <a:endParaRPr lang="fr-FR" sz="1800"/>
                    </a:p>
                  </a:txBody>
                  <a:tcPr marL="81280" marR="81280" marT="40640" marB="40640" anchor="ctr">
                    <a:lnL>
                      <a:noFill/>
                    </a:lnL>
                    <a:lnR>
                      <a:noFill/>
                    </a:lnR>
                    <a:lnT>
                      <a:noFill/>
                    </a:lnT>
                    <a:lnB>
                      <a:noFill/>
                    </a:lnB>
                  </a:tcPr>
                </a:tc>
                <a:tc>
                  <a:txBody>
                    <a:bodyPr/>
                    <a:lstStyle/>
                    <a:p>
                      <a:r>
                        <a:rPr lang="fr-FR" sz="1800"/>
                        <a:t>12076</a:t>
                      </a:r>
                    </a:p>
                  </a:txBody>
                  <a:tcPr marL="81280" marR="81280" marT="40640" marB="40640" anchor="ctr">
                    <a:lnL>
                      <a:noFill/>
                    </a:lnL>
                    <a:lnR>
                      <a:noFill/>
                    </a:lnR>
                    <a:lnT>
                      <a:noFill/>
                    </a:lnT>
                    <a:lnB>
                      <a:noFill/>
                    </a:lnB>
                  </a:tcPr>
                </a:tc>
                <a:extLst>
                  <a:ext uri="{0D108BD9-81ED-4DB2-BD59-A6C34878D82A}">
                    <a16:rowId xmlns:a16="http://schemas.microsoft.com/office/drawing/2014/main" val="10007"/>
                  </a:ext>
                </a:extLst>
              </a:tr>
              <a:tr h="505204">
                <a:tc>
                  <a:txBody>
                    <a:bodyPr/>
                    <a:lstStyle/>
                    <a:p>
                      <a:r>
                        <a:rPr lang="fr-FR" sz="1800" dirty="0">
                          <a:hlinkClick r:id="rId19" tooltip="Gentilé"/>
                        </a:rPr>
                        <a:t>Gentilé</a:t>
                      </a:r>
                      <a:endParaRPr lang="fr-FR" sz="1800" dirty="0"/>
                    </a:p>
                  </a:txBody>
                  <a:tcPr marL="81280" marR="81280" marT="40640" marB="40640" anchor="ctr">
                    <a:lnL>
                      <a:noFill/>
                    </a:lnL>
                    <a:lnR>
                      <a:noFill/>
                    </a:lnR>
                    <a:lnT>
                      <a:noFill/>
                    </a:lnT>
                    <a:lnB>
                      <a:noFill/>
                    </a:lnB>
                  </a:tcPr>
                </a:tc>
                <a:tc>
                  <a:txBody>
                    <a:bodyPr/>
                    <a:lstStyle/>
                    <a:p>
                      <a:r>
                        <a:rPr lang="fr-FR" sz="1800"/>
                        <a:t>Conquois</a:t>
                      </a:r>
                    </a:p>
                  </a:txBody>
                  <a:tcPr marL="81280" marR="81280" marT="40640" marB="40640" anchor="ctr">
                    <a:lnL>
                      <a:noFill/>
                    </a:lnL>
                    <a:lnR>
                      <a:noFill/>
                    </a:lnR>
                    <a:lnT>
                      <a:noFill/>
                    </a:lnT>
                    <a:lnB>
                      <a:noFill/>
                    </a:lnB>
                  </a:tcPr>
                </a:tc>
                <a:extLst>
                  <a:ext uri="{0D108BD9-81ED-4DB2-BD59-A6C34878D82A}">
                    <a16:rowId xmlns:a16="http://schemas.microsoft.com/office/drawing/2014/main" val="10008"/>
                  </a:ext>
                </a:extLst>
              </a:tr>
              <a:tr h="894933">
                <a:tc>
                  <a:txBody>
                    <a:bodyPr/>
                    <a:lstStyle/>
                    <a:p>
                      <a:r>
                        <a:rPr lang="fr-FR" sz="1800">
                          <a:hlinkClick r:id="rId20" tooltip="Chiffres de population de la France"/>
                        </a:rPr>
                        <a:t>Population</a:t>
                      </a:r>
                      <a:br>
                        <a:rPr lang="fr-FR" sz="1800">
                          <a:hlinkClick r:id="rId20" tooltip="Chiffres de population de la France"/>
                        </a:rPr>
                      </a:br>
                      <a:r>
                        <a:rPr lang="fr-FR" sz="1800">
                          <a:hlinkClick r:id="rId20" tooltip="Chiffres de population de la France"/>
                        </a:rPr>
                        <a:t>municipale</a:t>
                      </a:r>
                      <a:endParaRPr lang="fr-FR" sz="1800"/>
                    </a:p>
                  </a:txBody>
                  <a:tcPr marL="81280" marR="81280" marT="40640" marB="40640" anchor="ctr">
                    <a:lnL>
                      <a:noFill/>
                    </a:lnL>
                    <a:lnR>
                      <a:noFill/>
                    </a:lnR>
                    <a:lnT>
                      <a:noFill/>
                    </a:lnT>
                    <a:lnB>
                      <a:noFill/>
                    </a:lnB>
                  </a:tcPr>
                </a:tc>
                <a:tc>
                  <a:txBody>
                    <a:bodyPr/>
                    <a:lstStyle/>
                    <a:p>
                      <a:r>
                        <a:rPr lang="fr-FR" sz="1800" dirty="0"/>
                        <a:t>269 hab. (</a:t>
                      </a:r>
                      <a:r>
                        <a:rPr lang="fr-FR" sz="1800" dirty="0" smtClean="0"/>
                        <a:t>2011</a:t>
                      </a:r>
                      <a:endParaRPr lang="fr-FR" sz="1800" dirty="0"/>
                    </a:p>
                  </a:txBody>
                  <a:tcPr marL="81280" marR="81280" marT="40640" marB="40640" anchor="ctr">
                    <a:lnL>
                      <a:noFill/>
                    </a:lnL>
                    <a:lnR>
                      <a:noFill/>
                    </a:lnR>
                    <a:lnT>
                      <a:noFill/>
                    </a:lnT>
                    <a:lnB>
                      <a:noFill/>
                    </a:lnB>
                  </a:tcPr>
                </a:tc>
                <a:extLst>
                  <a:ext uri="{0D108BD9-81ED-4DB2-BD59-A6C34878D82A}">
                    <a16:rowId xmlns:a16="http://schemas.microsoft.com/office/drawing/2014/main" val="10009"/>
                  </a:ext>
                </a:extLst>
              </a:tr>
            </a:tbl>
          </a:graphicData>
        </a:graphic>
      </p:graphicFrame>
      <p:pic>
        <p:nvPicPr>
          <p:cNvPr id="131075" name="Picture 3" descr="Drapeau de la France"/>
          <p:cNvPicPr>
            <a:picLocks noChangeAspect="1" noChangeArrowheads="1"/>
          </p:cNvPicPr>
          <p:nvPr/>
        </p:nvPicPr>
        <p:blipFill>
          <a:blip r:embed="rId21" cstate="email"/>
          <a:srcRect/>
          <a:stretch>
            <a:fillRect/>
          </a:stretch>
        </p:blipFill>
        <p:spPr bwMode="auto">
          <a:xfrm>
            <a:off x="4427984" y="404664"/>
            <a:ext cx="190500" cy="123825"/>
          </a:xfrm>
          <a:prstGeom prst="rect">
            <a:avLst/>
          </a:prstGeom>
          <a:noFill/>
        </p:spPr>
      </p:pic>
      <p:pic>
        <p:nvPicPr>
          <p:cNvPr id="131077" name="Picture 5" descr="http://www.mondaye.com/images/redaction/conques/logo_conques.png"/>
          <p:cNvPicPr>
            <a:picLocks noChangeAspect="1" noChangeArrowheads="1"/>
          </p:cNvPicPr>
          <p:nvPr/>
        </p:nvPicPr>
        <p:blipFill>
          <a:blip r:embed="rId22" cstate="email"/>
          <a:srcRect/>
          <a:stretch>
            <a:fillRect/>
          </a:stretch>
        </p:blipFill>
        <p:spPr bwMode="auto">
          <a:xfrm>
            <a:off x="5724128" y="260648"/>
            <a:ext cx="2943225" cy="762000"/>
          </a:xfrm>
          <a:prstGeom prst="rect">
            <a:avLst/>
          </a:prstGeom>
          <a:solidFill>
            <a:schemeClr val="accent3">
              <a:lumMod val="50000"/>
            </a:schemeClr>
          </a:solidFill>
        </p:spPr>
      </p:pic>
      <p:pic>
        <p:nvPicPr>
          <p:cNvPr id="131079" name="Picture 7" descr="Conques"/>
          <p:cNvPicPr>
            <a:picLocks noChangeAspect="1" noChangeArrowheads="1"/>
          </p:cNvPicPr>
          <p:nvPr/>
        </p:nvPicPr>
        <p:blipFill>
          <a:blip r:embed="rId23" cstate="email"/>
          <a:srcRect/>
          <a:stretch>
            <a:fillRect/>
          </a:stretch>
        </p:blipFill>
        <p:spPr bwMode="auto">
          <a:xfrm>
            <a:off x="1" y="6093296"/>
            <a:ext cx="1836952" cy="764704"/>
          </a:xfrm>
          <a:prstGeom prst="rect">
            <a:avLst/>
          </a:prstGeom>
          <a:noFill/>
        </p:spPr>
      </p:pic>
      <p:sp>
        <p:nvSpPr>
          <p:cNvPr id="8" name="Rectangle 7"/>
          <p:cNvSpPr/>
          <p:nvPr/>
        </p:nvSpPr>
        <p:spPr>
          <a:xfrm>
            <a:off x="4932040" y="1225689"/>
            <a:ext cx="4211960" cy="5632311"/>
          </a:xfrm>
          <a:prstGeom prst="rect">
            <a:avLst/>
          </a:prstGeom>
        </p:spPr>
        <p:txBody>
          <a:bodyPr wrap="square">
            <a:spAutoFit/>
          </a:bodyPr>
          <a:lstStyle/>
          <a:p>
            <a:r>
              <a:rPr lang="fr-FR" dirty="0" smtClean="0"/>
              <a:t>Monument majeur du patrimoine architectural médiéval sur le chemin de Compostelle, l’abbatiale de Conques s’enorgueillit d’abriter sous ses voûtes séculaires, un trésor incomparable de sculptures romanes (tympan du Jugement dernier, chapiteaux historiés) que magnifient depuis peu les vitraux contemporains de Pierre Soulages. Il est un autre trésor, infiniment précieux, que les hommes ont su rassembler et conserver : ces nombreux reliquaires, recouverts d’or et d’argent, d’émaux, de camées, d’intailles et de pierres précieuses. Enfin, le bourg médiéval de Conques, venu</a:t>
            </a:r>
          </a:p>
          <a:p>
            <a:r>
              <a:rPr lang="fr-FR" dirty="0" smtClean="0"/>
              <a:t>progressivement se greffer autour de l’abbaye Sainte-Foy, séduit d’emblée par l’authenticité de son patrimoine architectural qui lui a valu le label “ Plus beaux villages de France”. </a:t>
            </a:r>
            <a:endParaRPr lang="fr-FR"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email">
            <a:lum bright="20000"/>
          </a:blip>
          <a:srcRect/>
          <a:stretch>
            <a:fillRect/>
          </a:stretch>
        </p:blipFill>
        <p:spPr bwMode="auto">
          <a:xfrm>
            <a:off x="0" y="0"/>
            <a:ext cx="9143999" cy="6858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15.pn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E:\Villages_de France_Aveyron\Conques\030320123560.jpg"/>
          <p:cNvPicPr>
            <a:picLocks noChangeAspect="1" noChangeArrowheads="1"/>
          </p:cNvPicPr>
          <p:nvPr/>
        </p:nvPicPr>
        <p:blipFill>
          <a:blip r:embed="rId2" cstate="email">
            <a:lum bright="20000"/>
            <a:extLst>
              <a:ext uri="{28A0092B-C50C-407E-A947-70E740481C1C}">
                <a14:useLocalDpi xmlns:a14="http://schemas.microsoft.com/office/drawing/2010/main" val="0"/>
              </a:ext>
            </a:extLst>
          </a:blip>
          <a:srcRect/>
          <a:stretch>
            <a:fillRect/>
          </a:stretch>
        </p:blipFill>
        <p:spPr bwMode="auto">
          <a:xfrm>
            <a:off x="0" y="0"/>
            <a:ext cx="9164947"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email">
            <a:lum bright="20000" contrast="10000"/>
          </a:blip>
          <a:srcRect/>
          <a:stretch>
            <a:fillRect/>
          </a:stretch>
        </p:blipFill>
        <p:spPr bwMode="auto">
          <a:xfrm>
            <a:off x="1" y="0"/>
            <a:ext cx="9144000" cy="6858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email">
            <a:lum bright="20000" contrast="10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16.png"/>
          <p:cNvPicPr>
            <a:picLocks noChangeAspect="1"/>
          </p:cNvPicPr>
          <p:nvPr/>
        </p:nvPicPr>
        <p:blipFill>
          <a:blip r:embed="rId2" cstate="email"/>
          <a:stretch>
            <a:fillRect/>
          </a:stretch>
        </p:blipFill>
        <p:spPr>
          <a:xfrm>
            <a:off x="0" y="0"/>
            <a:ext cx="9144000" cy="6858000"/>
          </a:xfrm>
          <a:prstGeom prst="rect">
            <a:avLst/>
          </a:prstGeom>
        </p:spPr>
      </p:pic>
      <p:sp>
        <p:nvSpPr>
          <p:cNvPr id="4" name="Rectangle 3"/>
          <p:cNvSpPr/>
          <p:nvPr/>
        </p:nvSpPr>
        <p:spPr>
          <a:xfrm>
            <a:off x="4427984" y="404664"/>
            <a:ext cx="3260636" cy="369332"/>
          </a:xfrm>
          <a:prstGeom prst="rect">
            <a:avLst/>
          </a:prstGeom>
        </p:spPr>
        <p:txBody>
          <a:bodyPr wrap="none">
            <a:spAutoFit/>
          </a:bodyPr>
          <a:lstStyle/>
          <a:p>
            <a:r>
              <a:rPr lang="fr-FR" dirty="0" smtClean="0"/>
              <a:t>Entrée de l'abbatiale Sainte-Foy .</a:t>
            </a:r>
            <a:endParaRPr lang="fr-FR"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17.png"/>
          <p:cNvPicPr>
            <a:picLocks noChangeAspect="1"/>
          </p:cNvPicPr>
          <p:nvPr/>
        </p:nvPicPr>
        <p:blipFill>
          <a:blip r:embed="rId2" cstate="email"/>
          <a:stretch>
            <a:fillRect/>
          </a:stretch>
        </p:blipFill>
        <p:spPr>
          <a:xfrm>
            <a:off x="0" y="0"/>
            <a:ext cx="9143999"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E:\Villages_de France_Aveyron\Conques\030320123563.jpg"/>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2" y="13392"/>
            <a:ext cx="9143999" cy="68446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94870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email"/>
          <a:srcRect/>
          <a:stretch>
            <a:fillRect/>
          </a:stretch>
        </p:blipFill>
        <p:spPr bwMode="auto">
          <a:xfrm>
            <a:off x="0" y="0"/>
            <a:ext cx="9143999" cy="6858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email"/>
          <a:srcRect/>
          <a:stretch>
            <a:fillRect/>
          </a:stretch>
        </p:blipFill>
        <p:spPr bwMode="auto">
          <a:xfrm>
            <a:off x="0" y="0"/>
            <a:ext cx="9143999" cy="6858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Villages_de France_Aveyron\Conques\030320123572.jpg"/>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635896" y="6309320"/>
            <a:ext cx="2358594" cy="369332"/>
          </a:xfrm>
          <a:prstGeom prst="rect">
            <a:avLst/>
          </a:prstGeom>
        </p:spPr>
        <p:txBody>
          <a:bodyPr wrap="none">
            <a:spAutoFit/>
          </a:bodyPr>
          <a:lstStyle/>
          <a:p>
            <a:r>
              <a:rPr lang="fr-FR" dirty="0" smtClean="0"/>
              <a:t>Tympan de l'abbatiale .</a:t>
            </a:r>
            <a:endParaRPr lang="fr-FR"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Villages_de France_Aveyron\Conques\030320123574.jpg"/>
          <p:cNvPicPr>
            <a:picLocks noChangeAspect="1" noChangeArrowheads="1"/>
          </p:cNvPicPr>
          <p:nvPr/>
        </p:nvPicPr>
        <p:blipFill>
          <a:blip r:embed="rId2" cstate="email">
            <a:lum bright="10000"/>
            <a:extLst>
              <a:ext uri="{28A0092B-C50C-407E-A947-70E740481C1C}">
                <a14:useLocalDpi xmlns:a14="http://schemas.microsoft.com/office/drawing/2010/main" val="0"/>
              </a:ext>
            </a:extLst>
          </a:blip>
          <a:srcRect/>
          <a:stretch>
            <a:fillRect/>
          </a:stretch>
        </p:blipFill>
        <p:spPr bwMode="auto">
          <a:xfrm>
            <a:off x="4716016" y="0"/>
            <a:ext cx="4427984"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E:\Villages_de France_Aveyron\Conques\030320123589.jpg"/>
          <p:cNvPicPr>
            <a:picLocks noChangeAspect="1" noChangeArrowheads="1"/>
          </p:cNvPicPr>
          <p:nvPr/>
        </p:nvPicPr>
        <p:blipFill>
          <a:blip r:embed="rId3" cstate="email">
            <a:lum bright="10000"/>
            <a:extLst>
              <a:ext uri="{28A0092B-C50C-407E-A947-70E740481C1C}">
                <a14:useLocalDpi xmlns:a14="http://schemas.microsoft.com/office/drawing/2010/main" val="0"/>
              </a:ext>
            </a:extLst>
          </a:blip>
          <a:srcRect/>
          <a:stretch>
            <a:fillRect/>
          </a:stretch>
        </p:blipFill>
        <p:spPr bwMode="auto">
          <a:xfrm>
            <a:off x="0" y="0"/>
            <a:ext cx="4499992"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E:\Villages_de France_Aveyron\Conques\030320123578.jpg"/>
          <p:cNvPicPr>
            <a:picLocks noChangeAspect="1" noChangeArrowheads="1"/>
          </p:cNvPicPr>
          <p:nvPr/>
        </p:nvPicPr>
        <p:blipFill>
          <a:blip r:embed="rId2" cstate="email">
            <a:lum bright="20000" contrast="20000"/>
            <a:extLst>
              <a:ext uri="{28A0092B-C50C-407E-A947-70E740481C1C}">
                <a14:useLocalDpi xmlns:a14="http://schemas.microsoft.com/office/drawing/2010/main" val="0"/>
              </a:ext>
            </a:extLst>
          </a:blip>
          <a:srcRect/>
          <a:stretch>
            <a:fillRect/>
          </a:stretch>
        </p:blipFill>
        <p:spPr bwMode="auto">
          <a:xfrm>
            <a:off x="4644" y="0"/>
            <a:ext cx="9139356"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E:\Villages_de France_Aveyron\Conques\030320123576.jpg"/>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25200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E:\Villages_de France_Aveyron\Conques\030320123577.jpg"/>
          <p:cNvPicPr>
            <a:picLocks noChangeAspect="1" noChangeArrowheads="1"/>
          </p:cNvPicPr>
          <p:nvPr/>
        </p:nvPicPr>
        <p:blipFill>
          <a:blip r:embed="rId2" cstate="email">
            <a:lum bright="10000"/>
            <a:extLst>
              <a:ext uri="{28A0092B-C50C-407E-A947-70E740481C1C}">
                <a14:useLocalDpi xmlns:a14="http://schemas.microsoft.com/office/drawing/2010/main" val="0"/>
              </a:ext>
            </a:extLst>
          </a:blip>
          <a:srcRect/>
          <a:stretch>
            <a:fillRect/>
          </a:stretch>
        </p:blipFill>
        <p:spPr bwMode="auto">
          <a:xfrm>
            <a:off x="0" y="0"/>
            <a:ext cx="914399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14935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E:\Villages_de France_Aveyron\Conques\030320123581.jpg"/>
          <p:cNvPicPr>
            <a:picLocks noChangeAspect="1" noChangeArrowheads="1"/>
          </p:cNvPicPr>
          <p:nvPr/>
        </p:nvPicPr>
        <p:blipFill>
          <a:blip r:embed="rId2" cstate="email">
            <a:lum bright="30000" contrast="10000"/>
            <a:extLst>
              <a:ext uri="{28A0092B-C50C-407E-A947-70E740481C1C}">
                <a14:useLocalDpi xmlns:a14="http://schemas.microsoft.com/office/drawing/2010/main" val="0"/>
              </a:ext>
            </a:extLst>
          </a:blip>
          <a:srcRect/>
          <a:stretch>
            <a:fillRect/>
          </a:stretch>
        </p:blipFill>
        <p:spPr bwMode="auto">
          <a:xfrm>
            <a:off x="30733" y="10006"/>
            <a:ext cx="911326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70512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E:\Villages_de France_Aveyron\Conques\030320123582.jpg"/>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25471" y="1"/>
            <a:ext cx="911852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98758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E:\Villages_de France_Aveyron\Conques\030320123583.jpg"/>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480" y="0"/>
            <a:ext cx="9142520" cy="689020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5602389" y="2636912"/>
            <a:ext cx="3541611" cy="369332"/>
          </a:xfrm>
          <a:prstGeom prst="rect">
            <a:avLst/>
          </a:prstGeom>
        </p:spPr>
        <p:txBody>
          <a:bodyPr wrap="none">
            <a:spAutoFit/>
          </a:bodyPr>
          <a:lstStyle/>
          <a:p>
            <a:r>
              <a:rPr lang="fr-FR" dirty="0" smtClean="0">
                <a:solidFill>
                  <a:schemeClr val="bg1">
                    <a:lumMod val="95000"/>
                  </a:schemeClr>
                </a:solidFill>
              </a:rPr>
              <a:t>Sarcophages au pied de l'abbatiale </a:t>
            </a:r>
            <a:r>
              <a:rPr lang="fr-FR" dirty="0" smtClean="0"/>
              <a:t>.</a:t>
            </a:r>
            <a:endParaRPr lang="fr-FR" dirty="0"/>
          </a:p>
        </p:txBody>
      </p:sp>
    </p:spTree>
    <p:extLst>
      <p:ext uri="{BB962C8B-B14F-4D97-AF65-F5344CB8AC3E}">
        <p14:creationId xmlns:p14="http://schemas.microsoft.com/office/powerpoint/2010/main" val="35304395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18.jpg"/>
          <p:cNvPicPr>
            <a:picLocks noChangeAspect="1"/>
          </p:cNvPicPr>
          <p:nvPr/>
        </p:nvPicPr>
        <p:blipFill>
          <a:blip r:embed="rId2" cstate="email"/>
          <a:stretch>
            <a:fillRect/>
          </a:stretch>
        </p:blipFill>
        <p:spPr>
          <a:xfrm>
            <a:off x="0" y="0"/>
            <a:ext cx="9144000" cy="6858000"/>
          </a:xfrm>
          <a:prstGeom prst="rect">
            <a:avLst/>
          </a:prstGeom>
        </p:spPr>
      </p:pic>
    </p:spTree>
    <p:extLst>
      <p:ext uri="{BB962C8B-B14F-4D97-AF65-F5344CB8AC3E}">
        <p14:creationId xmlns:p14="http://schemas.microsoft.com/office/powerpoint/2010/main" val="18491123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E:\Villages_de France_Aveyron\Conques\030320123592.jpg"/>
          <p:cNvPicPr>
            <a:picLocks noChangeAspect="1" noChangeArrowheads="1"/>
          </p:cNvPicPr>
          <p:nvPr/>
        </p:nvPicPr>
        <p:blipFill>
          <a:blip r:embed="rId2" cstate="email">
            <a:lum bright="10000"/>
            <a:extLst>
              <a:ext uri="{28A0092B-C50C-407E-A947-70E740481C1C}">
                <a14:useLocalDpi xmlns:a14="http://schemas.microsoft.com/office/drawing/2010/main" val="0"/>
              </a:ext>
            </a:extLst>
          </a:blip>
          <a:srcRect/>
          <a:stretch>
            <a:fillRect/>
          </a:stretch>
        </p:blipFill>
        <p:spPr bwMode="auto">
          <a:xfrm>
            <a:off x="4968480" y="531636"/>
            <a:ext cx="3924000" cy="5794728"/>
          </a:xfrm>
          <a:prstGeom prst="rect">
            <a:avLst/>
          </a:prstGeom>
          <a:noFill/>
          <a:extLst>
            <a:ext uri="{909E8E84-426E-40DD-AFC4-6F175D3DCCD1}">
              <a14:hiddenFill xmlns:a14="http://schemas.microsoft.com/office/drawing/2010/main">
                <a:solidFill>
                  <a:srgbClr val="FFFFFF"/>
                </a:solidFill>
              </a14:hiddenFill>
            </a:ext>
          </a:extLst>
        </p:spPr>
      </p:pic>
      <p:pic>
        <p:nvPicPr>
          <p:cNvPr id="10243" name="Picture 3" descr="E:\Villages_de France_Aveyron\Conques\030320123591.jpg"/>
          <p:cNvPicPr>
            <a:picLocks noChangeAspect="1" noChangeArrowheads="1"/>
          </p:cNvPicPr>
          <p:nvPr/>
        </p:nvPicPr>
        <p:blipFill>
          <a:blip r:embed="rId3" cstate="email">
            <a:lum bright="10000"/>
            <a:extLst>
              <a:ext uri="{28A0092B-C50C-407E-A947-70E740481C1C}">
                <a14:useLocalDpi xmlns:a14="http://schemas.microsoft.com/office/drawing/2010/main" val="0"/>
              </a:ext>
            </a:extLst>
          </a:blip>
          <a:srcRect/>
          <a:stretch>
            <a:fillRect/>
          </a:stretch>
        </p:blipFill>
        <p:spPr bwMode="auto">
          <a:xfrm>
            <a:off x="179512" y="531636"/>
            <a:ext cx="4428000" cy="579472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051720" y="116632"/>
            <a:ext cx="4572000" cy="646331"/>
          </a:xfrm>
          <a:prstGeom prst="rect">
            <a:avLst/>
          </a:prstGeom>
        </p:spPr>
        <p:txBody>
          <a:bodyPr>
            <a:spAutoFit/>
          </a:bodyPr>
          <a:lstStyle/>
          <a:p>
            <a:r>
              <a:rPr lang="fr-FR" dirty="0" smtClean="0"/>
              <a:t>Une bien curieuse maison sur le haut du village .</a:t>
            </a:r>
            <a:endParaRPr lang="fr-FR" dirty="0"/>
          </a:p>
        </p:txBody>
      </p:sp>
    </p:spTree>
    <p:extLst>
      <p:ext uri="{BB962C8B-B14F-4D97-AF65-F5344CB8AC3E}">
        <p14:creationId xmlns:p14="http://schemas.microsoft.com/office/powerpoint/2010/main" val="2996893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E:\Villages_de France_Aveyron\Conques\030320123586.jpg"/>
          <p:cNvPicPr>
            <a:picLocks noChangeAspect="1" noChangeArrowheads="1"/>
          </p:cNvPicPr>
          <p:nvPr/>
        </p:nvPicPr>
        <p:blipFill>
          <a:blip r:embed="rId2" cstate="email">
            <a:lum bright="10000" contrast="10000"/>
            <a:extLst>
              <a:ext uri="{28A0092B-C50C-407E-A947-70E740481C1C}">
                <a14:useLocalDpi xmlns:a14="http://schemas.microsoft.com/office/drawing/2010/main" val="0"/>
              </a:ext>
            </a:extLst>
          </a:blip>
          <a:srcRect/>
          <a:stretch>
            <a:fillRect/>
          </a:stretch>
        </p:blipFill>
        <p:spPr bwMode="auto">
          <a:xfrm>
            <a:off x="0" y="-34280"/>
            <a:ext cx="9144000" cy="6892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27300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email">
            <a:lum bright="10000"/>
            <a:extLst>
              <a:ext uri="{28A0092B-C50C-407E-A947-70E740481C1C}">
                <a14:useLocalDpi xmlns:a14="http://schemas.microsoft.com/office/drawing/2010/main" val="0"/>
              </a:ext>
            </a:extLst>
          </a:blip>
          <a:srcRect/>
          <a:stretch>
            <a:fillRect/>
          </a:stretch>
        </p:blipFill>
        <p:spPr bwMode="auto">
          <a:xfrm>
            <a:off x="4644008" y="0"/>
            <a:ext cx="4499992"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p:cNvPicPr>
            <a:picLocks noChangeAspect="1" noChangeArrowheads="1"/>
          </p:cNvPicPr>
          <p:nvPr/>
        </p:nvPicPr>
        <p:blipFill>
          <a:blip r:embed="rId3" cstate="email"/>
          <a:srcRect/>
          <a:stretch>
            <a:fillRect/>
          </a:stretch>
        </p:blipFill>
        <p:spPr bwMode="auto">
          <a:xfrm>
            <a:off x="0" y="0"/>
            <a:ext cx="4644008" cy="6858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3.png"/>
          <p:cNvPicPr>
            <a:picLocks noChangeAspect="1"/>
          </p:cNvPicPr>
          <p:nvPr/>
        </p:nvPicPr>
        <p:blipFill>
          <a:blip r:embed="rId2" cstate="email"/>
          <a:stretch>
            <a:fillRect/>
          </a:stretch>
        </p:blipFill>
        <p:spPr>
          <a:xfrm>
            <a:off x="0" y="0"/>
            <a:ext cx="9143999"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30320123554.jpg"/>
          <p:cNvPicPr>
            <a:picLocks noChangeAspect="1"/>
          </p:cNvPicPr>
          <p:nvPr/>
        </p:nvPicPr>
        <p:blipFill>
          <a:blip r:embed="rId2" cstate="email"/>
          <a:stretch>
            <a:fillRect/>
          </a:stretch>
        </p:blipFill>
        <p:spPr>
          <a:xfrm>
            <a:off x="0" y="0"/>
            <a:ext cx="9144000" cy="6858000"/>
          </a:xfrm>
          <a:prstGeom prst="rect">
            <a:avLst/>
          </a:prstGeom>
        </p:spPr>
      </p:pic>
      <p:sp>
        <p:nvSpPr>
          <p:cNvPr id="3" name="Rectangle 2"/>
          <p:cNvSpPr/>
          <p:nvPr/>
        </p:nvSpPr>
        <p:spPr>
          <a:xfrm>
            <a:off x="1979712" y="188640"/>
            <a:ext cx="4572000" cy="1200329"/>
          </a:xfrm>
          <a:prstGeom prst="rect">
            <a:avLst/>
          </a:prstGeom>
        </p:spPr>
        <p:txBody>
          <a:bodyPr>
            <a:spAutoFit/>
          </a:bodyPr>
          <a:lstStyle/>
          <a:p>
            <a:r>
              <a:rPr lang="fr-FR" dirty="0"/>
              <a:t>Un </a:t>
            </a:r>
            <a:r>
              <a:rPr lang="fr-FR" b="1" dirty="0"/>
              <a:t>magnifique pont</a:t>
            </a:r>
            <a:r>
              <a:rPr lang="fr-FR" dirty="0"/>
              <a:t> inscrit en 1998 au patrimoine mondial de l'UNESCO enjambe </a:t>
            </a:r>
            <a:r>
              <a:rPr lang="fr-FR" b="1" dirty="0"/>
              <a:t>le Lot</a:t>
            </a:r>
            <a:r>
              <a:rPr lang="fr-FR" dirty="0"/>
              <a:t> de ses arches gothiques. Cet ouvrage datant du XVIème siècle </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030320123544.jpg"/>
          <p:cNvPicPr>
            <a:picLocks noChangeAspect="1"/>
          </p:cNvPicPr>
          <p:nvPr/>
        </p:nvPicPr>
        <p:blipFill>
          <a:blip r:embed="rId2" cstate="email">
            <a:lum bright="20000" contrast="10000"/>
          </a:blip>
          <a:stretch>
            <a:fillRect/>
          </a:stretch>
        </p:blipFill>
        <p:spPr>
          <a:xfrm>
            <a:off x="4000500" y="0"/>
            <a:ext cx="5143500" cy="6858000"/>
          </a:xfrm>
          <a:prstGeom prst="rect">
            <a:avLst/>
          </a:prstGeom>
        </p:spPr>
      </p:pic>
      <p:sp>
        <p:nvSpPr>
          <p:cNvPr id="2" name="Rectangle 1"/>
          <p:cNvSpPr/>
          <p:nvPr/>
        </p:nvSpPr>
        <p:spPr>
          <a:xfrm>
            <a:off x="107504" y="476672"/>
            <a:ext cx="3813820" cy="1200329"/>
          </a:xfrm>
          <a:prstGeom prst="rect">
            <a:avLst/>
          </a:prstGeom>
        </p:spPr>
        <p:txBody>
          <a:bodyPr wrap="square">
            <a:spAutoFit/>
          </a:bodyPr>
          <a:lstStyle/>
          <a:p>
            <a:r>
              <a:rPr lang="fr-FR" dirty="0"/>
              <a:t>la </a:t>
            </a:r>
            <a:r>
              <a:rPr lang="fr-FR" b="1" dirty="0"/>
              <a:t>statue de François d'Estaing</a:t>
            </a:r>
            <a:r>
              <a:rPr lang="fr-FR" dirty="0"/>
              <a:t>, évêque bâtisseur du clocher de la cathédrale de Rodez qui fait face à la </a:t>
            </a:r>
            <a:r>
              <a:rPr lang="fr-FR" b="1" dirty="0"/>
              <a:t>célèbre croix en fer forgé</a:t>
            </a:r>
            <a:r>
              <a:rPr lang="fr-FR" dirty="0"/>
              <a:t> reproduite en bijouterie.</a:t>
            </a:r>
          </a:p>
        </p:txBody>
      </p:sp>
      <p:graphicFrame>
        <p:nvGraphicFramePr>
          <p:cNvPr id="7" name="Tableau 6"/>
          <p:cNvGraphicFramePr>
            <a:graphicFrameLocks noGrp="1"/>
          </p:cNvGraphicFramePr>
          <p:nvPr>
            <p:extLst>
              <p:ext uri="{D42A27DB-BD31-4B8C-83A1-F6EECF244321}">
                <p14:modId xmlns:p14="http://schemas.microsoft.com/office/powerpoint/2010/main" val="422620084"/>
              </p:ext>
            </p:extLst>
          </p:nvPr>
        </p:nvGraphicFramePr>
        <p:xfrm>
          <a:off x="251520" y="1916832"/>
          <a:ext cx="3394720" cy="1828800"/>
        </p:xfrm>
        <a:graphic>
          <a:graphicData uri="http://schemas.openxmlformats.org/drawingml/2006/table">
            <a:tbl>
              <a:tblPr/>
              <a:tblGrid>
                <a:gridCol w="1697360">
                  <a:extLst>
                    <a:ext uri="{9D8B030D-6E8A-4147-A177-3AD203B41FA5}">
                      <a16:colId xmlns:a16="http://schemas.microsoft.com/office/drawing/2014/main" val="20000"/>
                    </a:ext>
                  </a:extLst>
                </a:gridCol>
                <a:gridCol w="1697360">
                  <a:extLst>
                    <a:ext uri="{9D8B030D-6E8A-4147-A177-3AD203B41FA5}">
                      <a16:colId xmlns:a16="http://schemas.microsoft.com/office/drawing/2014/main" val="20001"/>
                    </a:ext>
                  </a:extLst>
                </a:gridCol>
              </a:tblGrid>
              <a:tr h="0">
                <a:tc>
                  <a:txBody>
                    <a:bodyPr/>
                    <a:lstStyle/>
                    <a:p>
                      <a:r>
                        <a:rPr lang="fr-FR"/>
                        <a:t>Naissance</a:t>
                      </a:r>
                    </a:p>
                  </a:txBody>
                  <a:tcPr anchor="ctr">
                    <a:lnL>
                      <a:noFill/>
                    </a:lnL>
                    <a:lnR>
                      <a:noFill/>
                    </a:lnR>
                    <a:lnT>
                      <a:noFill/>
                    </a:lnT>
                    <a:lnB>
                      <a:noFill/>
                    </a:lnB>
                  </a:tcPr>
                </a:tc>
                <a:tc>
                  <a:txBody>
                    <a:bodyPr/>
                    <a:lstStyle/>
                    <a:p>
                      <a:r>
                        <a:rPr lang="fr-FR" dirty="0">
                          <a:hlinkClick r:id="rId3" action="ppaction://hlinkfile" tooltip="1460"/>
                        </a:rPr>
                        <a:t>1460</a:t>
                      </a:r>
                      <a:r>
                        <a:rPr lang="fr-FR" dirty="0"/>
                        <a:t/>
                      </a:r>
                      <a:br>
                        <a:rPr lang="fr-FR" dirty="0"/>
                      </a:br>
                      <a:r>
                        <a:rPr lang="fr-FR" dirty="0"/>
                        <a:t>à </a:t>
                      </a:r>
                      <a:r>
                        <a:rPr lang="fr-FR" dirty="0" err="1">
                          <a:hlinkClick r:id="rId4" action="ppaction://hlinkfile" tooltip="Prades-d'Aubrac"/>
                        </a:rPr>
                        <a:t>Prades-d'Aubrac</a:t>
                      </a:r>
                      <a:endParaRPr lang="fr-FR" dirty="0"/>
                    </a:p>
                  </a:txBody>
                  <a:tcPr anchor="ctr">
                    <a:lnL>
                      <a:noFill/>
                    </a:lnL>
                    <a:lnR>
                      <a:noFill/>
                    </a:lnR>
                    <a:lnT>
                      <a:noFill/>
                    </a:lnT>
                    <a:lnB>
                      <a:noFill/>
                    </a:lnB>
                  </a:tcPr>
                </a:tc>
                <a:extLst>
                  <a:ext uri="{0D108BD9-81ED-4DB2-BD59-A6C34878D82A}">
                    <a16:rowId xmlns:a16="http://schemas.microsoft.com/office/drawing/2014/main" val="10000"/>
                  </a:ext>
                </a:extLst>
              </a:tr>
              <a:tr h="0">
                <a:tc>
                  <a:txBody>
                    <a:bodyPr/>
                    <a:lstStyle/>
                    <a:p>
                      <a:r>
                        <a:rPr lang="fr-FR"/>
                        <a:t>Décès</a:t>
                      </a:r>
                    </a:p>
                  </a:txBody>
                  <a:tcPr anchor="ctr">
                    <a:lnL>
                      <a:noFill/>
                    </a:lnL>
                    <a:lnR>
                      <a:noFill/>
                    </a:lnR>
                    <a:lnT>
                      <a:noFill/>
                    </a:lnT>
                    <a:lnB>
                      <a:noFill/>
                    </a:lnB>
                  </a:tcPr>
                </a:tc>
                <a:tc>
                  <a:txBody>
                    <a:bodyPr/>
                    <a:lstStyle/>
                    <a:p>
                      <a:r>
                        <a:rPr lang="fr-FR" dirty="0">
                          <a:hlinkClick r:id="rId5" action="ppaction://hlinkfile" tooltip="31 octobre"/>
                        </a:rPr>
                        <a:t>31</a:t>
                      </a:r>
                      <a:r>
                        <a:rPr lang="fr-FR" dirty="0"/>
                        <a:t> </a:t>
                      </a:r>
                      <a:r>
                        <a:rPr lang="fr-FR" dirty="0">
                          <a:hlinkClick r:id="rId6" action="ppaction://hlinkfile" tooltip="Octobre"/>
                        </a:rPr>
                        <a:t>octobre</a:t>
                      </a:r>
                      <a:r>
                        <a:rPr lang="fr-FR" dirty="0"/>
                        <a:t> </a:t>
                      </a:r>
                      <a:r>
                        <a:rPr lang="fr-FR" dirty="0">
                          <a:hlinkClick r:id="rId7" action="ppaction://hlinkfile" tooltip="1529"/>
                        </a:rPr>
                        <a:t>1529</a:t>
                      </a:r>
                      <a:r>
                        <a:rPr lang="fr-FR" dirty="0"/>
                        <a:t/>
                      </a:r>
                      <a:br>
                        <a:rPr lang="fr-FR" dirty="0"/>
                      </a:br>
                      <a:r>
                        <a:rPr lang="fr-FR" dirty="0"/>
                        <a:t>à </a:t>
                      </a:r>
                      <a:r>
                        <a:rPr lang="fr-FR" dirty="0">
                          <a:hlinkClick r:id="rId8" action="ppaction://hlinkfile" tooltip="Rodez"/>
                        </a:rPr>
                        <a:t>Rodez</a:t>
                      </a:r>
                      <a:endParaRPr lang="fr-FR" dirty="0"/>
                    </a:p>
                  </a:txBody>
                  <a:tcPr anchor="ctr">
                    <a:lnL>
                      <a:noFill/>
                    </a:lnL>
                    <a:lnR>
                      <a:noFill/>
                    </a:lnR>
                    <a:lnT>
                      <a:noFill/>
                    </a:lnT>
                    <a:lnB>
                      <a:noFill/>
                    </a:lnB>
                  </a:tcPr>
                </a:tc>
                <a:extLst>
                  <a:ext uri="{0D108BD9-81ED-4DB2-BD59-A6C34878D82A}">
                    <a16:rowId xmlns:a16="http://schemas.microsoft.com/office/drawing/2014/main" val="10001"/>
                  </a:ext>
                </a:extLst>
              </a:tr>
            </a:tbl>
          </a:graphicData>
        </a:graphic>
      </p:graphicFrame>
      <p:pic>
        <p:nvPicPr>
          <p:cNvPr id="4" name="Image 3"/>
          <p:cNvPicPr>
            <a:picLocks noChangeAspect="1"/>
          </p:cNvPicPr>
          <p:nvPr/>
        </p:nvPicPr>
        <p:blipFill rotWithShape="1">
          <a:blip r:embed="rId9">
            <a:extLst>
              <a:ext uri="{BEBA8EAE-BF5A-486C-A8C5-ECC9F3942E4B}">
                <a14:imgProps xmlns:a14="http://schemas.microsoft.com/office/drawing/2010/main">
                  <a14:imgLayer r:embed="rId10">
                    <a14:imgEffect>
                      <a14:backgroundRemoval t="14583" b="84417" l="26917" r="72667"/>
                    </a14:imgEffect>
                  </a14:imgLayer>
                </a14:imgProps>
              </a:ext>
              <a:ext uri="{28A0092B-C50C-407E-A947-70E740481C1C}">
                <a14:useLocalDpi xmlns:a14="http://schemas.microsoft.com/office/drawing/2010/main" val="0"/>
              </a:ext>
            </a:extLst>
          </a:blip>
          <a:srcRect l="29400" t="16082" r="29651" b="17769"/>
          <a:stretch/>
        </p:blipFill>
        <p:spPr>
          <a:xfrm>
            <a:off x="179512" y="2204863"/>
            <a:ext cx="2808312" cy="453650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4.png"/>
          <p:cNvPicPr>
            <a:picLocks noChangeAspect="1"/>
          </p:cNvPicPr>
          <p:nvPr/>
        </p:nvPicPr>
        <p:blipFill>
          <a:blip r:embed="rId2" cstate="email"/>
          <a:stretch>
            <a:fillRect/>
          </a:stretch>
        </p:blipFill>
        <p:spPr>
          <a:xfrm>
            <a:off x="0" y="0"/>
            <a:ext cx="9144000" cy="6858000"/>
          </a:xfrm>
          <a:prstGeom prst="rect">
            <a:avLst/>
          </a:prstGeom>
        </p:spPr>
      </p:pic>
    </p:spTree>
    <p:extLst>
      <p:ext uri="{BB962C8B-B14F-4D97-AF65-F5344CB8AC3E}">
        <p14:creationId xmlns:p14="http://schemas.microsoft.com/office/powerpoint/2010/main" val="5917724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30320123535.jpg"/>
          <p:cNvPicPr>
            <a:picLocks noChangeAspect="1"/>
          </p:cNvPicPr>
          <p:nvPr/>
        </p:nvPicPr>
        <p:blipFill>
          <a:blip r:embed="rId2" cstate="email"/>
          <a:stretch>
            <a:fillRect/>
          </a:stretch>
        </p:blipFill>
        <p:spPr>
          <a:xfrm>
            <a:off x="0" y="0"/>
            <a:ext cx="9144000" cy="6858000"/>
          </a:xfrm>
          <a:prstGeom prst="rect">
            <a:avLst/>
          </a:prstGeom>
        </p:spPr>
      </p:pic>
      <p:sp>
        <p:nvSpPr>
          <p:cNvPr id="3" name="Rectangle 2"/>
          <p:cNvSpPr/>
          <p:nvPr/>
        </p:nvSpPr>
        <p:spPr>
          <a:xfrm>
            <a:off x="4499992" y="260648"/>
            <a:ext cx="2122761" cy="369332"/>
          </a:xfrm>
          <a:prstGeom prst="rect">
            <a:avLst/>
          </a:prstGeom>
        </p:spPr>
        <p:txBody>
          <a:bodyPr wrap="none">
            <a:spAutoFit/>
          </a:bodyPr>
          <a:lstStyle/>
          <a:p>
            <a:r>
              <a:rPr lang="fr-FR" dirty="0"/>
              <a:t>L'église </a:t>
            </a:r>
            <a:r>
              <a:rPr lang="fr-FR" dirty="0">
                <a:hlinkClick r:id="rId3" action="ppaction://hlinkfile" tooltip="Saint-Fleuret (page inexistante)"/>
              </a:rPr>
              <a:t>Saint-Fleuret</a:t>
            </a:r>
            <a:endParaRPr lang="fr-FR"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30320123552.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030320123543.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Image6.png"/>
          <p:cNvPicPr>
            <a:picLocks noChangeAspect="1"/>
          </p:cNvPicPr>
          <p:nvPr/>
        </p:nvPicPr>
        <p:blipFill>
          <a:blip r:embed="rId2" cstate="email"/>
          <a:stretch>
            <a:fillRect/>
          </a:stretch>
        </p:blipFill>
        <p:spPr>
          <a:xfrm>
            <a:off x="3166" y="0"/>
            <a:ext cx="9137668" cy="6858000"/>
          </a:xfrm>
          <a:prstGeom prst="rect">
            <a:avLst/>
          </a:prstGeom>
        </p:spPr>
      </p:pic>
      <p:sp>
        <p:nvSpPr>
          <p:cNvPr id="4" name="ZoneTexte 3"/>
          <p:cNvSpPr txBox="1"/>
          <p:nvPr/>
        </p:nvSpPr>
        <p:spPr>
          <a:xfrm>
            <a:off x="971600" y="476672"/>
            <a:ext cx="4752528" cy="369332"/>
          </a:xfrm>
          <a:prstGeom prst="rect">
            <a:avLst/>
          </a:prstGeom>
          <a:noFill/>
        </p:spPr>
        <p:txBody>
          <a:bodyPr wrap="square" rtlCol="0">
            <a:spAutoFit/>
          </a:bodyPr>
          <a:lstStyle/>
          <a:p>
            <a:r>
              <a:rPr lang="fr-FR" dirty="0" smtClean="0"/>
              <a:t>Château d’Estaing XVème  et XVIIème siècle</a:t>
            </a:r>
            <a:endParaRPr lang="fr-FR"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30320123549.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30320123550.jpg"/>
          <p:cNvPicPr>
            <a:picLocks noChangeAspect="1"/>
          </p:cNvPicPr>
          <p:nvPr/>
        </p:nvPicPr>
        <p:blipFill>
          <a:blip r:embed="rId2" cstate="email"/>
          <a:stretch>
            <a:fillRect/>
          </a:stretch>
        </p:blipFill>
        <p:spPr>
          <a:xfrm>
            <a:off x="0" y="0"/>
            <a:ext cx="9144000" cy="6858000"/>
          </a:xfrm>
          <a:prstGeom prst="rect">
            <a:avLst/>
          </a:prstGeom>
        </p:spPr>
      </p:pic>
      <p:sp>
        <p:nvSpPr>
          <p:cNvPr id="3" name="Rectangle 2"/>
          <p:cNvSpPr/>
          <p:nvPr/>
        </p:nvSpPr>
        <p:spPr>
          <a:xfrm>
            <a:off x="2051720" y="5517232"/>
            <a:ext cx="4654351" cy="369332"/>
          </a:xfrm>
          <a:prstGeom prst="rect">
            <a:avLst/>
          </a:prstGeom>
        </p:spPr>
        <p:txBody>
          <a:bodyPr wrap="none">
            <a:spAutoFit/>
          </a:bodyPr>
          <a:lstStyle/>
          <a:p>
            <a:r>
              <a:rPr lang="fr-FR" b="1" dirty="0" smtClean="0">
                <a:solidFill>
                  <a:schemeClr val="bg1"/>
                </a:solidFill>
              </a:rPr>
              <a:t>Petit clos comprenant une maison d'habitation</a:t>
            </a:r>
            <a:endParaRPr lang="fr-FR" b="1"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30320123541.jpg"/>
          <p:cNvPicPr>
            <a:picLocks noChangeAspect="1"/>
          </p:cNvPicPr>
          <p:nvPr/>
        </p:nvPicPr>
        <p:blipFill>
          <a:blip r:embed="rId2" cstate="email">
            <a:lum bright="10000"/>
          </a:blip>
          <a:stretch>
            <a:fillRect/>
          </a:stretch>
        </p:blipFill>
        <p:spPr>
          <a:xfrm>
            <a:off x="4000500" y="0"/>
            <a:ext cx="5143500" cy="6858000"/>
          </a:xfrm>
          <a:prstGeom prst="rect">
            <a:avLst/>
          </a:prstGeom>
        </p:spPr>
      </p:pic>
      <p:sp>
        <p:nvSpPr>
          <p:cNvPr id="3" name="Rectangle 2"/>
          <p:cNvSpPr/>
          <p:nvPr/>
        </p:nvSpPr>
        <p:spPr>
          <a:xfrm>
            <a:off x="72485" y="1916832"/>
            <a:ext cx="3892996" cy="2585323"/>
          </a:xfrm>
          <a:prstGeom prst="rect">
            <a:avLst/>
          </a:prstGeom>
        </p:spPr>
        <p:txBody>
          <a:bodyPr wrap="square">
            <a:spAutoFit/>
          </a:bodyPr>
          <a:lstStyle/>
          <a:p>
            <a:r>
              <a:rPr lang="fr-FR" dirty="0"/>
              <a:t>une croix en pierre sculptée du </a:t>
            </a:r>
            <a:r>
              <a:rPr lang="fr-FR" dirty="0">
                <a:hlinkClick r:id="rId3" action="ppaction://hlinkfile" tooltip="XVe siècle"/>
              </a:rPr>
              <a:t>XV</a:t>
            </a:r>
            <a:r>
              <a:rPr lang="fr-FR" baseline="30000" dirty="0">
                <a:hlinkClick r:id="rId3" action="ppaction://hlinkfile" tooltip="XVe siècle"/>
              </a:rPr>
              <a:t>e</a:t>
            </a:r>
            <a:r>
              <a:rPr lang="fr-FR" dirty="0">
                <a:hlinkClick r:id="rId3" action="ppaction://hlinkfile" tooltip="XVe siècle"/>
              </a:rPr>
              <a:t> siècle</a:t>
            </a:r>
            <a:r>
              <a:rPr lang="fr-FR" dirty="0"/>
              <a:t> est particulièrement remarquable. Entre le motif principal et le fût, on discerne à gauche un petit pèlerin agenouillé qui semble implorer le Christ. Il a son chapeau à large bord rejeté en arrière et son costume rappelle une fois de plus le souvenir du pèlerin de Compostelle.</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30320123533.jpg"/>
          <p:cNvPicPr>
            <a:picLocks noChangeAspect="1"/>
          </p:cNvPicPr>
          <p:nvPr/>
        </p:nvPicPr>
        <p:blipFill>
          <a:blip r:embed="rId2" cstate="email">
            <a:lum bright="20000"/>
          </a:blip>
          <a:stretch>
            <a:fillRect/>
          </a:stretch>
        </p:blipFill>
        <p:spPr>
          <a:xfrm>
            <a:off x="0" y="0"/>
            <a:ext cx="9144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30320123540.jpg"/>
          <p:cNvPicPr>
            <a:picLocks noChangeAspect="1"/>
          </p:cNvPicPr>
          <p:nvPr/>
        </p:nvPicPr>
        <p:blipFill>
          <a:blip r:embed="rId2" cstate="email">
            <a:lum bright="10000"/>
          </a:blip>
          <a:stretch>
            <a:fillRect/>
          </a:stretch>
        </p:blipFill>
        <p:spPr>
          <a:xfrm>
            <a:off x="4572000" y="0"/>
            <a:ext cx="4572000" cy="6858000"/>
          </a:xfrm>
          <a:prstGeom prst="rect">
            <a:avLst/>
          </a:prstGeom>
        </p:spPr>
      </p:pic>
      <p:pic>
        <p:nvPicPr>
          <p:cNvPr id="3" name="Image 2" descr="030320123539.jpg"/>
          <p:cNvPicPr>
            <a:picLocks noChangeAspect="1"/>
          </p:cNvPicPr>
          <p:nvPr/>
        </p:nvPicPr>
        <p:blipFill>
          <a:blip r:embed="rId3" cstate="email">
            <a:lum bright="10000"/>
          </a:blip>
          <a:stretch>
            <a:fillRect/>
          </a:stretch>
        </p:blipFill>
        <p:spPr>
          <a:xfrm>
            <a:off x="0" y="0"/>
            <a:ext cx="4499992"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30320123551.jpg"/>
          <p:cNvPicPr>
            <a:picLocks noChangeAspect="1"/>
          </p:cNvPicPr>
          <p:nvPr/>
        </p:nvPicPr>
        <p:blipFill>
          <a:blip r:embed="rId2" cstate="email">
            <a:lum bright="10000"/>
          </a:blip>
          <a:stretch>
            <a:fillRect/>
          </a:stretch>
        </p:blipFill>
        <p:spPr>
          <a:xfrm>
            <a:off x="0" y="0"/>
            <a:ext cx="9144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30320123553.jpg"/>
          <p:cNvPicPr>
            <a:picLocks noChangeAspect="1"/>
          </p:cNvPicPr>
          <p:nvPr/>
        </p:nvPicPr>
        <p:blipFill>
          <a:blip r:embed="rId2" cstate="email">
            <a:lum bright="10000"/>
          </a:blip>
          <a:stretch>
            <a:fillRect/>
          </a:stretch>
        </p:blipFill>
        <p:spPr>
          <a:xfrm>
            <a:off x="0" y="0"/>
            <a:ext cx="9144000" cy="6858000"/>
          </a:xfrm>
          <a:prstGeom prst="rect">
            <a:avLst/>
          </a:prstGeom>
        </p:spPr>
      </p:pic>
      <p:sp>
        <p:nvSpPr>
          <p:cNvPr id="3" name="ZoneTexte 2"/>
          <p:cNvSpPr txBox="1"/>
          <p:nvPr/>
        </p:nvSpPr>
        <p:spPr>
          <a:xfrm>
            <a:off x="2051720" y="332656"/>
            <a:ext cx="5040560" cy="369332"/>
          </a:xfrm>
          <a:prstGeom prst="rect">
            <a:avLst/>
          </a:prstGeom>
          <a:noFill/>
        </p:spPr>
        <p:txBody>
          <a:bodyPr wrap="square" rtlCol="0">
            <a:spAutoFit/>
          </a:bodyPr>
          <a:lstStyle/>
          <a:p>
            <a:r>
              <a:rPr lang="fr-FR" dirty="0" smtClean="0">
                <a:solidFill>
                  <a:schemeClr val="bg1"/>
                </a:solidFill>
              </a:rPr>
              <a:t>Pour les nostalgiques  des urinoirs publics</a:t>
            </a:r>
            <a:endParaRPr lang="fr-FR"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www.lacouvertoirade.com/tourisme/themes/lacouvertoirade/images/bandeau.jpg"/>
          <p:cNvPicPr>
            <a:picLocks noChangeAspect="1" noChangeArrowheads="1"/>
          </p:cNvPicPr>
          <p:nvPr/>
        </p:nvPicPr>
        <p:blipFill>
          <a:blip r:embed="rId2" cstate="email"/>
          <a:srcRect/>
          <a:stretch>
            <a:fillRect/>
          </a:stretch>
        </p:blipFill>
        <p:spPr bwMode="auto">
          <a:xfrm>
            <a:off x="16688" y="497765"/>
            <a:ext cx="5040000" cy="1170750"/>
          </a:xfrm>
          <a:prstGeom prst="rect">
            <a:avLst/>
          </a:prstGeom>
          <a:noFill/>
        </p:spPr>
      </p:pic>
      <p:sp>
        <p:nvSpPr>
          <p:cNvPr id="5" name="Rectangle 4"/>
          <p:cNvSpPr/>
          <p:nvPr/>
        </p:nvSpPr>
        <p:spPr>
          <a:xfrm>
            <a:off x="0" y="2132856"/>
            <a:ext cx="4211960" cy="1200329"/>
          </a:xfrm>
          <a:prstGeom prst="rect">
            <a:avLst/>
          </a:prstGeom>
        </p:spPr>
        <p:txBody>
          <a:bodyPr wrap="square">
            <a:spAutoFit/>
          </a:bodyPr>
          <a:lstStyle/>
          <a:p>
            <a:r>
              <a:rPr lang="fr-FR" dirty="0" smtClean="0"/>
              <a:t>La commanderie de La </a:t>
            </a:r>
            <a:r>
              <a:rPr lang="fr-FR" dirty="0" err="1" smtClean="0"/>
              <a:t>Couvertoirade</a:t>
            </a:r>
            <a:r>
              <a:rPr lang="fr-FR" dirty="0" smtClean="0"/>
              <a:t> se situe dans le département de l'Aveyron à 20 kilomètres au sud-est de Sainte-Eulalie-de-</a:t>
            </a:r>
            <a:r>
              <a:rPr lang="fr-FR" dirty="0" err="1" smtClean="0"/>
              <a:t>Cernon</a:t>
            </a:r>
            <a:r>
              <a:rPr lang="fr-FR" dirty="0" smtClean="0"/>
              <a:t>.</a:t>
            </a:r>
            <a:endParaRPr lang="fr-FR" dirty="0"/>
          </a:p>
        </p:txBody>
      </p:sp>
      <p:pic>
        <p:nvPicPr>
          <p:cNvPr id="16388" name="Picture 4" descr="http://www.lacouvertoirade.com/tourisme/images/Divers/plaque2.jpg"/>
          <p:cNvPicPr>
            <a:picLocks noChangeAspect="1" noChangeArrowheads="1"/>
          </p:cNvPicPr>
          <p:nvPr/>
        </p:nvPicPr>
        <p:blipFill>
          <a:blip r:embed="rId3" cstate="email"/>
          <a:srcRect/>
          <a:stretch>
            <a:fillRect/>
          </a:stretch>
        </p:blipFill>
        <p:spPr bwMode="auto">
          <a:xfrm>
            <a:off x="0" y="3789040"/>
            <a:ext cx="4211960" cy="1512168"/>
          </a:xfrm>
          <a:prstGeom prst="rect">
            <a:avLst/>
          </a:prstGeom>
          <a:noFill/>
        </p:spPr>
      </p:pic>
      <p:sp>
        <p:nvSpPr>
          <p:cNvPr id="7" name="Rectangle 6"/>
          <p:cNvSpPr/>
          <p:nvPr/>
        </p:nvSpPr>
        <p:spPr>
          <a:xfrm>
            <a:off x="0" y="5373216"/>
            <a:ext cx="4211960" cy="646331"/>
          </a:xfrm>
          <a:prstGeom prst="rect">
            <a:avLst/>
          </a:prstGeom>
        </p:spPr>
        <p:txBody>
          <a:bodyPr wrap="square">
            <a:spAutoFit/>
          </a:bodyPr>
          <a:lstStyle/>
          <a:p>
            <a:r>
              <a:rPr lang="fr-FR" i="1" dirty="0" smtClean="0"/>
              <a:t>"Bonnes gens qui par ici passez, priez Dieu pour les trépassés"</a:t>
            </a:r>
            <a:endParaRPr lang="fr-FR" dirty="0"/>
          </a:p>
        </p:txBody>
      </p:sp>
      <p:pic>
        <p:nvPicPr>
          <p:cNvPr id="8" name="Picture 2"/>
          <p:cNvPicPr>
            <a:picLocks noChangeAspect="1" noChangeArrowheads="1"/>
          </p:cNvPicPr>
          <p:nvPr/>
        </p:nvPicPr>
        <p:blipFill>
          <a:blip r:embed="rId4" cstate="email"/>
          <a:srcRect/>
          <a:stretch>
            <a:fillRect/>
          </a:stretch>
        </p:blipFill>
        <p:spPr bwMode="auto">
          <a:xfrm>
            <a:off x="5126480" y="0"/>
            <a:ext cx="3995936" cy="6858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0920112819.jpg"/>
          <p:cNvPicPr>
            <a:picLocks noChangeAspect="1"/>
          </p:cNvPicPr>
          <p:nvPr/>
        </p:nvPicPr>
        <p:blipFill>
          <a:blip r:embed="rId2" cstate="email">
            <a:lum bright="10000"/>
          </a:blip>
          <a:stretch>
            <a:fillRect/>
          </a:stretch>
        </p:blipFill>
        <p:spPr>
          <a:xfrm>
            <a:off x="0" y="0"/>
            <a:ext cx="9144000" cy="6858000"/>
          </a:xfrm>
          <a:prstGeom prst="rect">
            <a:avLst/>
          </a:prstGeom>
        </p:spPr>
      </p:pic>
    </p:spTree>
    <p:extLst>
      <p:ext uri="{BB962C8B-B14F-4D97-AF65-F5344CB8AC3E}">
        <p14:creationId xmlns:p14="http://schemas.microsoft.com/office/powerpoint/2010/main" val="7561579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25.png"/>
          <p:cNvPicPr>
            <a:picLocks noChangeAspect="1"/>
          </p:cNvPicPr>
          <p:nvPr/>
        </p:nvPicPr>
        <p:blipFill>
          <a:blip r:embed="rId2" cstate="email">
            <a:lum bright="10000"/>
          </a:blip>
          <a:stretch>
            <a:fillRect/>
          </a:stretch>
        </p:blipFill>
        <p:spPr>
          <a:xfrm>
            <a:off x="0" y="0"/>
            <a:ext cx="9144000" cy="6858000"/>
          </a:xfrm>
          <a:prstGeom prst="rect">
            <a:avLst/>
          </a:prstGeom>
        </p:spPr>
      </p:pic>
      <p:sp>
        <p:nvSpPr>
          <p:cNvPr id="4" name="Rectangle 3"/>
          <p:cNvSpPr/>
          <p:nvPr/>
        </p:nvSpPr>
        <p:spPr>
          <a:xfrm>
            <a:off x="2771800" y="764704"/>
            <a:ext cx="3084049" cy="369332"/>
          </a:xfrm>
          <a:prstGeom prst="rect">
            <a:avLst/>
          </a:prstGeom>
        </p:spPr>
        <p:txBody>
          <a:bodyPr wrap="none">
            <a:spAutoFit/>
          </a:bodyPr>
          <a:lstStyle/>
          <a:p>
            <a:r>
              <a:rPr lang="fr-FR" dirty="0" smtClean="0">
                <a:hlinkClick r:id="rId3" tooltip="Remparts de La Couvertoirade"/>
              </a:rPr>
              <a:t>Remparts de La </a:t>
            </a:r>
            <a:r>
              <a:rPr lang="fr-FR" dirty="0" err="1" smtClean="0">
                <a:hlinkClick r:id="rId3" tooltip="Remparts de La Couvertoirade"/>
              </a:rPr>
              <a:t>Couvertoirade</a:t>
            </a:r>
            <a:r>
              <a:rPr lang="fr-FR" dirty="0" smtClean="0"/>
              <a:t>.</a:t>
            </a:r>
            <a:endParaRPr lang="fr-FR" dirty="0"/>
          </a:p>
        </p:txBody>
      </p:sp>
    </p:spTree>
    <p:extLst>
      <p:ext uri="{BB962C8B-B14F-4D97-AF65-F5344CB8AC3E}">
        <p14:creationId xmlns:p14="http://schemas.microsoft.com/office/powerpoint/2010/main" val="23690128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250920112822.jpg"/>
          <p:cNvPicPr>
            <a:picLocks noChangeAspect="1"/>
          </p:cNvPicPr>
          <p:nvPr/>
        </p:nvPicPr>
        <p:blipFill>
          <a:blip r:embed="rId2" cstate="email"/>
          <a:stretch>
            <a:fillRect/>
          </a:stretch>
        </p:blipFill>
        <p:spPr>
          <a:xfrm>
            <a:off x="0" y="0"/>
            <a:ext cx="9144000" cy="6858000"/>
          </a:xfrm>
          <a:prstGeom prst="rect">
            <a:avLst/>
          </a:prstGeom>
        </p:spPr>
      </p:pic>
    </p:spTree>
    <p:extLst>
      <p:ext uri="{BB962C8B-B14F-4D97-AF65-F5344CB8AC3E}">
        <p14:creationId xmlns:p14="http://schemas.microsoft.com/office/powerpoint/2010/main" val="22204222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040320123608.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0920112824.jpg"/>
          <p:cNvPicPr>
            <a:picLocks noChangeAspect="1"/>
          </p:cNvPicPr>
          <p:nvPr/>
        </p:nvPicPr>
        <p:blipFill>
          <a:blip r:embed="rId2" cstate="email">
            <a:lum bright="10000"/>
          </a:blip>
          <a:stretch>
            <a:fillRect/>
          </a:stretch>
        </p:blipFill>
        <p:spPr>
          <a:xfrm>
            <a:off x="4932040" y="0"/>
            <a:ext cx="4211960" cy="6858000"/>
          </a:xfrm>
          <a:prstGeom prst="rect">
            <a:avLst/>
          </a:prstGeom>
        </p:spPr>
      </p:pic>
      <p:pic>
        <p:nvPicPr>
          <p:cNvPr id="5" name="Image 4" descr="250920112837.jpg"/>
          <p:cNvPicPr>
            <a:picLocks noChangeAspect="1"/>
          </p:cNvPicPr>
          <p:nvPr/>
        </p:nvPicPr>
        <p:blipFill>
          <a:blip r:embed="rId3" cstate="email"/>
          <a:stretch>
            <a:fillRect/>
          </a:stretch>
        </p:blipFill>
        <p:spPr>
          <a:xfrm>
            <a:off x="0" y="0"/>
            <a:ext cx="4716016" cy="6858000"/>
          </a:xfrm>
          <a:prstGeom prst="rect">
            <a:avLst/>
          </a:prstGeom>
        </p:spPr>
      </p:pic>
    </p:spTree>
    <p:extLst>
      <p:ext uri="{BB962C8B-B14F-4D97-AF65-F5344CB8AC3E}">
        <p14:creationId xmlns:p14="http://schemas.microsoft.com/office/powerpoint/2010/main" val="11085216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0920112828.jpg"/>
          <p:cNvPicPr>
            <a:picLocks noChangeAspect="1"/>
          </p:cNvPicPr>
          <p:nvPr/>
        </p:nvPicPr>
        <p:blipFill>
          <a:blip r:embed="rId2" cstate="email"/>
          <a:stretch>
            <a:fillRect/>
          </a:stretch>
        </p:blipFill>
        <p:spPr>
          <a:xfrm>
            <a:off x="0" y="0"/>
            <a:ext cx="9144000" cy="6858000"/>
          </a:xfrm>
          <a:prstGeom prst="rect">
            <a:avLst/>
          </a:prstGeom>
        </p:spPr>
      </p:pic>
      <p:sp>
        <p:nvSpPr>
          <p:cNvPr id="3" name="Rectangle 2"/>
          <p:cNvSpPr/>
          <p:nvPr/>
        </p:nvSpPr>
        <p:spPr>
          <a:xfrm>
            <a:off x="0" y="5935289"/>
            <a:ext cx="9144000" cy="923330"/>
          </a:xfrm>
          <a:prstGeom prst="rect">
            <a:avLst/>
          </a:prstGeom>
        </p:spPr>
        <p:txBody>
          <a:bodyPr wrap="square">
            <a:spAutoFit/>
          </a:bodyPr>
          <a:lstStyle/>
          <a:p>
            <a:r>
              <a:rPr lang="fr-FR" b="1" dirty="0" smtClean="0"/>
              <a:t>En </a:t>
            </a:r>
            <a:r>
              <a:rPr lang="fr-FR" b="1" dirty="0" smtClean="0">
                <a:hlinkClick r:id="rId3" tooltip="1249"/>
              </a:rPr>
              <a:t>1249</a:t>
            </a:r>
            <a:r>
              <a:rPr lang="fr-FR" b="1" dirty="0" smtClean="0"/>
              <a:t>, les </a:t>
            </a:r>
            <a:r>
              <a:rPr lang="fr-FR" b="1" dirty="0" smtClean="0">
                <a:hlinkClick r:id="rId4" tooltip="Ordre du Temple"/>
              </a:rPr>
              <a:t>Templiers</a:t>
            </a:r>
            <a:r>
              <a:rPr lang="fr-FR" b="1" dirty="0" smtClean="0"/>
              <a:t> de </a:t>
            </a:r>
            <a:r>
              <a:rPr lang="fr-FR" b="1" dirty="0" smtClean="0">
                <a:hlinkClick r:id="rId5" tooltip="Commanderie de Sainte-Eulalie-de-Cernon"/>
              </a:rPr>
              <a:t>Sainte-Eulalie</a:t>
            </a:r>
            <a:r>
              <a:rPr lang="fr-FR" b="1" dirty="0" smtClean="0"/>
              <a:t> construisirent un château, une chapelle, et fortifièrent le village. Peu après </a:t>
            </a:r>
            <a:r>
              <a:rPr lang="fr-FR" b="1" dirty="0" smtClean="0">
                <a:hlinkClick r:id="rId6" tooltip="1307"/>
              </a:rPr>
              <a:t>1307</a:t>
            </a:r>
            <a:r>
              <a:rPr lang="fr-FR" b="1" dirty="0" smtClean="0"/>
              <a:t>, les Templiers furent arrêtés et emprisonnés au </a:t>
            </a:r>
            <a:r>
              <a:rPr lang="fr-FR" b="1" dirty="0" smtClean="0">
                <a:hlinkClick r:id="rId7" tooltip="Château de Najac"/>
              </a:rPr>
              <a:t>château de Najac</a:t>
            </a:r>
            <a:r>
              <a:rPr lang="fr-FR" b="1" dirty="0" smtClean="0"/>
              <a:t>, leurs biens furent confisqués.</a:t>
            </a:r>
            <a:endParaRPr lang="fr-FR" b="1" dirty="0"/>
          </a:p>
        </p:txBody>
      </p:sp>
    </p:spTree>
    <p:extLst>
      <p:ext uri="{BB962C8B-B14F-4D97-AF65-F5344CB8AC3E}">
        <p14:creationId xmlns:p14="http://schemas.microsoft.com/office/powerpoint/2010/main" val="16199837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Image24.png"/>
          <p:cNvPicPr>
            <a:picLocks noChangeAspect="1"/>
          </p:cNvPicPr>
          <p:nvPr/>
        </p:nvPicPr>
        <p:blipFill>
          <a:blip r:embed="rId2" cstate="email"/>
          <a:stretch>
            <a:fillRect/>
          </a:stretch>
        </p:blipFill>
        <p:spPr>
          <a:xfrm>
            <a:off x="0" y="0"/>
            <a:ext cx="9144000" cy="6858000"/>
          </a:xfrm>
          <a:prstGeom prst="rect">
            <a:avLst/>
          </a:prstGeom>
        </p:spPr>
      </p:pic>
      <p:sp>
        <p:nvSpPr>
          <p:cNvPr id="3" name="Rectangle 2"/>
          <p:cNvSpPr/>
          <p:nvPr/>
        </p:nvSpPr>
        <p:spPr>
          <a:xfrm>
            <a:off x="323528" y="188640"/>
            <a:ext cx="4020524" cy="369332"/>
          </a:xfrm>
          <a:prstGeom prst="rect">
            <a:avLst/>
          </a:prstGeom>
        </p:spPr>
        <p:txBody>
          <a:bodyPr wrap="none">
            <a:spAutoFit/>
          </a:bodyPr>
          <a:lstStyle/>
          <a:p>
            <a:r>
              <a:rPr lang="fr-FR" dirty="0" smtClean="0">
                <a:hlinkClick r:id="rId3" tooltip="Église Saint-Christol de La Couvertoirade"/>
              </a:rPr>
              <a:t>Église Saint-Christol de La </a:t>
            </a:r>
            <a:r>
              <a:rPr lang="fr-FR" dirty="0" err="1" smtClean="0">
                <a:hlinkClick r:id="rId3" tooltip="Église Saint-Christol de La Couvertoirade"/>
              </a:rPr>
              <a:t>Couvertoirade</a:t>
            </a:r>
            <a:r>
              <a:rPr lang="fr-FR" dirty="0" smtClean="0"/>
              <a:t>.</a:t>
            </a:r>
            <a:endParaRPr lang="fr-FR"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0920112829.jpg"/>
          <p:cNvPicPr>
            <a:picLocks noChangeAspect="1"/>
          </p:cNvPicPr>
          <p:nvPr/>
        </p:nvPicPr>
        <p:blipFill>
          <a:blip r:embed="rId2" cstate="email">
            <a:lum contrast="30000"/>
          </a:blip>
          <a:stretch>
            <a:fillRect/>
          </a:stretch>
        </p:blipFill>
        <p:spPr>
          <a:xfrm>
            <a:off x="0" y="0"/>
            <a:ext cx="9144000" cy="6858000"/>
          </a:xfrm>
          <a:prstGeom prst="rect">
            <a:avLst/>
          </a:prstGeom>
        </p:spPr>
      </p:pic>
      <p:sp>
        <p:nvSpPr>
          <p:cNvPr id="3" name="Rectangle 2"/>
          <p:cNvSpPr/>
          <p:nvPr/>
        </p:nvSpPr>
        <p:spPr>
          <a:xfrm>
            <a:off x="-20987" y="5934670"/>
            <a:ext cx="9144000" cy="923330"/>
          </a:xfrm>
          <a:prstGeom prst="rect">
            <a:avLst/>
          </a:prstGeom>
        </p:spPr>
        <p:txBody>
          <a:bodyPr wrap="square">
            <a:spAutoFit/>
          </a:bodyPr>
          <a:lstStyle/>
          <a:p>
            <a:r>
              <a:rPr lang="fr-FR" b="1" dirty="0" smtClean="0"/>
              <a:t>Elle a été rebâtie par les Hospitaliers au XIV</a:t>
            </a:r>
            <a:r>
              <a:rPr lang="fr-FR" b="1" baseline="30000" dirty="0" smtClean="0"/>
              <a:t>e</a:t>
            </a:r>
            <a:r>
              <a:rPr lang="fr-FR" b="1" dirty="0" smtClean="0"/>
              <a:t> siècle et est construite sur un plan régional. Elle est composée d'une nef simple à deux travées voûtées, d'un chœur rectangulaire également voûté.</a:t>
            </a:r>
            <a:endParaRPr lang="fr-FR" b="1"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23.jpg"/>
          <p:cNvPicPr>
            <a:picLocks noChangeAspect="1"/>
          </p:cNvPicPr>
          <p:nvPr/>
        </p:nvPicPr>
        <p:blipFill>
          <a:blip r:embed="rId2" cstate="email">
            <a:lum contrast="-30000"/>
          </a:blip>
          <a:stretch>
            <a:fillRect/>
          </a:stretch>
        </p:blipFill>
        <p:spPr>
          <a:xfrm>
            <a:off x="0" y="0"/>
            <a:ext cx="9144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0920112832.jpg"/>
          <p:cNvPicPr>
            <a:picLocks noChangeAspect="1"/>
          </p:cNvPicPr>
          <p:nvPr/>
        </p:nvPicPr>
        <p:blipFill>
          <a:blip r:embed="rId2" cstate="email">
            <a:lum bright="20000"/>
          </a:blip>
          <a:stretch>
            <a:fillRect/>
          </a:stretch>
        </p:blipFill>
        <p:spPr>
          <a:xfrm>
            <a:off x="0" y="0"/>
            <a:ext cx="9144000" cy="6858000"/>
          </a:xfrm>
          <a:prstGeom prst="rect">
            <a:avLst/>
          </a:prstGeom>
        </p:spPr>
      </p:pic>
      <p:sp>
        <p:nvSpPr>
          <p:cNvPr id="3" name="Rectangle 2"/>
          <p:cNvSpPr/>
          <p:nvPr/>
        </p:nvSpPr>
        <p:spPr>
          <a:xfrm>
            <a:off x="3635896" y="5733256"/>
            <a:ext cx="1849161" cy="369332"/>
          </a:xfrm>
          <a:prstGeom prst="rect">
            <a:avLst/>
          </a:prstGeom>
        </p:spPr>
        <p:txBody>
          <a:bodyPr wrap="none">
            <a:spAutoFit/>
          </a:bodyPr>
          <a:lstStyle/>
          <a:p>
            <a:r>
              <a:rPr lang="fr-FR" dirty="0" smtClean="0"/>
              <a:t>l'ancien cimetière</a:t>
            </a:r>
            <a:endParaRPr lang="fr-FR"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0920112833.jpg"/>
          <p:cNvPicPr>
            <a:picLocks noChangeAspect="1"/>
          </p:cNvPicPr>
          <p:nvPr/>
        </p:nvPicPr>
        <p:blipFill>
          <a:blip r:embed="rId2" cstate="email">
            <a:lum contrast="-10000"/>
          </a:blip>
          <a:stretch>
            <a:fillRect/>
          </a:stretch>
        </p:blipFill>
        <p:spPr>
          <a:xfrm>
            <a:off x="0" y="0"/>
            <a:ext cx="9144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250920112836.jpg"/>
          <p:cNvPicPr>
            <a:picLocks noChangeAspect="1"/>
          </p:cNvPicPr>
          <p:nvPr/>
        </p:nvPicPr>
        <p:blipFill>
          <a:blip r:embed="rId2" cstate="email">
            <a:lum bright="10000"/>
          </a:blip>
          <a:stretch>
            <a:fillRect/>
          </a:stretch>
        </p:blipFill>
        <p:spPr>
          <a:xfrm>
            <a:off x="4788024" y="0"/>
            <a:ext cx="4355976" cy="6858000"/>
          </a:xfrm>
          <a:prstGeom prst="rect">
            <a:avLst/>
          </a:prstGeom>
        </p:spPr>
      </p:pic>
      <p:pic>
        <p:nvPicPr>
          <p:cNvPr id="6" name="Image 5" descr="250920112826.jpg"/>
          <p:cNvPicPr>
            <a:picLocks noChangeAspect="1"/>
          </p:cNvPicPr>
          <p:nvPr/>
        </p:nvPicPr>
        <p:blipFill>
          <a:blip r:embed="rId3" cstate="email">
            <a:lum bright="10000"/>
          </a:blip>
          <a:stretch>
            <a:fillRect/>
          </a:stretch>
        </p:blipFill>
        <p:spPr>
          <a:xfrm>
            <a:off x="0" y="0"/>
            <a:ext cx="4572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email">
            <a:lum bright="10000"/>
          </a:blip>
          <a:srcRect/>
          <a:stretch>
            <a:fillRect/>
          </a:stretch>
        </p:blipFill>
        <p:spPr bwMode="auto">
          <a:xfrm>
            <a:off x="0" y="4763"/>
            <a:ext cx="9144000" cy="6848475"/>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0920112827.jpg"/>
          <p:cNvPicPr>
            <a:picLocks noChangeAspect="1"/>
          </p:cNvPicPr>
          <p:nvPr/>
        </p:nvPicPr>
        <p:blipFill>
          <a:blip r:embed="rId2" cstate="email">
            <a:lum bright="20000" contrast="20000"/>
          </a:blip>
          <a:stretch>
            <a:fillRect/>
          </a:stretch>
        </p:blipFill>
        <p:spPr>
          <a:xfrm>
            <a:off x="0" y="0"/>
            <a:ext cx="9144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email"/>
          <a:srcRect/>
          <a:stretch>
            <a:fillRect/>
          </a:stretch>
        </p:blipFill>
        <p:spPr bwMode="auto">
          <a:xfrm>
            <a:off x="0" y="0"/>
            <a:ext cx="9039225" cy="6858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email"/>
          <a:srcRect/>
          <a:stretch>
            <a:fillRect/>
          </a:stretch>
        </p:blipFill>
        <p:spPr bwMode="auto">
          <a:xfrm>
            <a:off x="5076055" y="0"/>
            <a:ext cx="4067945" cy="6858000"/>
          </a:xfrm>
          <a:prstGeom prst="rect">
            <a:avLst/>
          </a:prstGeom>
          <a:noFill/>
          <a:ln w="9525">
            <a:noFill/>
            <a:miter lim="800000"/>
            <a:headEnd/>
            <a:tailEnd/>
          </a:ln>
        </p:spPr>
      </p:pic>
      <p:sp>
        <p:nvSpPr>
          <p:cNvPr id="3" name="Rectangle 2"/>
          <p:cNvSpPr/>
          <p:nvPr/>
        </p:nvSpPr>
        <p:spPr>
          <a:xfrm>
            <a:off x="323528" y="260648"/>
            <a:ext cx="720069" cy="369332"/>
          </a:xfrm>
          <a:prstGeom prst="rect">
            <a:avLst/>
          </a:prstGeom>
        </p:spPr>
        <p:txBody>
          <a:bodyPr wrap="none">
            <a:spAutoFit/>
          </a:bodyPr>
          <a:lstStyle/>
          <a:p>
            <a:r>
              <a:rPr lang="fr-FR" b="1" dirty="0" smtClean="0"/>
              <a:t>Najac</a:t>
            </a:r>
            <a:endParaRPr lang="fr-FR" dirty="0"/>
          </a:p>
        </p:txBody>
      </p:sp>
      <p:pic>
        <p:nvPicPr>
          <p:cNvPr id="57346" name="Picture 2" descr="Blason de Najac"/>
          <p:cNvPicPr>
            <a:picLocks noChangeAspect="1" noChangeArrowheads="1"/>
          </p:cNvPicPr>
          <p:nvPr/>
        </p:nvPicPr>
        <p:blipFill>
          <a:blip r:embed="rId3" cstate="email"/>
          <a:srcRect/>
          <a:stretch>
            <a:fillRect/>
          </a:stretch>
        </p:blipFill>
        <p:spPr bwMode="auto">
          <a:xfrm>
            <a:off x="251520" y="692696"/>
            <a:ext cx="864096" cy="1152128"/>
          </a:xfrm>
          <a:prstGeom prst="rect">
            <a:avLst/>
          </a:prstGeom>
          <a:noFill/>
        </p:spPr>
      </p:pic>
      <p:sp>
        <p:nvSpPr>
          <p:cNvPr id="5" name="Rectangle 4"/>
          <p:cNvSpPr/>
          <p:nvPr/>
        </p:nvSpPr>
        <p:spPr>
          <a:xfrm>
            <a:off x="0" y="2420888"/>
            <a:ext cx="1475656" cy="3416320"/>
          </a:xfrm>
          <a:prstGeom prst="rect">
            <a:avLst/>
          </a:prstGeom>
        </p:spPr>
        <p:txBody>
          <a:bodyPr wrap="square">
            <a:spAutoFit/>
          </a:bodyPr>
          <a:lstStyle/>
          <a:p>
            <a:r>
              <a:rPr lang="fr-FR" dirty="0" smtClean="0"/>
              <a:t>Les armes de la commune de Najac se blasonnent ainsi :</a:t>
            </a:r>
            <a:br>
              <a:rPr lang="fr-FR" dirty="0" smtClean="0"/>
            </a:br>
            <a:r>
              <a:rPr lang="fr-FR" i="1" dirty="0" smtClean="0"/>
              <a:t>De gueules, à la tour d'argent, au chef cousu d'azur, à trois fleurs de lis d'or</a:t>
            </a:r>
            <a:r>
              <a:rPr lang="fr-FR" dirty="0" smtClean="0"/>
              <a:t>.</a:t>
            </a:r>
            <a:endParaRPr lang="fr-FR" dirty="0"/>
          </a:p>
        </p:txBody>
      </p:sp>
      <p:graphicFrame>
        <p:nvGraphicFramePr>
          <p:cNvPr id="6" name="Tableau 5"/>
          <p:cNvGraphicFramePr>
            <a:graphicFrameLocks noGrp="1"/>
          </p:cNvGraphicFramePr>
          <p:nvPr/>
        </p:nvGraphicFramePr>
        <p:xfrm>
          <a:off x="1547664" y="260648"/>
          <a:ext cx="3384376" cy="6573733"/>
        </p:xfrm>
        <a:graphic>
          <a:graphicData uri="http://schemas.openxmlformats.org/drawingml/2006/table">
            <a:tbl>
              <a:tblPr/>
              <a:tblGrid>
                <a:gridCol w="1692188">
                  <a:extLst>
                    <a:ext uri="{9D8B030D-6E8A-4147-A177-3AD203B41FA5}">
                      <a16:colId xmlns:a16="http://schemas.microsoft.com/office/drawing/2014/main" val="20000"/>
                    </a:ext>
                  </a:extLst>
                </a:gridCol>
                <a:gridCol w="1692188">
                  <a:extLst>
                    <a:ext uri="{9D8B030D-6E8A-4147-A177-3AD203B41FA5}">
                      <a16:colId xmlns:a16="http://schemas.microsoft.com/office/drawing/2014/main" val="20001"/>
                    </a:ext>
                  </a:extLst>
                </a:gridCol>
              </a:tblGrid>
              <a:tr h="444681">
                <a:tc>
                  <a:txBody>
                    <a:bodyPr/>
                    <a:lstStyle/>
                    <a:p>
                      <a:r>
                        <a:rPr lang="fr-FR" sz="1800">
                          <a:hlinkClick r:id="rId4" tooltip="Liste des pays du monde"/>
                        </a:rPr>
                        <a:t>Pays</a:t>
                      </a:r>
                      <a:endParaRPr lang="fr-FR" sz="1800"/>
                    </a:p>
                  </a:txBody>
                  <a:tcPr marL="71298" marR="71298" marT="35649" marB="35649" anchor="ctr">
                    <a:lnL>
                      <a:noFill/>
                    </a:lnL>
                    <a:lnR>
                      <a:noFill/>
                    </a:lnR>
                    <a:lnT>
                      <a:noFill/>
                    </a:lnT>
                    <a:lnB>
                      <a:noFill/>
                    </a:lnB>
                  </a:tcPr>
                </a:tc>
                <a:tc>
                  <a:txBody>
                    <a:bodyPr/>
                    <a:lstStyle/>
                    <a:p>
                      <a:r>
                        <a:rPr lang="fr-FR" sz="1800"/>
                        <a:t> </a:t>
                      </a:r>
                      <a:r>
                        <a:rPr lang="fr-FR" sz="1800">
                          <a:hlinkClick r:id="rId5" tooltip="France"/>
                        </a:rPr>
                        <a:t>France</a:t>
                      </a:r>
                      <a:endParaRPr lang="fr-FR" sz="1800"/>
                    </a:p>
                  </a:txBody>
                  <a:tcPr marL="71298" marR="71298" marT="35649" marB="35649" anchor="ctr">
                    <a:lnL>
                      <a:noFill/>
                    </a:lnL>
                    <a:lnR>
                      <a:noFill/>
                    </a:lnR>
                    <a:lnT>
                      <a:noFill/>
                    </a:lnT>
                    <a:lnB>
                      <a:noFill/>
                    </a:lnB>
                  </a:tcPr>
                </a:tc>
                <a:extLst>
                  <a:ext uri="{0D108BD9-81ED-4DB2-BD59-A6C34878D82A}">
                    <a16:rowId xmlns:a16="http://schemas.microsoft.com/office/drawing/2014/main" val="10000"/>
                  </a:ext>
                </a:extLst>
              </a:tr>
              <a:tr h="444681">
                <a:tc>
                  <a:txBody>
                    <a:bodyPr/>
                    <a:lstStyle/>
                    <a:p>
                      <a:r>
                        <a:rPr lang="fr-FR" sz="1800">
                          <a:hlinkClick r:id="rId6" tooltip="Région française"/>
                        </a:rPr>
                        <a:t>Région</a:t>
                      </a:r>
                      <a:endParaRPr lang="fr-FR" sz="1800"/>
                    </a:p>
                  </a:txBody>
                  <a:tcPr marL="71298" marR="71298" marT="35649" marB="35649" anchor="ctr">
                    <a:lnL>
                      <a:noFill/>
                    </a:lnL>
                    <a:lnR>
                      <a:noFill/>
                    </a:lnR>
                    <a:lnT>
                      <a:noFill/>
                    </a:lnT>
                    <a:lnB>
                      <a:noFill/>
                    </a:lnB>
                  </a:tcPr>
                </a:tc>
                <a:tc>
                  <a:txBody>
                    <a:bodyPr/>
                    <a:lstStyle/>
                    <a:p>
                      <a:r>
                        <a:rPr lang="fr-FR" sz="1800">
                          <a:hlinkClick r:id="rId7" tooltip="Midi-Pyrénées"/>
                        </a:rPr>
                        <a:t>Midi-Pyrénées</a:t>
                      </a:r>
                      <a:endParaRPr lang="fr-FR" sz="1800"/>
                    </a:p>
                  </a:txBody>
                  <a:tcPr marL="71298" marR="71298" marT="35649" marB="35649" anchor="ctr">
                    <a:lnL>
                      <a:noFill/>
                    </a:lnL>
                    <a:lnR>
                      <a:noFill/>
                    </a:lnR>
                    <a:lnT>
                      <a:noFill/>
                    </a:lnT>
                    <a:lnB>
                      <a:noFill/>
                    </a:lnB>
                  </a:tcPr>
                </a:tc>
                <a:extLst>
                  <a:ext uri="{0D108BD9-81ED-4DB2-BD59-A6C34878D82A}">
                    <a16:rowId xmlns:a16="http://schemas.microsoft.com/office/drawing/2014/main" val="10001"/>
                  </a:ext>
                </a:extLst>
              </a:tr>
              <a:tr h="444681">
                <a:tc>
                  <a:txBody>
                    <a:bodyPr/>
                    <a:lstStyle/>
                    <a:p>
                      <a:r>
                        <a:rPr lang="fr-FR" sz="1800">
                          <a:hlinkClick r:id="rId8" tooltip="Département français"/>
                        </a:rPr>
                        <a:t>Département</a:t>
                      </a:r>
                      <a:endParaRPr lang="fr-FR" sz="1800"/>
                    </a:p>
                  </a:txBody>
                  <a:tcPr marL="71298" marR="71298" marT="35649" marB="35649" anchor="ctr">
                    <a:lnL>
                      <a:noFill/>
                    </a:lnL>
                    <a:lnR>
                      <a:noFill/>
                    </a:lnR>
                    <a:lnT>
                      <a:noFill/>
                    </a:lnT>
                    <a:lnB>
                      <a:noFill/>
                    </a:lnB>
                  </a:tcPr>
                </a:tc>
                <a:tc>
                  <a:txBody>
                    <a:bodyPr/>
                    <a:lstStyle/>
                    <a:p>
                      <a:r>
                        <a:rPr lang="fr-FR" sz="1800">
                          <a:hlinkClick r:id="rId9" tooltip="Aveyron (département)"/>
                        </a:rPr>
                        <a:t>Aveyron</a:t>
                      </a:r>
                      <a:endParaRPr lang="fr-FR" sz="1800"/>
                    </a:p>
                  </a:txBody>
                  <a:tcPr marL="71298" marR="71298" marT="35649" marB="35649" anchor="ctr">
                    <a:lnL>
                      <a:noFill/>
                    </a:lnL>
                    <a:lnR>
                      <a:noFill/>
                    </a:lnR>
                    <a:lnT>
                      <a:noFill/>
                    </a:lnT>
                    <a:lnB>
                      <a:noFill/>
                    </a:lnB>
                  </a:tcPr>
                </a:tc>
                <a:extLst>
                  <a:ext uri="{0D108BD9-81ED-4DB2-BD59-A6C34878D82A}">
                    <a16:rowId xmlns:a16="http://schemas.microsoft.com/office/drawing/2014/main" val="10002"/>
                  </a:ext>
                </a:extLst>
              </a:tr>
              <a:tr h="444681">
                <a:tc>
                  <a:txBody>
                    <a:bodyPr/>
                    <a:lstStyle/>
                    <a:p>
                      <a:r>
                        <a:rPr lang="fr-FR" sz="1800">
                          <a:hlinkClick r:id="rId10" tooltip="Arrondissement français"/>
                        </a:rPr>
                        <a:t>Arrondissement</a:t>
                      </a:r>
                      <a:endParaRPr lang="fr-FR" sz="1800"/>
                    </a:p>
                  </a:txBody>
                  <a:tcPr marL="71298" marR="71298" marT="35649" marB="35649" anchor="ctr">
                    <a:lnL>
                      <a:noFill/>
                    </a:lnL>
                    <a:lnR>
                      <a:noFill/>
                    </a:lnR>
                    <a:lnT>
                      <a:noFill/>
                    </a:lnT>
                    <a:lnB>
                      <a:noFill/>
                    </a:lnB>
                  </a:tcPr>
                </a:tc>
                <a:tc>
                  <a:txBody>
                    <a:bodyPr/>
                    <a:lstStyle/>
                    <a:p>
                      <a:r>
                        <a:rPr lang="fr-FR" sz="1800">
                          <a:hlinkClick r:id="rId11" tooltip="Arrondissement de Villefranche-de-Rouergue"/>
                        </a:rPr>
                        <a:t>Villefranche-de-Rouergue</a:t>
                      </a:r>
                      <a:endParaRPr lang="fr-FR" sz="1800"/>
                    </a:p>
                  </a:txBody>
                  <a:tcPr marL="71298" marR="71298" marT="35649" marB="35649" anchor="ctr">
                    <a:lnL>
                      <a:noFill/>
                    </a:lnL>
                    <a:lnR>
                      <a:noFill/>
                    </a:lnR>
                    <a:lnT>
                      <a:noFill/>
                    </a:lnT>
                    <a:lnB>
                      <a:noFill/>
                    </a:lnB>
                  </a:tcPr>
                </a:tc>
                <a:extLst>
                  <a:ext uri="{0D108BD9-81ED-4DB2-BD59-A6C34878D82A}">
                    <a16:rowId xmlns:a16="http://schemas.microsoft.com/office/drawing/2014/main" val="10003"/>
                  </a:ext>
                </a:extLst>
              </a:tr>
              <a:tr h="444681">
                <a:tc>
                  <a:txBody>
                    <a:bodyPr/>
                    <a:lstStyle/>
                    <a:p>
                      <a:r>
                        <a:rPr lang="fr-FR" sz="1800">
                          <a:hlinkClick r:id="rId12" tooltip="Canton français"/>
                        </a:rPr>
                        <a:t>Canton</a:t>
                      </a:r>
                      <a:endParaRPr lang="fr-FR" sz="1800"/>
                    </a:p>
                  </a:txBody>
                  <a:tcPr marL="71298" marR="71298" marT="35649" marB="35649" anchor="ctr">
                    <a:lnL>
                      <a:noFill/>
                    </a:lnL>
                    <a:lnR>
                      <a:noFill/>
                    </a:lnR>
                    <a:lnT>
                      <a:noFill/>
                    </a:lnT>
                    <a:lnB>
                      <a:noFill/>
                    </a:lnB>
                  </a:tcPr>
                </a:tc>
                <a:tc>
                  <a:txBody>
                    <a:bodyPr/>
                    <a:lstStyle/>
                    <a:p>
                      <a:r>
                        <a:rPr lang="fr-FR" sz="1800">
                          <a:hlinkClick r:id="rId13" tooltip="Canton de Najac"/>
                        </a:rPr>
                        <a:t>Najac</a:t>
                      </a:r>
                      <a:endParaRPr lang="fr-FR" sz="1800"/>
                    </a:p>
                  </a:txBody>
                  <a:tcPr marL="71298" marR="71298" marT="35649" marB="35649" anchor="ctr">
                    <a:lnL>
                      <a:noFill/>
                    </a:lnL>
                    <a:lnR>
                      <a:noFill/>
                    </a:lnR>
                    <a:lnT>
                      <a:noFill/>
                    </a:lnT>
                    <a:lnB>
                      <a:noFill/>
                    </a:lnB>
                  </a:tcPr>
                </a:tc>
                <a:extLst>
                  <a:ext uri="{0D108BD9-81ED-4DB2-BD59-A6C34878D82A}">
                    <a16:rowId xmlns:a16="http://schemas.microsoft.com/office/drawing/2014/main" val="10004"/>
                  </a:ext>
                </a:extLst>
              </a:tr>
              <a:tr h="778192">
                <a:tc>
                  <a:txBody>
                    <a:bodyPr/>
                    <a:lstStyle/>
                    <a:p>
                      <a:r>
                        <a:rPr lang="fr-FR" sz="1800">
                          <a:hlinkClick r:id="rId14" tooltip="Intercommunalité en France"/>
                        </a:rPr>
                        <a:t>Intercommunalité</a:t>
                      </a:r>
                      <a:endParaRPr lang="fr-FR" sz="1800"/>
                    </a:p>
                  </a:txBody>
                  <a:tcPr marL="71298" marR="71298" marT="35649" marB="35649" anchor="ctr">
                    <a:lnL>
                      <a:noFill/>
                    </a:lnL>
                    <a:lnR>
                      <a:noFill/>
                    </a:lnR>
                    <a:lnT>
                      <a:noFill/>
                    </a:lnT>
                    <a:lnB>
                      <a:noFill/>
                    </a:lnB>
                  </a:tcPr>
                </a:tc>
                <a:tc>
                  <a:txBody>
                    <a:bodyPr/>
                    <a:lstStyle/>
                    <a:p>
                      <a:r>
                        <a:rPr lang="fr-FR" sz="1800">
                          <a:hlinkClick r:id="rId15" tooltip="Communauté de communes du Canton de Najac"/>
                        </a:rPr>
                        <a:t>Communauté de communes du Canton de Najac</a:t>
                      </a:r>
                      <a:endParaRPr lang="fr-FR" sz="1800"/>
                    </a:p>
                  </a:txBody>
                  <a:tcPr marL="71298" marR="71298" marT="35649" marB="35649" anchor="ctr">
                    <a:lnL>
                      <a:noFill/>
                    </a:lnL>
                    <a:lnR>
                      <a:noFill/>
                    </a:lnR>
                    <a:lnT>
                      <a:noFill/>
                    </a:lnT>
                    <a:lnB>
                      <a:noFill/>
                    </a:lnB>
                  </a:tcPr>
                </a:tc>
                <a:extLst>
                  <a:ext uri="{0D108BD9-81ED-4DB2-BD59-A6C34878D82A}">
                    <a16:rowId xmlns:a16="http://schemas.microsoft.com/office/drawing/2014/main" val="10005"/>
                  </a:ext>
                </a:extLst>
              </a:tr>
              <a:tr h="778192">
                <a:tc>
                  <a:txBody>
                    <a:bodyPr/>
                    <a:lstStyle/>
                    <a:p>
                      <a:r>
                        <a:rPr lang="fr-FR" sz="1800">
                          <a:hlinkClick r:id="rId16" tooltip="Maire (France)"/>
                        </a:rPr>
                        <a:t>Maire</a:t>
                      </a:r>
                      <a:r>
                        <a:rPr lang="fr-FR" sz="1800"/>
                        <a:t/>
                      </a:r>
                      <a:br>
                        <a:rPr lang="fr-FR" sz="1800"/>
                      </a:br>
                      <a:r>
                        <a:rPr lang="fr-FR" sz="1800">
                          <a:hlinkClick r:id="rId17" tooltip="Mandat politique"/>
                        </a:rPr>
                        <a:t>Mandat</a:t>
                      </a:r>
                      <a:endParaRPr lang="fr-FR" sz="1800"/>
                    </a:p>
                  </a:txBody>
                  <a:tcPr marL="71298" marR="71298" marT="35649" marB="35649" anchor="ctr">
                    <a:lnL>
                      <a:noFill/>
                    </a:lnL>
                    <a:lnR>
                      <a:noFill/>
                    </a:lnR>
                    <a:lnT>
                      <a:noFill/>
                    </a:lnT>
                    <a:lnB>
                      <a:noFill/>
                    </a:lnB>
                  </a:tcPr>
                </a:tc>
                <a:tc>
                  <a:txBody>
                    <a:bodyPr/>
                    <a:lstStyle/>
                    <a:p>
                      <a:r>
                        <a:rPr lang="fr-FR" sz="1800"/>
                        <a:t>Raymond Rébellac</a:t>
                      </a:r>
                      <a:br>
                        <a:rPr lang="fr-FR" sz="1800"/>
                      </a:br>
                      <a:r>
                        <a:rPr lang="fr-FR" sz="1800">
                          <a:hlinkClick r:id="rId18" tooltip="Élections municipales françaises de 2008"/>
                        </a:rPr>
                        <a:t>2008</a:t>
                      </a:r>
                      <a:r>
                        <a:rPr lang="fr-FR" sz="1800"/>
                        <a:t>-</a:t>
                      </a:r>
                      <a:r>
                        <a:rPr lang="fr-FR" sz="1800">
                          <a:hlinkClick r:id="rId19" tooltip="2014"/>
                        </a:rPr>
                        <a:t>2014</a:t>
                      </a:r>
                      <a:endParaRPr lang="fr-FR" sz="1800"/>
                    </a:p>
                  </a:txBody>
                  <a:tcPr marL="71298" marR="71298" marT="35649" marB="35649" anchor="ctr">
                    <a:lnL>
                      <a:noFill/>
                    </a:lnL>
                    <a:lnR>
                      <a:noFill/>
                    </a:lnR>
                    <a:lnT>
                      <a:noFill/>
                    </a:lnT>
                    <a:lnB>
                      <a:noFill/>
                    </a:lnB>
                  </a:tcPr>
                </a:tc>
                <a:extLst>
                  <a:ext uri="{0D108BD9-81ED-4DB2-BD59-A6C34878D82A}">
                    <a16:rowId xmlns:a16="http://schemas.microsoft.com/office/drawing/2014/main" val="10006"/>
                  </a:ext>
                </a:extLst>
              </a:tr>
              <a:tr h="444681">
                <a:tc>
                  <a:txBody>
                    <a:bodyPr/>
                    <a:lstStyle/>
                    <a:p>
                      <a:r>
                        <a:rPr lang="fr-FR" sz="1800">
                          <a:hlinkClick r:id="rId20" tooltip="Code postal"/>
                        </a:rPr>
                        <a:t>Code postal</a:t>
                      </a:r>
                      <a:endParaRPr lang="fr-FR" sz="1800"/>
                    </a:p>
                  </a:txBody>
                  <a:tcPr marL="71298" marR="71298" marT="35649" marB="35649" anchor="ctr">
                    <a:lnL>
                      <a:noFill/>
                    </a:lnL>
                    <a:lnR>
                      <a:noFill/>
                    </a:lnR>
                    <a:lnT>
                      <a:noFill/>
                    </a:lnT>
                    <a:lnB>
                      <a:noFill/>
                    </a:lnB>
                  </a:tcPr>
                </a:tc>
                <a:tc>
                  <a:txBody>
                    <a:bodyPr/>
                    <a:lstStyle/>
                    <a:p>
                      <a:r>
                        <a:rPr lang="fr-FR" sz="1800"/>
                        <a:t>12270</a:t>
                      </a:r>
                    </a:p>
                  </a:txBody>
                  <a:tcPr marL="71298" marR="71298" marT="35649" marB="35649" anchor="ctr">
                    <a:lnL>
                      <a:noFill/>
                    </a:lnL>
                    <a:lnR>
                      <a:noFill/>
                    </a:lnR>
                    <a:lnT>
                      <a:noFill/>
                    </a:lnT>
                    <a:lnB>
                      <a:noFill/>
                    </a:lnB>
                  </a:tcPr>
                </a:tc>
                <a:extLst>
                  <a:ext uri="{0D108BD9-81ED-4DB2-BD59-A6C34878D82A}">
                    <a16:rowId xmlns:a16="http://schemas.microsoft.com/office/drawing/2014/main" val="10007"/>
                  </a:ext>
                </a:extLst>
              </a:tr>
              <a:tr h="444681">
                <a:tc>
                  <a:txBody>
                    <a:bodyPr/>
                    <a:lstStyle/>
                    <a:p>
                      <a:r>
                        <a:rPr lang="fr-FR" sz="1800">
                          <a:hlinkClick r:id="rId21" tooltip="Code officiel géographique"/>
                        </a:rPr>
                        <a:t>Code commune</a:t>
                      </a:r>
                      <a:endParaRPr lang="fr-FR" sz="1800"/>
                    </a:p>
                  </a:txBody>
                  <a:tcPr marL="71298" marR="71298" marT="35649" marB="35649" anchor="ctr">
                    <a:lnL>
                      <a:noFill/>
                    </a:lnL>
                    <a:lnR>
                      <a:noFill/>
                    </a:lnR>
                    <a:lnT>
                      <a:noFill/>
                    </a:lnT>
                    <a:lnB>
                      <a:noFill/>
                    </a:lnB>
                  </a:tcPr>
                </a:tc>
                <a:tc>
                  <a:txBody>
                    <a:bodyPr/>
                    <a:lstStyle/>
                    <a:p>
                      <a:r>
                        <a:rPr lang="fr-FR" sz="1800"/>
                        <a:t>12167</a:t>
                      </a:r>
                    </a:p>
                  </a:txBody>
                  <a:tcPr marL="71298" marR="71298" marT="35649" marB="35649" anchor="ctr">
                    <a:lnL>
                      <a:noFill/>
                    </a:lnL>
                    <a:lnR>
                      <a:noFill/>
                    </a:lnR>
                    <a:lnT>
                      <a:noFill/>
                    </a:lnT>
                    <a:lnB>
                      <a:noFill/>
                    </a:lnB>
                  </a:tcPr>
                </a:tc>
                <a:extLst>
                  <a:ext uri="{0D108BD9-81ED-4DB2-BD59-A6C34878D82A}">
                    <a16:rowId xmlns:a16="http://schemas.microsoft.com/office/drawing/2014/main" val="10008"/>
                  </a:ext>
                </a:extLst>
              </a:tr>
              <a:tr h="444681">
                <a:tc>
                  <a:txBody>
                    <a:bodyPr/>
                    <a:lstStyle/>
                    <a:p>
                      <a:r>
                        <a:rPr lang="fr-FR" sz="1800" dirty="0">
                          <a:hlinkClick r:id="rId22" tooltip="Gentilé"/>
                        </a:rPr>
                        <a:t>Gentilé</a:t>
                      </a:r>
                      <a:endParaRPr lang="fr-FR" sz="1800" dirty="0"/>
                    </a:p>
                  </a:txBody>
                  <a:tcPr marL="71298" marR="71298" marT="35649" marB="35649" anchor="ctr">
                    <a:lnL>
                      <a:noFill/>
                    </a:lnL>
                    <a:lnR>
                      <a:noFill/>
                    </a:lnR>
                    <a:lnT>
                      <a:noFill/>
                    </a:lnT>
                    <a:lnB>
                      <a:noFill/>
                    </a:lnB>
                  </a:tcPr>
                </a:tc>
                <a:tc>
                  <a:txBody>
                    <a:bodyPr/>
                    <a:lstStyle/>
                    <a:p>
                      <a:r>
                        <a:rPr lang="fr-FR" sz="1800"/>
                        <a:t>Najacois</a:t>
                      </a:r>
                    </a:p>
                  </a:txBody>
                  <a:tcPr marL="71298" marR="71298" marT="35649" marB="35649" anchor="ctr">
                    <a:lnL>
                      <a:noFill/>
                    </a:lnL>
                    <a:lnR>
                      <a:noFill/>
                    </a:lnR>
                    <a:lnT>
                      <a:noFill/>
                    </a:lnT>
                    <a:lnB>
                      <a:noFill/>
                    </a:lnB>
                  </a:tcPr>
                </a:tc>
                <a:extLst>
                  <a:ext uri="{0D108BD9-81ED-4DB2-BD59-A6C34878D82A}">
                    <a16:rowId xmlns:a16="http://schemas.microsoft.com/office/drawing/2014/main" val="10009"/>
                  </a:ext>
                </a:extLst>
              </a:tr>
              <a:tr h="778192">
                <a:tc>
                  <a:txBody>
                    <a:bodyPr/>
                    <a:lstStyle/>
                    <a:p>
                      <a:r>
                        <a:rPr lang="fr-FR" sz="1800">
                          <a:hlinkClick r:id="rId23" tooltip="Chiffres de population de la France"/>
                        </a:rPr>
                        <a:t>Population</a:t>
                      </a:r>
                      <a:br>
                        <a:rPr lang="fr-FR" sz="1800">
                          <a:hlinkClick r:id="rId23" tooltip="Chiffres de population de la France"/>
                        </a:rPr>
                      </a:br>
                      <a:r>
                        <a:rPr lang="fr-FR" sz="1800">
                          <a:hlinkClick r:id="rId23" tooltip="Chiffres de population de la France"/>
                        </a:rPr>
                        <a:t>municipale</a:t>
                      </a:r>
                      <a:endParaRPr lang="fr-FR" sz="1800"/>
                    </a:p>
                  </a:txBody>
                  <a:tcPr marL="71298" marR="71298" marT="35649" marB="35649" anchor="ctr">
                    <a:lnL>
                      <a:noFill/>
                    </a:lnL>
                    <a:lnR>
                      <a:noFill/>
                    </a:lnR>
                    <a:lnT>
                      <a:noFill/>
                    </a:lnT>
                    <a:lnB>
                      <a:noFill/>
                    </a:lnB>
                  </a:tcPr>
                </a:tc>
                <a:tc>
                  <a:txBody>
                    <a:bodyPr/>
                    <a:lstStyle/>
                    <a:p>
                      <a:r>
                        <a:rPr lang="fr-FR" sz="1800" dirty="0"/>
                        <a:t>743 hab. (2011)</a:t>
                      </a:r>
                    </a:p>
                  </a:txBody>
                  <a:tcPr marL="71298" marR="71298" marT="35649" marB="35649" anchor="ctr">
                    <a:lnL>
                      <a:noFill/>
                    </a:lnL>
                    <a:lnR>
                      <a:noFill/>
                    </a:lnR>
                    <a:lnT>
                      <a:noFill/>
                    </a:lnT>
                    <a:lnB>
                      <a:noFill/>
                    </a:lnB>
                  </a:tcPr>
                </a:tc>
                <a:extLst>
                  <a:ext uri="{0D108BD9-81ED-4DB2-BD59-A6C34878D82A}">
                    <a16:rowId xmlns:a16="http://schemas.microsoft.com/office/drawing/2014/main" val="10010"/>
                  </a:ext>
                </a:extLst>
              </a:tr>
            </a:tbl>
          </a:graphicData>
        </a:graphic>
      </p:graphicFrame>
      <p:pic>
        <p:nvPicPr>
          <p:cNvPr id="57347" name="Picture 3" descr="Drapeau de la France"/>
          <p:cNvPicPr>
            <a:picLocks noChangeAspect="1" noChangeArrowheads="1"/>
          </p:cNvPicPr>
          <p:nvPr/>
        </p:nvPicPr>
        <p:blipFill>
          <a:blip r:embed="rId24" cstate="email"/>
          <a:srcRect/>
          <a:stretch>
            <a:fillRect/>
          </a:stretch>
        </p:blipFill>
        <p:spPr bwMode="auto">
          <a:xfrm>
            <a:off x="4211960" y="476672"/>
            <a:ext cx="190500" cy="123825"/>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cstate="email"/>
          <a:srcRect/>
          <a:stretch>
            <a:fillRect/>
          </a:stretch>
        </p:blipFill>
        <p:spPr bwMode="auto">
          <a:xfrm>
            <a:off x="4733925" y="0"/>
            <a:ext cx="4410075" cy="6858000"/>
          </a:xfrm>
          <a:prstGeom prst="rect">
            <a:avLst/>
          </a:prstGeom>
          <a:noFill/>
          <a:ln w="9525">
            <a:noFill/>
            <a:miter lim="800000"/>
            <a:headEnd/>
            <a:tailEnd/>
          </a:ln>
        </p:spPr>
      </p:pic>
      <p:sp>
        <p:nvSpPr>
          <p:cNvPr id="3" name="Rectangle 2"/>
          <p:cNvSpPr/>
          <p:nvPr/>
        </p:nvSpPr>
        <p:spPr>
          <a:xfrm>
            <a:off x="179512" y="260648"/>
            <a:ext cx="4572000" cy="923330"/>
          </a:xfrm>
          <a:prstGeom prst="rect">
            <a:avLst/>
          </a:prstGeom>
        </p:spPr>
        <p:txBody>
          <a:bodyPr>
            <a:spAutoFit/>
          </a:bodyPr>
          <a:lstStyle/>
          <a:p>
            <a:r>
              <a:rPr lang="fr-FR" dirty="0" smtClean="0"/>
              <a:t>Najac est une commune française située à l'ouest du département de l'Aveyron dans la région Midi-Pyrénées</a:t>
            </a:r>
            <a:endParaRPr lang="fr-FR" dirty="0"/>
          </a:p>
        </p:txBody>
      </p:sp>
      <p:sp>
        <p:nvSpPr>
          <p:cNvPr id="4" name="Rectangle 3"/>
          <p:cNvSpPr/>
          <p:nvPr/>
        </p:nvSpPr>
        <p:spPr>
          <a:xfrm>
            <a:off x="0" y="1772816"/>
            <a:ext cx="4572000" cy="1754326"/>
          </a:xfrm>
          <a:prstGeom prst="rect">
            <a:avLst/>
          </a:prstGeom>
        </p:spPr>
        <p:txBody>
          <a:bodyPr>
            <a:spAutoFit/>
          </a:bodyPr>
          <a:lstStyle/>
          <a:p>
            <a:r>
              <a:rPr lang="fr-FR" dirty="0" smtClean="0"/>
              <a:t>Son passé prestigieux côtoie les grands moments de l'Histoire : la première occupation anglaise, la campagne contre les Albigeois, la guerre de Cent ans, l'emprisonnement des Templiers, la révolte des Croquants, sans oublier la Révolution française.</a:t>
            </a:r>
            <a:endParaRPr lang="fr-FR" dirty="0"/>
          </a:p>
        </p:txBody>
      </p:sp>
      <p:sp>
        <p:nvSpPr>
          <p:cNvPr id="5" name="Rectangle 4"/>
          <p:cNvSpPr/>
          <p:nvPr/>
        </p:nvSpPr>
        <p:spPr>
          <a:xfrm>
            <a:off x="179512" y="4221088"/>
            <a:ext cx="4572000" cy="923330"/>
          </a:xfrm>
          <a:prstGeom prst="rect">
            <a:avLst/>
          </a:prstGeom>
        </p:spPr>
        <p:txBody>
          <a:bodyPr>
            <a:spAutoFit/>
          </a:bodyPr>
          <a:lstStyle/>
          <a:p>
            <a:r>
              <a:rPr lang="fr-FR" dirty="0" smtClean="0"/>
              <a:t>Grâce à la richesse de son patrimoine, </a:t>
            </a:r>
            <a:r>
              <a:rPr lang="fr-FR" i="1" dirty="0" smtClean="0"/>
              <a:t>Najac</a:t>
            </a:r>
            <a:r>
              <a:rPr lang="fr-FR" dirty="0" smtClean="0"/>
              <a:t> est classé parmi 'les plus beaux villages de France' et il fait partie du 'Pays d'Art</a:t>
            </a:r>
            <a:endParaRPr lang="fr-FR" dirty="0"/>
          </a:p>
        </p:txBody>
      </p:sp>
    </p:spTree>
    <p:extLst>
      <p:ext uri="{BB962C8B-B14F-4D97-AF65-F5344CB8AC3E}">
        <p14:creationId xmlns:p14="http://schemas.microsoft.com/office/powerpoint/2010/main" val="32111156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350116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18" y="0"/>
            <a:ext cx="9144000" cy="6858000"/>
          </a:xfrm>
          <a:prstGeom prst="rect">
            <a:avLst/>
          </a:prstGeom>
        </p:spPr>
      </p:pic>
    </p:spTree>
    <p:extLst>
      <p:ext uri="{BB962C8B-B14F-4D97-AF65-F5344CB8AC3E}">
        <p14:creationId xmlns:p14="http://schemas.microsoft.com/office/powerpoint/2010/main" val="34260331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email">
            <a:lum bright="20000" contrast="-10000"/>
          </a:blip>
          <a:srcRect/>
          <a:stretch>
            <a:fillRect/>
          </a:stretch>
        </p:blipFill>
        <p:spPr bwMode="auto">
          <a:xfrm>
            <a:off x="0" y="0"/>
            <a:ext cx="9144000" cy="6858000"/>
          </a:xfrm>
          <a:prstGeom prst="rect">
            <a:avLst/>
          </a:prstGeom>
          <a:noFill/>
          <a:ln w="9525">
            <a:noFill/>
            <a:miter lim="800000"/>
            <a:headEnd/>
            <a:tailEnd/>
          </a:ln>
        </p:spPr>
      </p:pic>
    </p:spTree>
    <p:extLst>
      <p:ext uri="{BB962C8B-B14F-4D97-AF65-F5344CB8AC3E}">
        <p14:creationId xmlns:p14="http://schemas.microsoft.com/office/powerpoint/2010/main" val="3091222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email">
            <a:lum bright="20000" contrast="10000"/>
          </a:blip>
          <a:srcRect/>
          <a:stretch>
            <a:fillRect/>
          </a:stretch>
        </p:blipFill>
        <p:spPr bwMode="auto">
          <a:xfrm>
            <a:off x="1" y="0"/>
            <a:ext cx="9144000" cy="6857999"/>
          </a:xfrm>
          <a:prstGeom prst="rect">
            <a:avLst/>
          </a:prstGeom>
          <a:noFill/>
          <a:ln w="9525">
            <a:noFill/>
            <a:miter lim="800000"/>
            <a:headEnd/>
            <a:tailEnd/>
          </a:ln>
        </p:spPr>
      </p:pic>
    </p:spTree>
    <p:extLst>
      <p:ext uri="{BB962C8B-B14F-4D97-AF65-F5344CB8AC3E}">
        <p14:creationId xmlns:p14="http://schemas.microsoft.com/office/powerpoint/2010/main" val="35137548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email">
            <a:lum bright="20000" contrast="10000"/>
          </a:blip>
          <a:srcRect/>
          <a:stretch>
            <a:fillRect/>
          </a:stretch>
        </p:blipFill>
        <p:spPr bwMode="auto">
          <a:xfrm>
            <a:off x="0" y="0"/>
            <a:ext cx="9144000" cy="6857999"/>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cstate="email">
            <a:lum bright="10000" contrast="-30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email">
            <a:lum bright="10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email"/>
          <a:srcRect/>
          <a:stretch>
            <a:fillRect/>
          </a:stretch>
        </p:blipFill>
        <p:spPr bwMode="auto">
          <a:xfrm>
            <a:off x="0" y="0"/>
            <a:ext cx="9143999" cy="6858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22.png"/>
          <p:cNvPicPr>
            <a:picLocks noChangeAspect="1"/>
          </p:cNvPicPr>
          <p:nvPr/>
        </p:nvPicPr>
        <p:blipFill>
          <a:blip r:embed="rId2" cstate="email"/>
          <a:stretch>
            <a:fillRect/>
          </a:stretch>
        </p:blipFill>
        <p:spPr>
          <a:xfrm>
            <a:off x="0" y="0"/>
            <a:ext cx="9143999" cy="685799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21.png"/>
          <p:cNvPicPr>
            <a:picLocks noChangeAspect="1"/>
          </p:cNvPicPr>
          <p:nvPr/>
        </p:nvPicPr>
        <p:blipFill>
          <a:blip r:embed="rId2" cstate="email">
            <a:lum bright="10000"/>
          </a:blip>
          <a:stretch>
            <a:fillRect/>
          </a:stretch>
        </p:blipFill>
        <p:spPr>
          <a:xfrm>
            <a:off x="0" y="1"/>
            <a:ext cx="9144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00" y="0"/>
            <a:ext cx="4572000" cy="6858000"/>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4355976" cy="6858000"/>
          </a:xfrm>
          <a:prstGeom prst="rect">
            <a:avLst/>
          </a:prstGeom>
        </p:spPr>
      </p:pic>
    </p:spTree>
    <p:extLst>
      <p:ext uri="{BB962C8B-B14F-4D97-AF65-F5344CB8AC3E}">
        <p14:creationId xmlns:p14="http://schemas.microsoft.com/office/powerpoint/2010/main" val="30165799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7908924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7064589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8654251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1377173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316138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email"/>
          <a:srcRect/>
          <a:stretch>
            <a:fillRect/>
          </a:stretch>
        </p:blipFill>
        <p:spPr bwMode="auto">
          <a:xfrm>
            <a:off x="4716017" y="0"/>
            <a:ext cx="4427984" cy="6858000"/>
          </a:xfrm>
          <a:prstGeom prst="rect">
            <a:avLst/>
          </a:prstGeom>
          <a:noFill/>
          <a:ln w="9525">
            <a:noFill/>
            <a:miter lim="800000"/>
            <a:headEnd/>
            <a:tailEnd/>
          </a:ln>
        </p:spPr>
      </p:pic>
      <p:pic>
        <p:nvPicPr>
          <p:cNvPr id="7171" name="Picture 3"/>
          <p:cNvPicPr>
            <a:picLocks noChangeAspect="1" noChangeArrowheads="1"/>
          </p:cNvPicPr>
          <p:nvPr/>
        </p:nvPicPr>
        <p:blipFill>
          <a:blip r:embed="rId3" cstate="email"/>
          <a:srcRect/>
          <a:stretch>
            <a:fillRect/>
          </a:stretch>
        </p:blipFill>
        <p:spPr bwMode="auto">
          <a:xfrm>
            <a:off x="0" y="0"/>
            <a:ext cx="4572000" cy="6858000"/>
          </a:xfrm>
          <a:prstGeom prst="rect">
            <a:avLst/>
          </a:prstGeom>
          <a:noFill/>
          <a:ln w="9525">
            <a:noFill/>
            <a:miter lim="800000"/>
            <a:headEnd/>
            <a:tailEnd/>
          </a:ln>
        </p:spPr>
      </p:pic>
    </p:spTree>
    <p:extLst>
      <p:ext uri="{BB962C8B-B14F-4D97-AF65-F5344CB8AC3E}">
        <p14:creationId xmlns:p14="http://schemas.microsoft.com/office/powerpoint/2010/main" val="39066455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4433277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46" y="0"/>
            <a:ext cx="9144000" cy="6858000"/>
          </a:xfrm>
          <a:prstGeom prst="rect">
            <a:avLst/>
          </a:prstGeom>
        </p:spPr>
      </p:pic>
    </p:spTree>
    <p:extLst>
      <p:ext uri="{BB962C8B-B14F-4D97-AF65-F5344CB8AC3E}">
        <p14:creationId xmlns:p14="http://schemas.microsoft.com/office/powerpoint/2010/main" val="23801173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7089640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88024" y="419252"/>
            <a:ext cx="3996000" cy="6147287"/>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528" y="419252"/>
            <a:ext cx="4140000" cy="6147286"/>
          </a:xfrm>
          <a:prstGeom prst="rect">
            <a:avLst/>
          </a:prstGeom>
        </p:spPr>
      </p:pic>
    </p:spTree>
    <p:extLst>
      <p:ext uri="{BB962C8B-B14F-4D97-AF65-F5344CB8AC3E}">
        <p14:creationId xmlns:p14="http://schemas.microsoft.com/office/powerpoint/2010/main" val="35212579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Image1.jpg"/>
          <p:cNvPicPr>
            <a:picLocks noChangeAspect="1"/>
          </p:cNvPicPr>
          <p:nvPr/>
        </p:nvPicPr>
        <p:blipFill>
          <a:blip r:embed="rId2" cstate="email">
            <a:lum bright="10000"/>
          </a:blip>
          <a:stretch>
            <a:fillRect/>
          </a:stretch>
        </p:blipFill>
        <p:spPr>
          <a:xfrm>
            <a:off x="0" y="0"/>
            <a:ext cx="9144000" cy="6858000"/>
          </a:xfrm>
          <a:prstGeom prst="rect">
            <a:avLst/>
          </a:prstGeom>
        </p:spPr>
      </p:pic>
      <p:pic>
        <p:nvPicPr>
          <p:cNvPr id="3" name="Picture 2"/>
          <p:cNvPicPr>
            <a:picLocks noChangeAspect="1" noChangeArrowheads="1"/>
          </p:cNvPicPr>
          <p:nvPr/>
        </p:nvPicPr>
        <p:blipFill>
          <a:blip r:embed="rId3" cstate="email"/>
          <a:srcRect/>
          <a:stretch>
            <a:fillRect/>
          </a:stretch>
        </p:blipFill>
        <p:spPr bwMode="auto">
          <a:xfrm>
            <a:off x="5076056" y="0"/>
            <a:ext cx="4067944" cy="6858000"/>
          </a:xfrm>
          <a:prstGeom prst="rect">
            <a:avLst/>
          </a:prstGeom>
          <a:noFill/>
          <a:ln w="9525">
            <a:noFill/>
            <a:miter lim="800000"/>
            <a:headEnd/>
            <a:tailEnd/>
          </a:ln>
        </p:spPr>
      </p:pic>
      <p:sp>
        <p:nvSpPr>
          <p:cNvPr id="5" name="ZoneTexte 4"/>
          <p:cNvSpPr txBox="1"/>
          <p:nvPr/>
        </p:nvSpPr>
        <p:spPr>
          <a:xfrm>
            <a:off x="179512" y="332656"/>
            <a:ext cx="2304256" cy="369332"/>
          </a:xfrm>
          <a:prstGeom prst="rect">
            <a:avLst/>
          </a:prstGeom>
          <a:noFill/>
        </p:spPr>
        <p:txBody>
          <a:bodyPr wrap="square" rtlCol="0">
            <a:spAutoFit/>
          </a:bodyPr>
          <a:lstStyle/>
          <a:p>
            <a:r>
              <a:rPr lang="fr-FR" dirty="0" smtClean="0"/>
              <a:t>L’église sainte -</a:t>
            </a:r>
            <a:r>
              <a:rPr lang="fr-FR" dirty="0" err="1" smtClean="0"/>
              <a:t>Fauste</a:t>
            </a:r>
            <a:endParaRPr lang="fr-FR" dirty="0"/>
          </a:p>
        </p:txBody>
      </p:sp>
    </p:spTree>
    <p:extLst>
      <p:ext uri="{BB962C8B-B14F-4D97-AF65-F5344CB8AC3E}">
        <p14:creationId xmlns:p14="http://schemas.microsoft.com/office/powerpoint/2010/main" val="34480695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lacalmette.blogs.midilibre.com/media/00/01/2732737651.JPG"/>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25933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0" y="0"/>
            <a:ext cx="9143999"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761156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531" name="Picture 3"/>
          <p:cNvPicPr>
            <a:picLocks noChangeAspect="1" noChangeArrowheads="1"/>
          </p:cNvPicPr>
          <p:nvPr/>
        </p:nvPicPr>
        <p:blipFill>
          <a:blip r:embed="rId2" cstate="email">
            <a:lum bright="20000"/>
          </a:blip>
          <a:srcRect/>
          <a:stretch>
            <a:fillRect/>
          </a:stretch>
        </p:blipFill>
        <p:spPr bwMode="auto">
          <a:xfrm>
            <a:off x="4932040" y="0"/>
            <a:ext cx="4211960" cy="6858000"/>
          </a:xfrm>
          <a:prstGeom prst="rect">
            <a:avLst/>
          </a:prstGeom>
          <a:noFill/>
          <a:ln w="9525">
            <a:noFill/>
            <a:miter lim="800000"/>
            <a:headEnd/>
            <a:tailEnd/>
          </a:ln>
        </p:spPr>
      </p:pic>
      <p:pic>
        <p:nvPicPr>
          <p:cNvPr id="48130" name="Picture 2" descr="Panneau de Rodez"/>
          <p:cNvPicPr>
            <a:picLocks noChangeAspect="1" noChangeArrowheads="1"/>
          </p:cNvPicPr>
          <p:nvPr/>
        </p:nvPicPr>
        <p:blipFill>
          <a:blip r:embed="rId3" cstate="email"/>
          <a:srcRect/>
          <a:stretch>
            <a:fillRect/>
          </a:stretch>
        </p:blipFill>
        <p:spPr bwMode="auto">
          <a:xfrm>
            <a:off x="6372200" y="2780928"/>
            <a:ext cx="1905000" cy="792088"/>
          </a:xfrm>
          <a:prstGeom prst="rect">
            <a:avLst/>
          </a:prstGeom>
          <a:noFill/>
        </p:spPr>
      </p:pic>
      <p:pic>
        <p:nvPicPr>
          <p:cNvPr id="5" name="Picture 2"/>
          <p:cNvPicPr>
            <a:picLocks noChangeAspect="1" noChangeArrowheads="1"/>
          </p:cNvPicPr>
          <p:nvPr/>
        </p:nvPicPr>
        <p:blipFill>
          <a:blip r:embed="rId4" cstate="email"/>
          <a:srcRect/>
          <a:stretch>
            <a:fillRect/>
          </a:stretch>
        </p:blipFill>
        <p:spPr bwMode="auto">
          <a:xfrm>
            <a:off x="0" y="0"/>
            <a:ext cx="4716016" cy="6858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2051720" y="0"/>
            <a:ext cx="7092280" cy="2204864"/>
          </a:xfrm>
          <a:prstGeom prst="rect">
            <a:avLst/>
          </a:prstGeom>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4098" name="Picture 2" descr="Rodez"/>
          <p:cNvPicPr>
            <a:picLocks noChangeAspect="1" noChangeArrowheads="1"/>
          </p:cNvPicPr>
          <p:nvPr/>
        </p:nvPicPr>
        <p:blipFill>
          <a:blip r:embed="rId2" cstate="email"/>
          <a:srcRect/>
          <a:stretch>
            <a:fillRect/>
          </a:stretch>
        </p:blipFill>
        <p:spPr bwMode="auto">
          <a:xfrm>
            <a:off x="2123728" y="548680"/>
            <a:ext cx="1296144" cy="1368152"/>
          </a:xfrm>
          <a:prstGeom prst="rect">
            <a:avLst/>
          </a:prstGeom>
          <a:noFill/>
        </p:spPr>
      </p:pic>
      <p:pic>
        <p:nvPicPr>
          <p:cNvPr id="4100" name="Picture 4" descr="Blason de Rodez"/>
          <p:cNvPicPr>
            <a:picLocks noChangeAspect="1" noChangeArrowheads="1"/>
          </p:cNvPicPr>
          <p:nvPr/>
        </p:nvPicPr>
        <p:blipFill>
          <a:blip r:embed="rId3" cstate="email"/>
          <a:srcRect/>
          <a:stretch>
            <a:fillRect/>
          </a:stretch>
        </p:blipFill>
        <p:spPr bwMode="auto">
          <a:xfrm>
            <a:off x="467544" y="548680"/>
            <a:ext cx="1080120" cy="1224136"/>
          </a:xfrm>
          <a:prstGeom prst="rect">
            <a:avLst/>
          </a:prstGeom>
          <a:noFill/>
        </p:spPr>
      </p:pic>
      <p:sp>
        <p:nvSpPr>
          <p:cNvPr id="5" name="Rectangle 4"/>
          <p:cNvSpPr/>
          <p:nvPr/>
        </p:nvSpPr>
        <p:spPr>
          <a:xfrm>
            <a:off x="611560" y="188640"/>
            <a:ext cx="761875" cy="369332"/>
          </a:xfrm>
          <a:prstGeom prst="rect">
            <a:avLst/>
          </a:prstGeom>
        </p:spPr>
        <p:txBody>
          <a:bodyPr wrap="none">
            <a:spAutoFit/>
          </a:bodyPr>
          <a:lstStyle/>
          <a:p>
            <a:r>
              <a:rPr lang="fr-FR" b="1" dirty="0" smtClean="0"/>
              <a:t>Rodez</a:t>
            </a:r>
            <a:endParaRPr lang="fr-FR" dirty="0"/>
          </a:p>
        </p:txBody>
      </p:sp>
      <p:sp>
        <p:nvSpPr>
          <p:cNvPr id="8" name="Rectangle 7"/>
          <p:cNvSpPr/>
          <p:nvPr/>
        </p:nvSpPr>
        <p:spPr>
          <a:xfrm>
            <a:off x="0" y="4549676"/>
            <a:ext cx="9144000" cy="2308324"/>
          </a:xfrm>
          <a:prstGeom prst="rect">
            <a:avLst/>
          </a:prstGeom>
        </p:spPr>
        <p:txBody>
          <a:bodyPr wrap="square">
            <a:spAutoFit/>
          </a:bodyPr>
          <a:lstStyle/>
          <a:p>
            <a:r>
              <a:rPr lang="fr-FR" dirty="0" smtClean="0"/>
              <a:t>Les roues (rodas) des </a:t>
            </a:r>
            <a:r>
              <a:rPr lang="fr-FR" dirty="0" smtClean="0">
                <a:hlinkClick r:id="rId4" tooltip="Armes parlantes"/>
              </a:rPr>
              <a:t>armes parlantes</a:t>
            </a:r>
            <a:r>
              <a:rPr lang="fr-FR" dirty="0" smtClean="0"/>
              <a:t> de Rodez, ressemblent à des besants, d'où la confusion du blasonnement. Le chef de "France" (d'azur chargé de trois fleurs de lis d'or) correspond à une augmentation concédée par le roi Henri IV en 1596, et donc n'est pas en contradiction avec le premier blasonnement, plus ancien (il faudrait d'ailleurs le dire « cousu »). La précision </a:t>
            </a:r>
            <a:r>
              <a:rPr lang="fr-FR" i="1" dirty="0" smtClean="0"/>
              <a:t>deux en chef et une en pointe</a:t>
            </a:r>
            <a:r>
              <a:rPr lang="fr-FR" dirty="0" smtClean="0"/>
              <a:t> pour la position des roues est inutile (c'est la position par défaut) et n'apporte donc pas de différence entre les deux </a:t>
            </a:r>
            <a:r>
              <a:rPr lang="fr-FR" dirty="0" err="1" smtClean="0"/>
              <a:t>blasonnements.Un</a:t>
            </a:r>
            <a:r>
              <a:rPr lang="fr-FR" dirty="0" smtClean="0"/>
              <a:t> blasonnement plus correct serait : « De gueules, à trois roues d'or ; au chef cousu d'azur, chargé de trois fleurs de lis aussi d'or »</a:t>
            </a:r>
            <a:endParaRPr lang="fr-FR" dirty="0"/>
          </a:p>
        </p:txBody>
      </p:sp>
      <p:graphicFrame>
        <p:nvGraphicFramePr>
          <p:cNvPr id="9" name="Tableau 8"/>
          <p:cNvGraphicFramePr>
            <a:graphicFrameLocks noGrp="1"/>
          </p:cNvGraphicFramePr>
          <p:nvPr/>
        </p:nvGraphicFramePr>
        <p:xfrm>
          <a:off x="0" y="2276872"/>
          <a:ext cx="5595156" cy="640080"/>
        </p:xfrm>
        <a:graphic>
          <a:graphicData uri="http://schemas.openxmlformats.org/drawingml/2006/table">
            <a:tbl>
              <a:tblPr/>
              <a:tblGrid>
                <a:gridCol w="179512">
                  <a:extLst>
                    <a:ext uri="{9D8B030D-6E8A-4147-A177-3AD203B41FA5}">
                      <a16:colId xmlns:a16="http://schemas.microsoft.com/office/drawing/2014/main" val="20000"/>
                    </a:ext>
                  </a:extLst>
                </a:gridCol>
                <a:gridCol w="5415644">
                  <a:extLst>
                    <a:ext uri="{9D8B030D-6E8A-4147-A177-3AD203B41FA5}">
                      <a16:colId xmlns:a16="http://schemas.microsoft.com/office/drawing/2014/main" val="20001"/>
                    </a:ext>
                  </a:extLst>
                </a:gridCol>
              </a:tblGrid>
              <a:tr h="0">
                <a:tc>
                  <a:txBody>
                    <a:bodyPr/>
                    <a:lstStyle/>
                    <a:p>
                      <a:pPr algn="ctr"/>
                      <a:endParaRPr lang="fr-FR" dirty="0"/>
                    </a:p>
                  </a:txBody>
                  <a:tcPr marL="76200" marR="76200" marT="47625" marB="47625" anchor="ctr">
                    <a:lnL>
                      <a:noFill/>
                    </a:lnL>
                    <a:lnR>
                      <a:noFill/>
                    </a:lnR>
                    <a:lnT>
                      <a:noFill/>
                    </a:lnT>
                    <a:lnB>
                      <a:noFill/>
                    </a:lnB>
                  </a:tcPr>
                </a:tc>
                <a:tc>
                  <a:txBody>
                    <a:bodyPr/>
                    <a:lstStyle/>
                    <a:p>
                      <a:r>
                        <a:rPr lang="fr-FR" dirty="0">
                          <a:hlinkClick r:id="rId5" tooltip="Victor Adolphe Malte-Brun"/>
                        </a:rPr>
                        <a:t>Malte-Brun</a:t>
                      </a:r>
                      <a:r>
                        <a:rPr lang="fr-FR" dirty="0"/>
                        <a:t>, dans </a:t>
                      </a:r>
                      <a:r>
                        <a:rPr lang="fr-FR" i="1" dirty="0"/>
                        <a:t>la France illustrée</a:t>
                      </a:r>
                      <a:r>
                        <a:rPr lang="fr-FR" dirty="0"/>
                        <a:t> (1882), rapporte deux blasonnements différents :</a:t>
                      </a:r>
                    </a:p>
                  </a:txBody>
                  <a:tcPr>
                    <a:lnL>
                      <a:noFill/>
                    </a:lnL>
                    <a:lnR>
                      <a:noFill/>
                    </a:lnR>
                    <a:lnT>
                      <a:noFill/>
                    </a:lnT>
                    <a:lnB>
                      <a:noFill/>
                    </a:lnB>
                  </a:tcPr>
                </a:tc>
                <a:extLst>
                  <a:ext uri="{0D108BD9-81ED-4DB2-BD59-A6C34878D82A}">
                    <a16:rowId xmlns:a16="http://schemas.microsoft.com/office/drawing/2014/main" val="10000"/>
                  </a:ext>
                </a:extLst>
              </a:tr>
            </a:tbl>
          </a:graphicData>
        </a:graphic>
      </p:graphicFrame>
      <p:sp>
        <p:nvSpPr>
          <p:cNvPr id="4103" name="Rectangle 7"/>
          <p:cNvSpPr>
            <a:spLocks noChangeArrowheads="1"/>
          </p:cNvSpPr>
          <p:nvPr/>
        </p:nvSpPr>
        <p:spPr bwMode="auto">
          <a:xfrm>
            <a:off x="0" y="2780928"/>
            <a:ext cx="9144000" cy="175432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fr-FR" b="0" i="0" u="none" strike="noStrike" cap="none" normalizeH="0" baseline="0" dirty="0" smtClean="0">
                <a:ln>
                  <a:noFill/>
                </a:ln>
                <a:solidFill>
                  <a:schemeClr val="tx1"/>
                </a:solidFill>
                <a:effectLst/>
              </a:rPr>
              <a:t>« De gueules, à trois roues d'or, deux en chef et une en pointe ; au chef d'azur, chargé de trois fleurs de lis d'or, » et pour devise : </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b="0" i="0" u="none" strike="noStrike" cap="none" normalizeH="0" baseline="0" dirty="0" smtClean="0">
                <a:ln>
                  <a:noFill/>
                </a:ln>
                <a:solidFill>
                  <a:schemeClr val="tx1"/>
                </a:solidFill>
                <a:effectLst/>
              </a:rPr>
              <a:t>« « CIVITAS RUTHENA DEO FIDELIS ET REGI SEMPER. » » (</a:t>
            </a:r>
            <a:r>
              <a:rPr kumimoji="0" lang="fr-FR" b="0" i="1" u="none" strike="noStrike" cap="none" normalizeH="0" baseline="0" dirty="0" smtClean="0">
                <a:ln>
                  <a:noFill/>
                </a:ln>
                <a:solidFill>
                  <a:schemeClr val="tx1"/>
                </a:solidFill>
                <a:effectLst/>
              </a:rPr>
              <a:t>La cité Ruthénoise de la fidélité éternelle à Dieu et au Roi.</a:t>
            </a:r>
            <a:r>
              <a:rPr kumimoji="0" lang="fr-FR" b="0" i="0" u="none" strike="noStrike" cap="none" normalizeH="0" baseline="0" dirty="0" smtClean="0">
                <a:ln>
                  <a:noFill/>
                </a:ln>
                <a:solidFill>
                  <a:schemeClr val="tx1"/>
                </a:solidFill>
                <a:effectLst/>
              </a:rPr>
              <a:t>)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fr-FR" b="0" i="0" u="none" strike="noStrike" cap="none" normalizeH="0" baseline="0" dirty="0" smtClean="0">
                <a:ln>
                  <a:noFill/>
                </a:ln>
                <a:solidFill>
                  <a:schemeClr val="tx1"/>
                </a:solidFill>
                <a:effectLst/>
              </a:rPr>
              <a:t>« De </a:t>
            </a:r>
            <a:r>
              <a:rPr kumimoji="0" lang="fr-FR" b="0" i="0" u="none" strike="noStrike" cap="none" normalizeH="0" baseline="0" dirty="0" smtClean="0">
                <a:ln>
                  <a:noFill/>
                </a:ln>
                <a:solidFill>
                  <a:schemeClr val="tx1"/>
                </a:solidFill>
                <a:effectLst/>
                <a:hlinkClick r:id="rId6" tooltip="Gueules"/>
              </a:rPr>
              <a:t>gueules</a:t>
            </a:r>
            <a:r>
              <a:rPr kumimoji="0" lang="fr-FR" b="0" i="0" u="none" strike="noStrike" cap="none" normalizeH="0" baseline="0" dirty="0" smtClean="0">
                <a:ln>
                  <a:noFill/>
                </a:ln>
                <a:solidFill>
                  <a:schemeClr val="tx1"/>
                </a:solidFill>
                <a:effectLst/>
              </a:rPr>
              <a:t>, à trois besants d'or. » </a:t>
            </a:r>
          </a:p>
        </p:txBody>
      </p:sp>
      <p:sp>
        <p:nvSpPr>
          <p:cNvPr id="4104" name="Rectangle 8"/>
          <p:cNvSpPr>
            <a:spLocks noChangeArrowheads="1"/>
          </p:cNvSpPr>
          <p:nvPr/>
        </p:nvSpPr>
        <p:spPr bwMode="auto">
          <a:xfrm>
            <a:off x="3419872" y="188640"/>
            <a:ext cx="5724128" cy="20313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800" b="0" i="0" u="none" strike="noStrike" cap="none" normalizeH="0" baseline="0" dirty="0" smtClean="0">
                <a:ln>
                  <a:noFill/>
                </a:ln>
                <a:solidFill>
                  <a:schemeClr val="tx1"/>
                </a:solidFill>
                <a:effectLst/>
                <a:latin typeface="Arial" charset="0"/>
              </a:rPr>
              <a:t>Le logotype de Rodez est composé d'un petit dessin jaune représentant la branche du bas de la croix occitane </a:t>
            </a:r>
            <a:r>
              <a:rPr kumimoji="0" lang="fr-FR" sz="1700" b="0" i="0" u="none" strike="noStrike" cap="none" normalizeH="0" baseline="0" dirty="0" smtClean="0">
                <a:ln>
                  <a:noFill/>
                </a:ln>
                <a:solidFill>
                  <a:schemeClr val="tx1"/>
                </a:solidFill>
                <a:effectLst/>
                <a:latin typeface="Arial" charset="0"/>
              </a:rPr>
              <a:t>-croix présente sur le drapeau de </a:t>
            </a:r>
            <a:r>
              <a:rPr kumimoji="0" lang="fr-FR" sz="1700" b="0" i="0" u="none" strike="noStrike" cap="none" normalizeH="0" baseline="0" dirty="0" err="1" smtClean="0">
                <a:ln>
                  <a:noFill/>
                </a:ln>
                <a:solidFill>
                  <a:schemeClr val="tx1"/>
                </a:solidFill>
                <a:effectLst/>
                <a:latin typeface="Arial" charset="0"/>
                <a:hlinkClick r:id="rId7" tooltip="Midi-Pyrénées"/>
              </a:rPr>
              <a:t>Midi-Pyrénées</a:t>
            </a:r>
            <a:r>
              <a:rPr kumimoji="0" lang="fr-FR" sz="1700" b="0" i="0" u="none" strike="noStrike" cap="none" normalizeH="0" baseline="0" dirty="0" err="1" smtClean="0">
                <a:ln>
                  <a:noFill/>
                </a:ln>
                <a:solidFill>
                  <a:schemeClr val="tx1"/>
                </a:solidFill>
                <a:effectLst/>
                <a:latin typeface="Arial" charset="0"/>
              </a:rPr>
              <a:t>-</a:t>
            </a:r>
            <a:r>
              <a:rPr kumimoji="0" lang="fr-FR" sz="1100" b="0" i="0" u="none" strike="noStrike" cap="none" normalizeH="0" baseline="0" dirty="0" smtClean="0">
                <a:ln>
                  <a:noFill/>
                </a:ln>
                <a:solidFill>
                  <a:schemeClr val="tx1"/>
                </a:solidFill>
                <a:effectLst/>
                <a:latin typeface="Arial" charset="0"/>
              </a:rPr>
              <a:t> et du nom </a:t>
            </a:r>
            <a:r>
              <a:rPr kumimoji="0" lang="fr-FR" sz="1800" b="0" i="1" u="none" strike="noStrike" cap="none" normalizeH="0" baseline="0" dirty="0" smtClean="0">
                <a:ln>
                  <a:noFill/>
                </a:ln>
                <a:solidFill>
                  <a:schemeClr val="tx1"/>
                </a:solidFill>
                <a:effectLst/>
                <a:latin typeface="Arial" charset="0"/>
              </a:rPr>
              <a:t>Rodez</a:t>
            </a:r>
            <a:r>
              <a:rPr kumimoji="0" lang="fr-FR" sz="1800" b="0" i="0" u="none" strike="noStrike" cap="none" normalizeH="0" baseline="0" dirty="0" smtClean="0">
                <a:ln>
                  <a:noFill/>
                </a:ln>
                <a:solidFill>
                  <a:schemeClr val="tx1"/>
                </a:solidFill>
                <a:effectLst/>
                <a:latin typeface="Arial" charset="0"/>
              </a:rPr>
              <a:t> en capitales rouges. La partie haute du logo, quant à elle, représente la cathédrale de Rodez perchée sur son "piton". Le slogan : « Rodez, un art de ville » est parfois ajouté au logo. </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26.png"/>
          <p:cNvPicPr>
            <a:picLocks noChangeAspect="1"/>
          </p:cNvPicPr>
          <p:nvPr/>
        </p:nvPicPr>
        <p:blipFill>
          <a:blip r:embed="rId2" cstate="email">
            <a:lum bright="10000"/>
          </a:blip>
          <a:stretch>
            <a:fillRect/>
          </a:stretch>
        </p:blipFill>
        <p:spPr>
          <a:xfrm>
            <a:off x="0" y="0"/>
            <a:ext cx="9144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2578" name="Picture 2"/>
          <p:cNvPicPr>
            <a:picLocks noChangeAspect="1" noChangeArrowheads="1"/>
          </p:cNvPicPr>
          <p:nvPr/>
        </p:nvPicPr>
        <p:blipFill>
          <a:blip r:embed="rId2" cstate="email"/>
          <a:srcRect/>
          <a:stretch>
            <a:fillRect/>
          </a:stretch>
        </p:blipFill>
        <p:spPr bwMode="auto">
          <a:xfrm>
            <a:off x="0" y="0"/>
            <a:ext cx="9143999" cy="6858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28.png"/>
          <p:cNvPicPr>
            <a:picLocks noChangeAspect="1"/>
          </p:cNvPicPr>
          <p:nvPr/>
        </p:nvPicPr>
        <p:blipFill>
          <a:blip r:embed="rId2" cstate="email">
            <a:lum bright="10000"/>
          </a:blip>
          <a:stretch>
            <a:fillRect/>
          </a:stretch>
        </p:blipFill>
        <p:spPr>
          <a:xfrm>
            <a:off x="0" y="0"/>
            <a:ext cx="9144000" cy="6858000"/>
          </a:xfrm>
          <a:prstGeom prst="rect">
            <a:avLst/>
          </a:prstGeom>
        </p:spPr>
      </p:pic>
      <p:sp>
        <p:nvSpPr>
          <p:cNvPr id="4" name="ZoneTexte 3"/>
          <p:cNvSpPr txBox="1"/>
          <p:nvPr/>
        </p:nvSpPr>
        <p:spPr>
          <a:xfrm>
            <a:off x="6588224" y="476672"/>
            <a:ext cx="2304256" cy="646331"/>
          </a:xfrm>
          <a:prstGeom prst="rect">
            <a:avLst/>
          </a:prstGeom>
          <a:noFill/>
        </p:spPr>
        <p:txBody>
          <a:bodyPr wrap="square" rtlCol="0">
            <a:spAutoFit/>
          </a:bodyPr>
          <a:lstStyle/>
          <a:p>
            <a:r>
              <a:rPr lang="fr-FR" dirty="0" smtClean="0"/>
              <a:t>Cathédrale notre dame</a:t>
            </a:r>
            <a:endParaRPr lang="fr-FR"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27.pn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20320123446.jpg"/>
          <p:cNvPicPr>
            <a:picLocks noChangeAspect="1"/>
          </p:cNvPicPr>
          <p:nvPr/>
        </p:nvPicPr>
        <p:blipFill>
          <a:blip r:embed="rId2" cstate="email">
            <a:lum bright="20000" contrast="-10000"/>
          </a:blip>
          <a:stretch>
            <a:fillRect/>
          </a:stretch>
        </p:blipFill>
        <p:spPr>
          <a:xfrm>
            <a:off x="0" y="0"/>
            <a:ext cx="9144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éveché rodez.jpg"/>
          <p:cNvPicPr>
            <a:picLocks noChangeAspect="1"/>
          </p:cNvPicPr>
          <p:nvPr/>
        </p:nvPicPr>
        <p:blipFill>
          <a:blip r:embed="rId2" cstate="email">
            <a:lum bright="-10000"/>
          </a:blip>
          <a:stretch>
            <a:fillRect/>
          </a:stretch>
        </p:blipFill>
        <p:spPr>
          <a:xfrm>
            <a:off x="0" y="0"/>
            <a:ext cx="9144000" cy="6858000"/>
          </a:xfrm>
          <a:prstGeom prst="rect">
            <a:avLst/>
          </a:prstGeom>
        </p:spPr>
      </p:pic>
      <p:sp>
        <p:nvSpPr>
          <p:cNvPr id="3" name="ZoneTexte 2"/>
          <p:cNvSpPr txBox="1"/>
          <p:nvPr/>
        </p:nvSpPr>
        <p:spPr>
          <a:xfrm>
            <a:off x="1475656" y="6021288"/>
            <a:ext cx="2232248" cy="369332"/>
          </a:xfrm>
          <a:prstGeom prst="rect">
            <a:avLst/>
          </a:prstGeom>
          <a:noFill/>
        </p:spPr>
        <p:txBody>
          <a:bodyPr wrap="square" rtlCol="0">
            <a:spAutoFit/>
          </a:bodyPr>
          <a:lstStyle/>
          <a:p>
            <a:r>
              <a:rPr lang="fr-FR" dirty="0" smtClean="0"/>
              <a:t>L’</a:t>
            </a:r>
            <a:r>
              <a:rPr lang="fr-FR" dirty="0" err="1" smtClean="0"/>
              <a:t>évéché</a:t>
            </a:r>
            <a:endParaRPr lang="fr-FR"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20320123447.jpg"/>
          <p:cNvPicPr>
            <a:picLocks noChangeAspect="1"/>
          </p:cNvPicPr>
          <p:nvPr/>
        </p:nvPicPr>
        <p:blipFill>
          <a:blip r:embed="rId2" cstate="email"/>
          <a:stretch>
            <a:fillRect/>
          </a:stretch>
        </p:blipFill>
        <p:spPr>
          <a:xfrm>
            <a:off x="4572000" y="0"/>
            <a:ext cx="4572000" cy="6858000"/>
          </a:xfrm>
          <a:prstGeom prst="rect">
            <a:avLst/>
          </a:prstGeom>
        </p:spPr>
      </p:pic>
      <p:pic>
        <p:nvPicPr>
          <p:cNvPr id="4" name="Image 3" descr="020320123479.jpg"/>
          <p:cNvPicPr>
            <a:picLocks noChangeAspect="1"/>
          </p:cNvPicPr>
          <p:nvPr/>
        </p:nvPicPr>
        <p:blipFill>
          <a:blip r:embed="rId3" cstate="email"/>
          <a:stretch>
            <a:fillRect/>
          </a:stretch>
        </p:blipFill>
        <p:spPr>
          <a:xfrm>
            <a:off x="0" y="0"/>
            <a:ext cx="4499992"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20320123474.jpg"/>
          <p:cNvPicPr>
            <a:picLocks noChangeAspect="1"/>
          </p:cNvPicPr>
          <p:nvPr/>
        </p:nvPicPr>
        <p:blipFill>
          <a:blip r:embed="rId2" cstate="email">
            <a:lum bright="20000" contrast="10000"/>
          </a:blip>
          <a:stretch>
            <a:fillRect/>
          </a:stretch>
        </p:blipFill>
        <p:spPr>
          <a:xfrm>
            <a:off x="0" y="0"/>
            <a:ext cx="9144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20320123480.jpg"/>
          <p:cNvPicPr>
            <a:picLocks noChangeAspect="1"/>
          </p:cNvPicPr>
          <p:nvPr/>
        </p:nvPicPr>
        <p:blipFill>
          <a:blip r:embed="rId2" cstate="email">
            <a:lum bright="10000"/>
          </a:blip>
          <a:stretch>
            <a:fillRect/>
          </a:stretch>
        </p:blipFill>
        <p:spPr>
          <a:xfrm>
            <a:off x="0" y="0"/>
            <a:ext cx="9144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020320123486.jpg"/>
          <p:cNvPicPr>
            <a:picLocks noChangeAspect="1"/>
          </p:cNvPicPr>
          <p:nvPr/>
        </p:nvPicPr>
        <p:blipFill>
          <a:blip r:embed="rId2" cstate="email">
            <a:lum bright="20000"/>
          </a:blip>
          <a:stretch>
            <a:fillRect/>
          </a:stretch>
        </p:blipFill>
        <p:spPr>
          <a:xfrm>
            <a:off x="0" y="0"/>
            <a:ext cx="9144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dynamic-media-cdn.tripadvisor.com/media/photo-o/21/78/31/84/musee-soulages-rodez.jpg?w=1000&amp;h=-1&amp;s=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73738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saint-come-dolt.com/crbst_import25.jpg?v=1t5fs84ku1yvhue"/>
          <p:cNvPicPr>
            <a:picLocks noChangeAspect="1" noChangeArrowheads="1"/>
          </p:cNvPicPr>
          <p:nvPr/>
        </p:nvPicPr>
        <p:blipFill>
          <a:blip r:embed="rId2" cstate="email"/>
          <a:srcRect/>
          <a:stretch>
            <a:fillRect/>
          </a:stretch>
        </p:blipFill>
        <p:spPr bwMode="auto">
          <a:xfrm>
            <a:off x="0" y="1268760"/>
            <a:ext cx="6156000" cy="4617000"/>
          </a:xfrm>
          <a:prstGeom prst="rect">
            <a:avLst/>
          </a:prstGeom>
          <a:noFill/>
        </p:spPr>
      </p:pic>
      <p:pic>
        <p:nvPicPr>
          <p:cNvPr id="3" name="Picture 6"/>
          <p:cNvPicPr>
            <a:picLocks noChangeAspect="1" noChangeArrowheads="1"/>
          </p:cNvPicPr>
          <p:nvPr/>
        </p:nvPicPr>
        <p:blipFill>
          <a:blip r:embed="rId3" cstate="email"/>
          <a:srcRect/>
          <a:stretch>
            <a:fillRect/>
          </a:stretch>
        </p:blipFill>
        <p:spPr bwMode="auto">
          <a:xfrm>
            <a:off x="6228184" y="0"/>
            <a:ext cx="2915816" cy="6858000"/>
          </a:xfrm>
          <a:prstGeom prst="rect">
            <a:avLst/>
          </a:prstGeom>
          <a:noFill/>
          <a:ln w="9525">
            <a:noFill/>
            <a:miter lim="800000"/>
            <a:headEnd/>
            <a:tailEnd/>
          </a:ln>
        </p:spPr>
      </p:pic>
    </p:spTree>
    <p:extLst>
      <p:ext uri="{BB962C8B-B14F-4D97-AF65-F5344CB8AC3E}">
        <p14:creationId xmlns:p14="http://schemas.microsoft.com/office/powerpoint/2010/main" val="39603152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30320123489.jpg"/>
          <p:cNvPicPr>
            <a:picLocks noChangeAspect="1"/>
          </p:cNvPicPr>
          <p:nvPr/>
        </p:nvPicPr>
        <p:blipFill>
          <a:blip r:embed="rId2" cstate="email">
            <a:lum bright="20000"/>
          </a:blip>
          <a:stretch>
            <a:fillRect/>
          </a:stretch>
        </p:blipFill>
        <p:spPr>
          <a:xfrm>
            <a:off x="0" y="0"/>
            <a:ext cx="9144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030320123492.jpg"/>
          <p:cNvPicPr>
            <a:picLocks noChangeAspect="1"/>
          </p:cNvPicPr>
          <p:nvPr/>
        </p:nvPicPr>
        <p:blipFill>
          <a:blip r:embed="rId2" cstate="email">
            <a:lum bright="20000"/>
          </a:blip>
          <a:stretch>
            <a:fillRect/>
          </a:stretch>
        </p:blipFill>
        <p:spPr>
          <a:xfrm>
            <a:off x="4716016" y="0"/>
            <a:ext cx="4427984" cy="6858000"/>
          </a:xfrm>
          <a:prstGeom prst="rect">
            <a:avLst/>
          </a:prstGeom>
        </p:spPr>
      </p:pic>
      <p:pic>
        <p:nvPicPr>
          <p:cNvPr id="5" name="Image 4" descr="030320123495.jpg"/>
          <p:cNvPicPr>
            <a:picLocks noChangeAspect="1"/>
          </p:cNvPicPr>
          <p:nvPr/>
        </p:nvPicPr>
        <p:blipFill>
          <a:blip r:embed="rId3" cstate="email">
            <a:lum bright="10000"/>
          </a:blip>
          <a:stretch>
            <a:fillRect/>
          </a:stretch>
        </p:blipFill>
        <p:spPr>
          <a:xfrm>
            <a:off x="0" y="0"/>
            <a:ext cx="4572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030320123503.jpg"/>
          <p:cNvPicPr>
            <a:picLocks noChangeAspect="1"/>
          </p:cNvPicPr>
          <p:nvPr/>
        </p:nvPicPr>
        <p:blipFill>
          <a:blip r:embed="rId2" cstate="email">
            <a:lum bright="20000"/>
          </a:blip>
          <a:stretch>
            <a:fillRect/>
          </a:stretch>
        </p:blipFill>
        <p:spPr>
          <a:xfrm>
            <a:off x="0" y="0"/>
            <a:ext cx="9144000" cy="6858000"/>
          </a:xfrm>
          <a:prstGeom prst="rect">
            <a:avLst/>
          </a:prstGeom>
        </p:spPr>
      </p:pic>
      <p:sp>
        <p:nvSpPr>
          <p:cNvPr id="4" name="Rectangle 3"/>
          <p:cNvSpPr/>
          <p:nvPr/>
        </p:nvSpPr>
        <p:spPr>
          <a:xfrm>
            <a:off x="0" y="0"/>
            <a:ext cx="4572000" cy="2585323"/>
          </a:xfrm>
          <a:prstGeom prst="rect">
            <a:avLst/>
          </a:prstGeom>
        </p:spPr>
        <p:txBody>
          <a:bodyPr>
            <a:spAutoFit/>
          </a:bodyPr>
          <a:lstStyle/>
          <a:p>
            <a:r>
              <a:rPr lang="fr-FR" b="1" dirty="0" smtClean="0"/>
              <a:t>«  La déviation et la forme en spirale de cette remarquable charpente ne sont pas dues à l’action du temps ni des éléments ou à ce que l’on appelle le travail du bois mais que c’est bien la réalisation d’une idée fort originale d’entrepreneur intelligent. »</a:t>
            </a:r>
            <a:endParaRPr lang="fr-FR" dirty="0" smtClean="0"/>
          </a:p>
          <a:p>
            <a:r>
              <a:rPr lang="fr-FR" b="1" dirty="0" smtClean="0"/>
              <a:t>Il est également possible que la déviation ait été accentuée par l’action de la foudre en 1929.</a:t>
            </a:r>
            <a:endParaRPr lang="fr-FR"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3" name="Picture 1"/>
          <p:cNvPicPr>
            <a:picLocks noChangeAspect="1" noChangeArrowheads="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30320123497.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30320123501.jpg"/>
          <p:cNvPicPr>
            <a:picLocks noChangeAspect="1"/>
          </p:cNvPicPr>
          <p:nvPr/>
        </p:nvPicPr>
        <p:blipFill>
          <a:blip r:embed="rId2" cstate="email"/>
          <a:stretch>
            <a:fillRect/>
          </a:stretch>
        </p:blipFill>
        <p:spPr>
          <a:xfrm>
            <a:off x="0" y="0"/>
            <a:ext cx="4283968" cy="6858000"/>
          </a:xfrm>
          <a:prstGeom prst="rect">
            <a:avLst/>
          </a:prstGeom>
        </p:spPr>
      </p:pic>
      <p:pic>
        <p:nvPicPr>
          <p:cNvPr id="3" name="Image 2" descr="030320123502.jpg"/>
          <p:cNvPicPr>
            <a:picLocks noChangeAspect="1"/>
          </p:cNvPicPr>
          <p:nvPr/>
        </p:nvPicPr>
        <p:blipFill>
          <a:blip r:embed="rId3" cstate="email"/>
          <a:stretch>
            <a:fillRect/>
          </a:stretch>
        </p:blipFill>
        <p:spPr>
          <a:xfrm>
            <a:off x="4427984" y="0"/>
            <a:ext cx="4716016"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89" name="Picture 1"/>
          <p:cNvPicPr>
            <a:picLocks noChangeAspect="1" noChangeArrowheads="1"/>
          </p:cNvPicPr>
          <p:nvPr/>
        </p:nvPicPr>
        <p:blipFill>
          <a:blip r:embed="rId2" cstate="email"/>
          <a:srcRect/>
          <a:stretch>
            <a:fillRect/>
          </a:stretch>
        </p:blipFill>
        <p:spPr bwMode="auto">
          <a:xfrm>
            <a:off x="1" y="0"/>
            <a:ext cx="9144000" cy="6858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p:cNvPicPr>
            <a:picLocks noChangeAspect="1" noChangeArrowheads="1"/>
          </p:cNvPicPr>
          <p:nvPr/>
        </p:nvPicPr>
        <p:blipFill>
          <a:blip r:embed="rId2" cstate="email">
            <a:lum bright="10000"/>
          </a:blip>
          <a:srcRect/>
          <a:stretch>
            <a:fillRect/>
          </a:stretch>
        </p:blipFill>
        <p:spPr bwMode="auto">
          <a:xfrm>
            <a:off x="0" y="0"/>
            <a:ext cx="9144000" cy="6858000"/>
          </a:xfrm>
          <a:prstGeom prst="rect">
            <a:avLst/>
          </a:prstGeom>
          <a:noFill/>
          <a:ln w="9525">
            <a:noFill/>
            <a:miter lim="800000"/>
            <a:headEnd/>
            <a:tailEnd/>
          </a:ln>
        </p:spPr>
      </p:pic>
      <p:sp>
        <p:nvSpPr>
          <p:cNvPr id="3" name="ZoneTexte 2"/>
          <p:cNvSpPr txBox="1"/>
          <p:nvPr/>
        </p:nvSpPr>
        <p:spPr>
          <a:xfrm>
            <a:off x="4716016" y="332656"/>
            <a:ext cx="2952328" cy="369332"/>
          </a:xfrm>
          <a:prstGeom prst="rect">
            <a:avLst/>
          </a:prstGeom>
          <a:noFill/>
        </p:spPr>
        <p:txBody>
          <a:bodyPr wrap="square" rtlCol="0">
            <a:spAutoFit/>
          </a:bodyPr>
          <a:lstStyle/>
          <a:p>
            <a:r>
              <a:rPr lang="fr-FR" dirty="0" smtClean="0"/>
              <a:t>La chapelle des pénitents</a:t>
            </a:r>
            <a:endParaRPr lang="fr-FR"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2.png"/>
          <p:cNvPicPr>
            <a:picLocks noChangeAspect="1"/>
          </p:cNvPicPr>
          <p:nvPr/>
        </p:nvPicPr>
        <p:blipFill>
          <a:blip r:embed="rId2" cstate="email"/>
          <a:stretch>
            <a:fillRect/>
          </a:stretch>
        </p:blipFill>
        <p:spPr>
          <a:xfrm>
            <a:off x="0" y="0"/>
            <a:ext cx="9144000" cy="685799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1.png"/>
          <p:cNvPicPr>
            <a:picLocks noChangeAspect="1"/>
          </p:cNvPicPr>
          <p:nvPr/>
        </p:nvPicPr>
        <p:blipFill>
          <a:blip r:embed="rId2" cstate="email"/>
          <a:stretch>
            <a:fillRect/>
          </a:stretch>
        </p:blipFill>
        <p:spPr>
          <a:xfrm>
            <a:off x="0" y="1"/>
            <a:ext cx="9144000" cy="685799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oie_718626mVJ70qx1.jpg"/>
          <p:cNvPicPr>
            <a:picLocks noChangeAspect="1"/>
          </p:cNvPicPr>
          <p:nvPr/>
        </p:nvPicPr>
        <p:blipFill>
          <a:blip r:embed="rId2" cstate="email"/>
          <a:stretch>
            <a:fillRect/>
          </a:stretch>
        </p:blipFill>
        <p:spPr>
          <a:xfrm>
            <a:off x="7164288" y="4797152"/>
            <a:ext cx="1298448" cy="1444752"/>
          </a:xfrm>
          <a:prstGeom prst="rect">
            <a:avLst/>
          </a:prstGeom>
        </p:spPr>
      </p:pic>
      <p:sp>
        <p:nvSpPr>
          <p:cNvPr id="4" name="Rectangle 3"/>
          <p:cNvSpPr/>
          <p:nvPr/>
        </p:nvSpPr>
        <p:spPr>
          <a:xfrm>
            <a:off x="251520" y="476672"/>
            <a:ext cx="4049185" cy="923330"/>
          </a:xfrm>
          <a:prstGeom prst="rect">
            <a:avLst/>
          </a:prstGeom>
        </p:spPr>
        <p:style>
          <a:lnRef idx="1">
            <a:schemeClr val="accent6"/>
          </a:lnRef>
          <a:fillRef idx="2">
            <a:schemeClr val="accent6"/>
          </a:fillRef>
          <a:effectRef idx="1">
            <a:schemeClr val="accent6"/>
          </a:effectRef>
          <a:fontRef idx="minor">
            <a:schemeClr val="dk1"/>
          </a:fontRef>
        </p:style>
        <p:txBody>
          <a:bodyPr wrap="none" lIns="91440" tIns="45720" rIns="91440" bIns="45720">
            <a:spAutoFit/>
          </a:bodyPr>
          <a:lstStyle/>
          <a:p>
            <a:pPr algn="ctr"/>
            <a:r>
              <a:rPr lang="fr-FR" sz="54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A Bientôt…!!!</a:t>
            </a:r>
            <a:endParaRPr lang="fr-FR" sz="5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6" name="ZoneTexte 5"/>
          <p:cNvSpPr txBox="1"/>
          <p:nvPr/>
        </p:nvSpPr>
        <p:spPr>
          <a:xfrm>
            <a:off x="683568" y="5013176"/>
            <a:ext cx="4680520" cy="369332"/>
          </a:xfrm>
          <a:prstGeom prst="rect">
            <a:avLst/>
          </a:prstGeom>
          <a:noFill/>
        </p:spPr>
        <p:txBody>
          <a:bodyPr wrap="square" rtlCol="0">
            <a:spAutoFit/>
          </a:bodyPr>
          <a:lstStyle/>
          <a:p>
            <a:r>
              <a:rPr lang="fr-FR" dirty="0" smtClean="0"/>
              <a:t>Commentaires du NET: photos perso</a:t>
            </a:r>
            <a:endParaRPr lang="fr-FR"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1913</TotalTime>
  <Words>1541</Words>
  <Application>Microsoft Office PowerPoint</Application>
  <PresentationFormat>Affichage à l'écran (4:3)</PresentationFormat>
  <Paragraphs>111</Paragraphs>
  <Slides>143</Slides>
  <Notes>0</Notes>
  <HiddenSlides>0</HiddenSlides>
  <MMClips>1</MMClips>
  <ScaleCrop>false</ScaleCrop>
  <HeadingPairs>
    <vt:vector size="6" baseType="variant">
      <vt:variant>
        <vt:lpstr>Polices utilisées</vt:lpstr>
      </vt:variant>
      <vt:variant>
        <vt:i4>2</vt:i4>
      </vt:variant>
      <vt:variant>
        <vt:lpstr>Thème</vt:lpstr>
      </vt:variant>
      <vt:variant>
        <vt:i4>1</vt:i4>
      </vt:variant>
      <vt:variant>
        <vt:lpstr>Titres des diapositives</vt:lpstr>
      </vt:variant>
      <vt:variant>
        <vt:i4>143</vt:i4>
      </vt:variant>
    </vt:vector>
  </HeadingPairs>
  <TitlesOfParts>
    <vt:vector size="146" baseType="lpstr">
      <vt:lpstr>Arial</vt:lpstr>
      <vt:lpstr>Calibri</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KEOLIS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controlentecc</dc:creator>
  <cp:lastModifiedBy>Admin</cp:lastModifiedBy>
  <cp:revision>56</cp:revision>
  <dcterms:created xsi:type="dcterms:W3CDTF">2013-12-30T13:25:28Z</dcterms:created>
  <dcterms:modified xsi:type="dcterms:W3CDTF">2025-08-06T20:04:25Z</dcterms:modified>
</cp:coreProperties>
</file>