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0"/>
  </p:notesMasterIdLst>
  <p:sldIdLst>
    <p:sldId id="473" r:id="rId2"/>
    <p:sldId id="357" r:id="rId3"/>
    <p:sldId id="472" r:id="rId4"/>
    <p:sldId id="259" r:id="rId5"/>
    <p:sldId id="366" r:id="rId6"/>
    <p:sldId id="367" r:id="rId7"/>
    <p:sldId id="261" r:id="rId8"/>
    <p:sldId id="369" r:id="rId9"/>
    <p:sldId id="370" r:id="rId10"/>
    <p:sldId id="264" r:id="rId11"/>
    <p:sldId id="266" r:id="rId12"/>
    <p:sldId id="373" r:id="rId13"/>
    <p:sldId id="475" r:id="rId14"/>
    <p:sldId id="376" r:id="rId15"/>
    <p:sldId id="268" r:id="rId16"/>
    <p:sldId id="378" r:id="rId17"/>
    <p:sldId id="270" r:id="rId18"/>
    <p:sldId id="381" r:id="rId19"/>
    <p:sldId id="382" r:id="rId20"/>
    <p:sldId id="383" r:id="rId21"/>
    <p:sldId id="275" r:id="rId22"/>
    <p:sldId id="384" r:id="rId23"/>
    <p:sldId id="386" r:id="rId24"/>
    <p:sldId id="387" r:id="rId25"/>
    <p:sldId id="388" r:id="rId26"/>
    <p:sldId id="394" r:id="rId27"/>
    <p:sldId id="285" r:id="rId28"/>
    <p:sldId id="286" r:id="rId29"/>
    <p:sldId id="304" r:id="rId30"/>
    <p:sldId id="402" r:id="rId31"/>
    <p:sldId id="403" r:id="rId32"/>
    <p:sldId id="292" r:id="rId33"/>
    <p:sldId id="295" r:id="rId34"/>
    <p:sldId id="307" r:id="rId35"/>
    <p:sldId id="297" r:id="rId36"/>
    <p:sldId id="410" r:id="rId37"/>
    <p:sldId id="413" r:id="rId38"/>
    <p:sldId id="417" r:id="rId39"/>
    <p:sldId id="420" r:id="rId40"/>
    <p:sldId id="311" r:id="rId41"/>
    <p:sldId id="312" r:id="rId42"/>
    <p:sldId id="313" r:id="rId43"/>
    <p:sldId id="315" r:id="rId44"/>
    <p:sldId id="427" r:id="rId45"/>
    <p:sldId id="323" r:id="rId46"/>
    <p:sldId id="430" r:id="rId47"/>
    <p:sldId id="431" r:id="rId48"/>
    <p:sldId id="433" r:id="rId49"/>
    <p:sldId id="332" r:id="rId50"/>
    <p:sldId id="334" r:id="rId51"/>
    <p:sldId id="439" r:id="rId52"/>
    <p:sldId id="440" r:id="rId53"/>
    <p:sldId id="337" r:id="rId54"/>
    <p:sldId id="339" r:id="rId55"/>
    <p:sldId id="448" r:id="rId56"/>
    <p:sldId id="466" r:id="rId57"/>
    <p:sldId id="453" r:id="rId58"/>
    <p:sldId id="345" r:id="rId59"/>
    <p:sldId id="457" r:id="rId60"/>
    <p:sldId id="461" r:id="rId61"/>
    <p:sldId id="465" r:id="rId62"/>
    <p:sldId id="351" r:id="rId63"/>
    <p:sldId id="365" r:id="rId64"/>
    <p:sldId id="361" r:id="rId65"/>
    <p:sldId id="360" r:id="rId66"/>
    <p:sldId id="353" r:id="rId67"/>
    <p:sldId id="354" r:id="rId68"/>
    <p:sldId id="474" r:id="rId6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U+24YFDs7c6ZT8VRLRGwuA==" hashData="SkvLGPBmjnYGJeNtAzXxMVJgwhTF+ybnj4XGftMljD5lEMk3txZIgP2GeGy7xhsXEJ8u2DUJKkoswSetyW0u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4620"/>
    <a:srgbClr val="006C31"/>
    <a:srgbClr val="AFEAFF"/>
    <a:srgbClr val="75DBFF"/>
    <a:srgbClr val="3FFF96"/>
    <a:srgbClr val="AF7919"/>
    <a:srgbClr val="F25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5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6D49E6FF-5955-EE2F-0580-F9EF4B10C2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D4A0ECD-7297-AED1-08B7-F0D0687A034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D70E7D9-B7C6-4C21-ABF0-1A7DDA8A3895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232749E-7724-FED6-F9B8-F428CD4852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ABA23C2D-F1D5-A266-2D54-5C6BA3FBE1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A7AB67-40A0-8A7F-9D3B-33A006F0204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5ABA40-8624-F6AF-F4D3-2971CBA45B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FA24FB4-FDFC-4C56-ACD2-2E0E711404B8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Espace réservé de l'image des diapositives 1">
            <a:extLst>
              <a:ext uri="{FF2B5EF4-FFF2-40B4-BE49-F238E27FC236}">
                <a16:creationId xmlns:a16="http://schemas.microsoft.com/office/drawing/2014/main" id="{B9E33312-724B-B1B7-DC42-5897372F809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4" name="Espace réservé des commentaires 2">
            <a:extLst>
              <a:ext uri="{FF2B5EF4-FFF2-40B4-BE49-F238E27FC236}">
                <a16:creationId xmlns:a16="http://schemas.microsoft.com/office/drawing/2014/main" id="{A8019719-6A73-265A-763E-E5FFB7ADF6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64515" name="Espace réservé du numéro de diapositive 3">
            <a:extLst>
              <a:ext uri="{FF2B5EF4-FFF2-40B4-BE49-F238E27FC236}">
                <a16:creationId xmlns:a16="http://schemas.microsoft.com/office/drawing/2014/main" id="{3364011D-1BA1-E0F1-F1F2-146D0FE57C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25AC37C-ACE8-4133-91DC-B9A506C79988}" type="slidenum">
              <a:rPr lang="fr-FR" altLang="fr-FR"/>
              <a:pPr/>
              <a:t>49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877515-1002-A7A6-F1C2-61590B337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F31B2-B492-4D8D-B564-80405982B0B1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F5978E-BEB5-B352-B68B-00DFFA249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DA9DED-CAAA-0CDA-CBB2-54FA168AF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0C9E4-B603-42E5-81F1-5337C4941CB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6920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381F62-2FBF-B128-FF46-CA906528F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7327A-2594-4E4E-860D-1D23BDCC89C5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8B7215-1DAB-30ED-32B6-A3674E13B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7DA496-8DE7-9D38-FC27-775B604E9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21477-562C-4925-9781-19EAB0C235B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124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2D3F78-30AC-CF01-B82A-F0A556010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673A5-5A6D-4942-A77F-06D67947EF1A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71DEAD-D48B-9680-7E91-B843A932B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A9EF11-4CCC-D124-681B-773B30D5B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9E115-10C4-49F0-A88C-B0BD7CA8EC1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2473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B8EA270-ADFA-9C29-E566-210E492D2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1DAA6-2392-4395-A5B0-E323FA4EEA86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3EE2B3D-F772-C894-3544-743F291B4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ED42494-FA8A-7A2A-6D8B-52C121F02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AF24D-7BBE-466E-A281-86430757C5F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6199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E1644713-BC6A-A4FC-ED82-76FBEAD32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9BFDF-C36F-4D8D-818F-8E763D1DFE93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A3039C3-FF86-40E4-4D6E-DB5CB5B2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2AFAA97E-0C24-37B8-8C8B-192BA7AE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A921F-1AD3-4F41-BE23-5B1AC83F76B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47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1AE86CB6-14BB-150B-BE42-95DCBF3B2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6D949-17B8-4C84-A386-1AF31769F571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344BE703-AE95-7616-5292-76B39BA01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1A08913-83B3-C7AC-D309-AEF8BC365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DE26C-92B6-42F2-847D-861A225AE5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3659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18DD135D-A052-D11B-32C3-40162B233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9B847-A81B-4E9E-BC95-5476D85744D4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3DDF464B-4092-C024-AAF4-E57646F9C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E8877575-7560-4AC4-F0F5-52692D0BC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E966C-F8C3-4C0D-84C6-D813CB34491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790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43CADE5-D646-C7C1-3EC0-9B985D79E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B6EEC-2C53-4AEB-8D60-4D47C96BC8C6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4C776B9-D724-2766-96FE-2C844EFB4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5EFD52E-5F83-C9B3-8F80-7270F7CA2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0CC17-8B87-4768-8702-A842C2ABDAF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0134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61C0B11-FDAB-8977-1E52-809D5A4BA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A6336-DBCC-4140-B582-5B7F2F6008BF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080710A-4283-8766-E0F4-2A2E979E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CD2D936-E8CD-0FA2-2436-13C67FF52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056A3-7C76-4BA5-976A-55A9397ED0C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2084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0BCFEC-BAD5-6D46-C1FF-53F6A736B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10051-056E-4E64-88C4-434D3E5099BF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3C6089-5E9F-83B9-E492-B92D44BC9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D7DA6D-04CF-E65F-64FC-69798CEAB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AFC1AC-DA8F-4698-87DF-D20A26AFA2E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4028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FF3D6C-07EE-8F0B-C587-8F561EE1A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A7EBF-DBF4-43A6-A689-279D50CA7416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B7B92F-5AB8-F26F-550F-2CC3E712B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8D1ABB-D6DC-B8D3-6AF8-C46D5D503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E20AE-6609-4E5C-9145-0E4163B4D3C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2445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FBD6C36-92AD-641E-B3E8-B120BCD35F1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5154B7F4-F851-83F0-0957-13926B1603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C7618E-4661-66A0-E17D-5B58A724A6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C9605E-2528-4C2E-A50C-86D48BB9C6B5}" type="datetimeFigureOut">
              <a:rPr lang="fr-FR"/>
              <a:pPr>
                <a:defRPr/>
              </a:pPr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B95054-4833-59F2-77BE-2244A09933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4089E4-7B64-9F0C-63C5-5FD2151036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63A7B9A-5BE3-4E91-B5BB-63D3380B447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7000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 descr="001 Jardin_des_plantes_d'Avranches_-_Vue_sur_la_baie_du_Mont-Saint-Michel_(3).JPG">
            <a:extLst>
              <a:ext uri="{FF2B5EF4-FFF2-40B4-BE49-F238E27FC236}">
                <a16:creationId xmlns:a16="http://schemas.microsoft.com/office/drawing/2014/main" id="{D6000F5B-CE3F-F691-1C19-6E0519D5E6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C63886-E940-DBF8-684D-AF06E2E84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3068638"/>
            <a:ext cx="3095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2400" b="1" i="1">
                <a:solidFill>
                  <a:srgbClr val="66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Région</a:t>
            </a:r>
            <a:r>
              <a:rPr lang="fr-FR" altLang="fr-FR" sz="2000" b="1" i="1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fr-FR" altLang="fr-FR" sz="2400" b="1" i="1">
                <a:solidFill>
                  <a:srgbClr val="66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Normandie</a:t>
            </a:r>
            <a:endParaRPr lang="fr-FR" altLang="fr-FR" sz="2000" b="1" i="1">
              <a:solidFill>
                <a:srgbClr val="66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22D56C-DB93-28B1-7C46-415D1177B0B5}"/>
              </a:ext>
            </a:extLst>
          </p:cNvPr>
          <p:cNvSpPr/>
          <p:nvPr/>
        </p:nvSpPr>
        <p:spPr>
          <a:xfrm>
            <a:off x="1979712" y="620688"/>
            <a:ext cx="61206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LA MANCHE</a:t>
            </a:r>
          </a:p>
        </p:txBody>
      </p:sp>
    </p:spTree>
  </p:cSld>
  <p:clrMapOvr>
    <a:masterClrMapping/>
  </p:clrMapOvr>
  <p:transition spd="slow" advTm="7000">
    <p:wipe dir="d"/>
    <p:sndAc>
      <p:stSnd loop="1">
        <p:snd r:embed="rId2" name="Douce France in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 descr="003 Carte de France ok.gif">
            <a:extLst>
              <a:ext uri="{FF2B5EF4-FFF2-40B4-BE49-F238E27FC236}">
                <a16:creationId xmlns:a16="http://schemas.microsoft.com/office/drawing/2014/main" id="{C2B5F74F-E667-C74A-475C-621507F99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6884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Image 2" descr="003 Carte de Corse France ok.gif">
            <a:extLst>
              <a:ext uri="{FF2B5EF4-FFF2-40B4-BE49-F238E27FC236}">
                <a16:creationId xmlns:a16="http://schemas.microsoft.com/office/drawing/2014/main" id="{7CCAC2B7-B7EB-BDA5-0B1B-5ED457E1E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4508500"/>
            <a:ext cx="720725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ZoneTexte 3">
            <a:extLst>
              <a:ext uri="{FF2B5EF4-FFF2-40B4-BE49-F238E27FC236}">
                <a16:creationId xmlns:a16="http://schemas.microsoft.com/office/drawing/2014/main" id="{BBFEACCA-43A0-95BF-3BDF-848D2346B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800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600" b="1" i="1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fr-FR" altLang="fr-FR" sz="1600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altLang="fr-FR" sz="1600" b="1" i="1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Manche</a:t>
            </a:r>
          </a:p>
        </p:txBody>
      </p:sp>
      <p:sp>
        <p:nvSpPr>
          <p:cNvPr id="5" name="Flèche droite 4">
            <a:extLst>
              <a:ext uri="{FF2B5EF4-FFF2-40B4-BE49-F238E27FC236}">
                <a16:creationId xmlns:a16="http://schemas.microsoft.com/office/drawing/2014/main" id="{1AD67987-07E3-B17B-EF01-595D9C87DF94}"/>
              </a:ext>
            </a:extLst>
          </p:cNvPr>
          <p:cNvSpPr/>
          <p:nvPr/>
        </p:nvSpPr>
        <p:spPr>
          <a:xfrm>
            <a:off x="539750" y="1412875"/>
            <a:ext cx="2025650" cy="71438"/>
          </a:xfrm>
          <a:prstGeom prst="rightArrow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7000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1EBFBB3-4167-3A7B-34C7-F01B76FD5C47}"/>
              </a:ext>
            </a:extLst>
          </p:cNvPr>
          <p:cNvSpPr txBox="1"/>
          <p:nvPr/>
        </p:nvSpPr>
        <p:spPr>
          <a:xfrm>
            <a:off x="3924300" y="260350"/>
            <a:ext cx="16557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Manche</a:t>
            </a:r>
            <a:r>
              <a:rPr lang="fr-FR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6386" name="Image 4" descr="50 la carte.jpg">
            <a:extLst>
              <a:ext uri="{FF2B5EF4-FFF2-40B4-BE49-F238E27FC236}">
                <a16:creationId xmlns:a16="http://schemas.microsoft.com/office/drawing/2014/main" id="{A17320D8-94B1-90EA-D49E-758B6E25D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765175"/>
            <a:ext cx="50292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04 41 Le Mont-Saint-Michel, la nuit    -Benh LIEU SONG-.JPG">
            <a:extLst>
              <a:ext uri="{FF2B5EF4-FFF2-40B4-BE49-F238E27FC236}">
                <a16:creationId xmlns:a16="http://schemas.microsoft.com/office/drawing/2014/main" id="{A04D9512-2281-6079-4755-6F4590108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46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50B8D3F-8244-E81E-A6D1-6A5D75684F08}"/>
              </a:ext>
            </a:extLst>
          </p:cNvPr>
          <p:cNvSpPr txBox="1"/>
          <p:nvPr/>
        </p:nvSpPr>
        <p:spPr>
          <a:xfrm>
            <a:off x="214313" y="333375"/>
            <a:ext cx="35655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Mont-Saint-Michel</a:t>
            </a:r>
            <a:r>
              <a:rPr lang="fr-FR" sz="28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nuit</a:t>
            </a:r>
            <a:endParaRPr lang="fr-FR" sz="2400" i="1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441 Mont-Saint-Michel, l'abbaye.JPG">
            <a:extLst>
              <a:ext uri="{FF2B5EF4-FFF2-40B4-BE49-F238E27FC236}">
                <a16:creationId xmlns:a16="http://schemas.microsoft.com/office/drawing/2014/main" id="{69980FF0-A094-C3CA-340C-5DA846E61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1F425B-1420-F8C7-931A-62FA961B52AB}"/>
              </a:ext>
            </a:extLst>
          </p:cNvPr>
          <p:cNvSpPr txBox="1"/>
          <p:nvPr/>
        </p:nvSpPr>
        <p:spPr>
          <a:xfrm>
            <a:off x="107950" y="260350"/>
            <a:ext cx="40322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Mont-Saint-Michel</a:t>
            </a:r>
            <a:r>
              <a:rPr lang="fr-FR" sz="2800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l’abbaye</a:t>
            </a:r>
            <a:endParaRPr lang="fr-FR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9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441 Mont-Saint-Michel, façade de la maison de la Mère Poulard.JPG">
            <a:extLst>
              <a:ext uri="{FF2B5EF4-FFF2-40B4-BE49-F238E27FC236}">
                <a16:creationId xmlns:a16="http://schemas.microsoft.com/office/drawing/2014/main" id="{7E156BB7-C24C-285A-46A8-338D4739C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2">
            <a:extLst>
              <a:ext uri="{FF2B5EF4-FFF2-40B4-BE49-F238E27FC236}">
                <a16:creationId xmlns:a16="http://schemas.microsoft.com/office/drawing/2014/main" id="{ABF605F8-AA99-C5CE-7482-FECFB9634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260350"/>
            <a:ext cx="7056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r>
              <a:rPr lang="fr-FR" altLang="fr-FR" sz="2800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Mont-Saint-Michel</a:t>
            </a:r>
            <a:r>
              <a:rPr lang="fr-FR" altLang="fr-FR" sz="2800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façade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maison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Mère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Poulard</a:t>
            </a:r>
            <a:r>
              <a:rPr lang="fr-FR" altLang="fr-FR" sz="2400" b="1" i="1">
                <a:solidFill>
                  <a:srgbClr val="D511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FR" altLang="fr-FR" sz="2800" b="1" i="1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06 41 Le Mont-Saint-Michel, la célèbre auberge de la mère Poulard, porte et pont-levis à l'entrée du Mont   -Nono vif-.jpg">
            <a:extLst>
              <a:ext uri="{FF2B5EF4-FFF2-40B4-BE49-F238E27FC236}">
                <a16:creationId xmlns:a16="http://schemas.microsoft.com/office/drawing/2014/main" id="{3967E3EB-53D5-3958-9B11-DBF36FD1D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3457FFB-6857-BBB6-6F92-D379EA4AA962}"/>
              </a:ext>
            </a:extLst>
          </p:cNvPr>
          <p:cNvSpPr txBox="1"/>
          <p:nvPr/>
        </p:nvSpPr>
        <p:spPr>
          <a:xfrm>
            <a:off x="285750" y="260350"/>
            <a:ext cx="871537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Mont-Saint-Michel</a:t>
            </a:r>
            <a:r>
              <a:rPr lang="fr-FR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célèbre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auberge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mère</a:t>
            </a:r>
            <a:r>
              <a:rPr lang="fr-FR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Poulard,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porte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pont-levis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à        </a:t>
            </a:r>
            <a:r>
              <a:rPr lang="fr-FR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                               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l’entrée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Mont-Saint-Michel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442 Saint-James, l'église Saint-Jacques.jpg">
            <a:extLst>
              <a:ext uri="{FF2B5EF4-FFF2-40B4-BE49-F238E27FC236}">
                <a16:creationId xmlns:a16="http://schemas.microsoft.com/office/drawing/2014/main" id="{79E7D772-E87A-5E80-407D-23729EBAB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D5B1215-570D-4D04-29EA-1C0AABD3BC42}"/>
              </a:ext>
            </a:extLst>
          </p:cNvPr>
          <p:cNvSpPr txBox="1"/>
          <p:nvPr/>
        </p:nvSpPr>
        <p:spPr>
          <a:xfrm>
            <a:off x="2771775" y="260350"/>
            <a:ext cx="40322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Saint-James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église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Saint-Jacques</a:t>
            </a:r>
            <a:endParaRPr lang="fr-FR" sz="28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>
            <a:extLst>
              <a:ext uri="{FF2B5EF4-FFF2-40B4-BE49-F238E27FC236}">
                <a16:creationId xmlns:a16="http://schemas.microsoft.com/office/drawing/2014/main" id="{970B7C2E-D8A8-296A-BE64-9C8D80EB1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260350"/>
            <a:ext cx="8640762" cy="936625"/>
          </a:xfrm>
        </p:spPr>
        <p:txBody>
          <a:bodyPr/>
          <a:lstStyle/>
          <a:p>
            <a:r>
              <a:rPr lang="fr-FR" altLang="fr-FR" sz="24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fr-FR" altLang="fr-FR" sz="1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Intérieur de l’église</a:t>
            </a:r>
            <a:r>
              <a:rPr lang="fr-FR" altLang="fr-FR" sz="24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fr-FR" altLang="fr-FR" sz="1800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Saint-James</a:t>
            </a:r>
            <a:r>
              <a:rPr lang="fr-FR" altLang="fr-FR" sz="24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fr-FR" altLang="fr-FR" sz="1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Grandes</a:t>
            </a:r>
            <a:r>
              <a:rPr lang="fr-FR" altLang="fr-FR" sz="24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1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Orgues</a:t>
            </a:r>
            <a:r>
              <a:rPr lang="fr-FR" altLang="fr-FR" sz="2400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1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fr-FR" altLang="fr-FR" sz="2400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l’</a:t>
            </a:r>
            <a:r>
              <a:rPr lang="fr-FR" altLang="fr-FR" sz="1800" b="1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</a:t>
            </a:r>
            <a:endParaRPr lang="fr-FR" altLang="fr-FR" sz="2400" b="1" i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1" name="Espace réservé du contenu 4" descr="442 Saint-James A1, intérieur de l'église Saint-Jacques     -GO69-.jpg">
            <a:extLst>
              <a:ext uri="{FF2B5EF4-FFF2-40B4-BE49-F238E27FC236}">
                <a16:creationId xmlns:a16="http://schemas.microsoft.com/office/drawing/2014/main" id="{3EC73D43-23E7-13F8-F160-C907D6D2C6E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57163">
            <a:off x="246063" y="1192213"/>
            <a:ext cx="4176712" cy="5405437"/>
          </a:xfrm>
        </p:spPr>
      </p:pic>
      <p:pic>
        <p:nvPicPr>
          <p:cNvPr id="22532" name="Espace réservé du contenu 5" descr="442 Saint-James A2, les Grandes Orgues de l'église Saint-Jacques     -GO69-.jpg">
            <a:extLst>
              <a:ext uri="{FF2B5EF4-FFF2-40B4-BE49-F238E27FC236}">
                <a16:creationId xmlns:a16="http://schemas.microsoft.com/office/drawing/2014/main" id="{F94E90B3-CF85-019E-D547-21382BDA9B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440661">
            <a:off x="4721225" y="1192213"/>
            <a:ext cx="4176713" cy="5408612"/>
          </a:xfrm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09 46 Mortain, collegiale Saint-Évroult du XIIe - XIIIe siècle.jpg">
            <a:extLst>
              <a:ext uri="{FF2B5EF4-FFF2-40B4-BE49-F238E27FC236}">
                <a16:creationId xmlns:a16="http://schemas.microsoft.com/office/drawing/2014/main" id="{F24DB612-5C7B-D2D7-BA8B-E8215DD4A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D3F2B92-F0C7-4145-C611-BEF01E41D775}"/>
              </a:ext>
            </a:extLst>
          </p:cNvPr>
          <p:cNvSpPr txBox="1"/>
          <p:nvPr/>
        </p:nvSpPr>
        <p:spPr>
          <a:xfrm>
            <a:off x="3276600" y="260350"/>
            <a:ext cx="572452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Mortain</a:t>
            </a:r>
            <a:r>
              <a:rPr lang="fr-FR" sz="32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collégiale</a:t>
            </a:r>
            <a:r>
              <a:rPr lang="fr-FR" sz="2800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</a:t>
            </a:r>
            <a:r>
              <a:rPr lang="fr-FR" b="1" i="1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Évroult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16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XIIe</a:t>
            </a:r>
            <a:r>
              <a:rPr lang="fr-FR" sz="2400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400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XIIIe</a:t>
            </a:r>
            <a:r>
              <a:rPr lang="fr-FR" sz="2800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siècles</a:t>
            </a:r>
            <a:endParaRPr lang="fr-FR" sz="2400" b="1" i="1" dirty="0">
              <a:solidFill>
                <a:schemeClr val="accent3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11 46 Mortain, l'abbaye blanche, fondée en 1120.jpg">
            <a:extLst>
              <a:ext uri="{FF2B5EF4-FFF2-40B4-BE49-F238E27FC236}">
                <a16:creationId xmlns:a16="http://schemas.microsoft.com/office/drawing/2014/main" id="{1B650B79-3E52-5790-597B-C975FD433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223A954-839F-307A-654D-3A1B9F82FA97}"/>
              </a:ext>
            </a:extLst>
          </p:cNvPr>
          <p:cNvSpPr txBox="1"/>
          <p:nvPr/>
        </p:nvSpPr>
        <p:spPr>
          <a:xfrm>
            <a:off x="142875" y="260350"/>
            <a:ext cx="4716463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Mortain</a:t>
            </a:r>
            <a:r>
              <a:rPr lang="fr-FR" sz="32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l’abbaye</a:t>
            </a:r>
            <a:r>
              <a:rPr lang="fr-FR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blanche,</a:t>
            </a:r>
            <a:r>
              <a:rPr lang="fr-FR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fondée</a:t>
            </a:r>
            <a:r>
              <a:rPr lang="fr-FR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fr-FR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1120</a:t>
            </a:r>
            <a:endParaRPr lang="fr-FR" sz="2000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12 46 Neufbourg, le pont du diable.JPG">
            <a:extLst>
              <a:ext uri="{FF2B5EF4-FFF2-40B4-BE49-F238E27FC236}">
                <a16:creationId xmlns:a16="http://schemas.microsoft.com/office/drawing/2014/main" id="{7F14F577-8789-397E-AF76-771D92669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4ED61A1-D3FB-07FE-9CFE-4296CF66C868}"/>
              </a:ext>
            </a:extLst>
          </p:cNvPr>
          <p:cNvSpPr txBox="1"/>
          <p:nvPr/>
        </p:nvSpPr>
        <p:spPr>
          <a:xfrm>
            <a:off x="5003800" y="142875"/>
            <a:ext cx="3600450" cy="584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Neufbourg</a:t>
            </a:r>
            <a:r>
              <a:rPr lang="fr-FR" sz="32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pont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diable</a:t>
            </a:r>
            <a:endParaRPr lang="fr-FR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449 Ducey, le château des Montgommer, du XVIIe siècle.jpg">
            <a:extLst>
              <a:ext uri="{FF2B5EF4-FFF2-40B4-BE49-F238E27FC236}">
                <a16:creationId xmlns:a16="http://schemas.microsoft.com/office/drawing/2014/main" id="{4258AD58-A1D4-024C-DBFC-401936650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C01B8DA-7F57-23AD-83F2-442DADF19A19}"/>
              </a:ext>
            </a:extLst>
          </p:cNvPr>
          <p:cNvSpPr txBox="1"/>
          <p:nvPr/>
        </p:nvSpPr>
        <p:spPr>
          <a:xfrm>
            <a:off x="107950" y="260350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Ducey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château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des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Montgommery,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XVIIe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r>
              <a:rPr lang="fr-FR" sz="2800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450 Avranches, maison à pans de bois , du XVe siècle.jpg">
            <a:extLst>
              <a:ext uri="{FF2B5EF4-FFF2-40B4-BE49-F238E27FC236}">
                <a16:creationId xmlns:a16="http://schemas.microsoft.com/office/drawing/2014/main" id="{8AC4B926-8FE8-9765-93E4-4C3FB4B77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AAE9A06-F3C5-799A-15FA-BDE4AA6E739D}"/>
              </a:ext>
            </a:extLst>
          </p:cNvPr>
          <p:cNvSpPr txBox="1"/>
          <p:nvPr/>
        </p:nvSpPr>
        <p:spPr>
          <a:xfrm>
            <a:off x="107950" y="260350"/>
            <a:ext cx="504031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Avranches</a:t>
            </a:r>
            <a:r>
              <a:rPr lang="fr-FR" sz="2400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maison</a:t>
            </a:r>
            <a:r>
              <a:rPr lang="fr-FR" sz="20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à pans</a:t>
            </a:r>
            <a:r>
              <a:rPr lang="fr-FR" sz="20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0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bois,</a:t>
            </a:r>
            <a:r>
              <a:rPr lang="fr-FR" sz="20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XVe</a:t>
            </a:r>
            <a:r>
              <a:rPr lang="fr-FR" sz="20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endParaRPr lang="fr-FR" sz="24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13 50 Avranches, le jardin des plantes   -René Kretzler-.JPG">
            <a:extLst>
              <a:ext uri="{FF2B5EF4-FFF2-40B4-BE49-F238E27FC236}">
                <a16:creationId xmlns:a16="http://schemas.microsoft.com/office/drawing/2014/main" id="{19F4F4AC-5AFF-C194-A5C5-600A55751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400D7B5-AE7D-7D93-5BEB-E0306045974D}"/>
              </a:ext>
            </a:extLst>
          </p:cNvPr>
          <p:cNvSpPr txBox="1"/>
          <p:nvPr/>
        </p:nvSpPr>
        <p:spPr>
          <a:xfrm>
            <a:off x="142875" y="188913"/>
            <a:ext cx="38528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Avranches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jardin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plantes</a:t>
            </a: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450 Avranches, Tour de l'Arsenal, anciennes fortifications.jpg">
            <a:extLst>
              <a:ext uri="{FF2B5EF4-FFF2-40B4-BE49-F238E27FC236}">
                <a16:creationId xmlns:a16="http://schemas.microsoft.com/office/drawing/2014/main" id="{57FD833C-BC20-2C1F-92CE-502306282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7FC24FA-D615-2436-934F-AA507C870083}"/>
              </a:ext>
            </a:extLst>
          </p:cNvPr>
          <p:cNvSpPr txBox="1"/>
          <p:nvPr/>
        </p:nvSpPr>
        <p:spPr>
          <a:xfrm>
            <a:off x="179388" y="260350"/>
            <a:ext cx="576103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Avranches</a:t>
            </a:r>
            <a:r>
              <a:rPr lang="fr-FR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tour</a:t>
            </a:r>
            <a:r>
              <a:rPr lang="fr-FR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l’Arsenal,</a:t>
            </a:r>
            <a:r>
              <a:rPr lang="fr-FR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anciennes</a:t>
            </a:r>
            <a:r>
              <a:rPr lang="fr-FR" sz="24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fortifications</a:t>
            </a:r>
            <a:endParaRPr lang="fr-FR" sz="28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15 50 Avranches, château, courtine et trace du donjon du XIe siècle.jpg">
            <a:extLst>
              <a:ext uri="{FF2B5EF4-FFF2-40B4-BE49-F238E27FC236}">
                <a16:creationId xmlns:a16="http://schemas.microsoft.com/office/drawing/2014/main" id="{E1D67B9E-DC4B-5C7D-F1C7-FE0B8F859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3217FDD-6EE0-A21E-42B7-9F0A71AD864E}"/>
              </a:ext>
            </a:extLst>
          </p:cNvPr>
          <p:cNvSpPr txBox="1"/>
          <p:nvPr/>
        </p:nvSpPr>
        <p:spPr>
          <a:xfrm>
            <a:off x="142875" y="333375"/>
            <a:ext cx="67325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Avranches</a:t>
            </a: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château,</a:t>
            </a:r>
            <a:r>
              <a:rPr lang="fr-FR" sz="28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courtine</a:t>
            </a:r>
            <a:r>
              <a:rPr lang="fr-FR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trace</a:t>
            </a: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donjon</a:t>
            </a:r>
            <a:r>
              <a:rPr lang="fr-FR" sz="32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8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fr-FR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r>
              <a:rPr lang="fr-FR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D6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454 Saint-Jean-des-Champs, le tonnelier     -Ji-Elle-.jpg">
            <a:extLst>
              <a:ext uri="{FF2B5EF4-FFF2-40B4-BE49-F238E27FC236}">
                <a16:creationId xmlns:a16="http://schemas.microsoft.com/office/drawing/2014/main" id="{F87447F9-8708-55D3-07E5-899D80B2F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B307BBF-93A0-DB84-1ABC-2777902BB43F}"/>
              </a:ext>
            </a:extLst>
          </p:cNvPr>
          <p:cNvSpPr txBox="1"/>
          <p:nvPr/>
        </p:nvSpPr>
        <p:spPr>
          <a:xfrm>
            <a:off x="107950" y="260350"/>
            <a:ext cx="43195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Saint-Jean-des-Champs</a:t>
            </a:r>
            <a:r>
              <a:rPr lang="fr-FR" sz="28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tonnelier</a:t>
            </a:r>
            <a:endParaRPr lang="fr-FR" sz="2800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454 Saint-Jean-des-Champs, machine à ramasser les pommes     -Ji-Elle-.jpg">
            <a:extLst>
              <a:ext uri="{FF2B5EF4-FFF2-40B4-BE49-F238E27FC236}">
                <a16:creationId xmlns:a16="http://schemas.microsoft.com/office/drawing/2014/main" id="{A0460D51-B069-CE4E-F4CF-334A1AFCA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FD94703-32FC-A72B-5324-5F6746D05D9D}"/>
              </a:ext>
            </a:extLst>
          </p:cNvPr>
          <p:cNvSpPr txBox="1"/>
          <p:nvPr/>
        </p:nvSpPr>
        <p:spPr>
          <a:xfrm>
            <a:off x="179388" y="260350"/>
            <a:ext cx="62642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Saint-Jean-des-Champs</a:t>
            </a:r>
            <a:r>
              <a:rPr lang="fr-FR" sz="2800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machine</a:t>
            </a:r>
            <a:r>
              <a:rPr lang="fr-FR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à ramasser</a:t>
            </a:r>
            <a:r>
              <a:rPr lang="fr-FR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</a:t>
            </a:r>
            <a:r>
              <a:rPr lang="fr-FR" sz="24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pommes</a:t>
            </a:r>
            <a:endParaRPr lang="fr-FR" sz="28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454 Saint-Jean-des-Champs, vannette ou tarare    -Ji-Elle-.jpg">
            <a:extLst>
              <a:ext uri="{FF2B5EF4-FFF2-40B4-BE49-F238E27FC236}">
                <a16:creationId xmlns:a16="http://schemas.microsoft.com/office/drawing/2014/main" id="{9BF59545-4A3B-0821-AD0C-EAFE44456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ZoneTexte 2">
            <a:extLst>
              <a:ext uri="{FF2B5EF4-FFF2-40B4-BE49-F238E27FC236}">
                <a16:creationId xmlns:a16="http://schemas.microsoft.com/office/drawing/2014/main" id="{50081F5F-6A20-B49B-4EBD-CFA965576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333375"/>
            <a:ext cx="4751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rgbClr val="0086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Saint-Jean-des-Champs</a:t>
            </a:r>
            <a:r>
              <a:rPr lang="fr-FR" altLang="fr-FR" sz="2000" b="1" i="1">
                <a:solidFill>
                  <a:srgbClr val="0086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Vannette ou Tarare</a:t>
            </a:r>
            <a:endParaRPr lang="fr-FR" altLang="fr-FR" sz="2000" b="1" i="1">
              <a:solidFill>
                <a:srgbClr val="0086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20 54 Saint-Jean-des-Champs, une cidrerie.JPG">
            <a:extLst>
              <a:ext uri="{FF2B5EF4-FFF2-40B4-BE49-F238E27FC236}">
                <a16:creationId xmlns:a16="http://schemas.microsoft.com/office/drawing/2014/main" id="{A9A9531C-EEC2-37C9-1095-334D43CEE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3FF3431-723D-AFA5-F637-B5AE4664CBCC}"/>
              </a:ext>
            </a:extLst>
          </p:cNvPr>
          <p:cNvSpPr txBox="1"/>
          <p:nvPr/>
        </p:nvSpPr>
        <p:spPr>
          <a:xfrm>
            <a:off x="107950" y="260350"/>
            <a:ext cx="467995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Saint-Jean-des-Champs</a:t>
            </a:r>
            <a:r>
              <a:rPr lang="fr-FR" sz="3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fr-FR" sz="28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cidrerie</a:t>
            </a: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9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454 Saint-Jean-des-Champs, pressoir à longue étreinte du XVIe siècle        -Ji-Elle-.JPG">
            <a:extLst>
              <a:ext uri="{FF2B5EF4-FFF2-40B4-BE49-F238E27FC236}">
                <a16:creationId xmlns:a16="http://schemas.microsoft.com/office/drawing/2014/main" id="{679BC50D-5C08-EAD9-167B-66CA3923F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2D70813-1C28-E467-A024-8E028216C712}"/>
              </a:ext>
            </a:extLst>
          </p:cNvPr>
          <p:cNvSpPr txBox="1"/>
          <p:nvPr/>
        </p:nvSpPr>
        <p:spPr>
          <a:xfrm>
            <a:off x="107950" y="260350"/>
            <a:ext cx="69119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Saint-Jean-des-Champs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pressoir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à longue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étreinte,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XVIe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endParaRPr lang="fr-FR" sz="28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454 Saint-Jean-des-Champs, pressoir à cage  443x599      -Ji-Elle-.jpg">
            <a:extLst>
              <a:ext uri="{FF2B5EF4-FFF2-40B4-BE49-F238E27FC236}">
                <a16:creationId xmlns:a16="http://schemas.microsoft.com/office/drawing/2014/main" id="{EFAF81C0-5724-258B-C1FC-132CEABFE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33375"/>
            <a:ext cx="42195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ZoneTexte 2">
            <a:extLst>
              <a:ext uri="{FF2B5EF4-FFF2-40B4-BE49-F238E27FC236}">
                <a16:creationId xmlns:a16="http://schemas.microsoft.com/office/drawing/2014/main" id="{19438BBF-3F96-6E5B-A592-090A99BE1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276475"/>
            <a:ext cx="27368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Saint-Jean-des-Champs</a:t>
            </a:r>
            <a:r>
              <a:rPr lang="fr-FR" altLang="fr-FR" sz="2800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2400" b="1" i="1">
                <a:solidFill>
                  <a:srgbClr val="93EA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altLang="fr-FR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Pressoir</a:t>
            </a:r>
            <a:r>
              <a:rPr lang="fr-FR" altLang="fr-FR" b="1" i="1">
                <a:solidFill>
                  <a:srgbClr val="FFFF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cage</a:t>
            </a:r>
            <a:endParaRPr lang="fr-FR" altLang="fr-FR" sz="2800" b="1" i="1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454 Saint-Jean-des-Champs, aAlambic à repasse pour la distillation du Calvados      -Ji-Elle-.JPG">
            <a:extLst>
              <a:ext uri="{FF2B5EF4-FFF2-40B4-BE49-F238E27FC236}">
                <a16:creationId xmlns:a16="http://schemas.microsoft.com/office/drawing/2014/main" id="{E027B6DA-7891-27EC-3C43-871F80A8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EA73D8A-783E-4990-EC93-6614DBE10569}"/>
              </a:ext>
            </a:extLst>
          </p:cNvPr>
          <p:cNvSpPr txBox="1"/>
          <p:nvPr/>
        </p:nvSpPr>
        <p:spPr>
          <a:xfrm>
            <a:off x="250825" y="260350"/>
            <a:ext cx="81375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Saint-Jean-des-Champs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alambic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à repasse, 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pour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distillation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Calvados</a:t>
            </a:r>
            <a:endParaRPr lang="fr-FR" sz="28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454 Saint-Jean-des-Champs, alambic à colonne pour la distillation du Calvados        -Ji-Elle-.jpg">
            <a:extLst>
              <a:ext uri="{FF2B5EF4-FFF2-40B4-BE49-F238E27FC236}">
                <a16:creationId xmlns:a16="http://schemas.microsoft.com/office/drawing/2014/main" id="{018220A7-2DE3-31C8-8D43-CA21793A5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428625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E1EBDB0-CBC0-51E5-2BB3-6325673C1837}"/>
              </a:ext>
            </a:extLst>
          </p:cNvPr>
          <p:cNvSpPr txBox="1"/>
          <p:nvPr/>
        </p:nvSpPr>
        <p:spPr>
          <a:xfrm>
            <a:off x="5003800" y="2781300"/>
            <a:ext cx="3960813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004620"/>
                </a:solidFill>
                <a:latin typeface="Times New Roman" pitchFamily="18" charset="0"/>
                <a:cs typeface="Times New Roman" pitchFamily="18" charset="0"/>
              </a:rPr>
              <a:t>Saint-Jean-des-Champs</a:t>
            </a:r>
            <a:r>
              <a:rPr lang="fr-FR" sz="2800" b="1" i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fr-FR" sz="20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lambic à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colonne,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pour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distillation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Calvados</a:t>
            </a:r>
            <a:r>
              <a:rPr lang="fr-FR" sz="2400" b="1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8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455 Jullouville, le menhir de Vaumoisson ou -Pierre du Diable-.JPG">
            <a:extLst>
              <a:ext uri="{FF2B5EF4-FFF2-40B4-BE49-F238E27FC236}">
                <a16:creationId xmlns:a16="http://schemas.microsoft.com/office/drawing/2014/main" id="{BED67821-B43D-803F-CCF1-D00B8E78C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CF7656F-7A7F-67F0-DE7D-18470442F7A8}"/>
              </a:ext>
            </a:extLst>
          </p:cNvPr>
          <p:cNvSpPr txBox="1"/>
          <p:nvPr/>
        </p:nvSpPr>
        <p:spPr>
          <a:xfrm>
            <a:off x="323850" y="260350"/>
            <a:ext cx="65516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Jullouville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menhir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Vaumoisson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ou 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(Pierre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Diable)</a:t>
            </a:r>
            <a:endParaRPr lang="fr-FR" sz="28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Espace réservé du contenu 4" descr="30 56 Granville B1, le porche de la Haute-Ville  400x600.jpg">
            <a:extLst>
              <a:ext uri="{FF2B5EF4-FFF2-40B4-BE49-F238E27FC236}">
                <a16:creationId xmlns:a16="http://schemas.microsoft.com/office/drawing/2014/main" id="{0A67D8C7-5424-6369-EB1A-456D56E3DC7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58181">
            <a:off x="214313" y="857250"/>
            <a:ext cx="4214812" cy="5786438"/>
          </a:xfrm>
        </p:spPr>
      </p:pic>
      <p:pic>
        <p:nvPicPr>
          <p:cNvPr id="40963" name="Espace réservé du contenu 5" descr="30 56 Granville B2, maison ancienne   432x599   -Vi...Cult...-.JPG">
            <a:extLst>
              <a:ext uri="{FF2B5EF4-FFF2-40B4-BE49-F238E27FC236}">
                <a16:creationId xmlns:a16="http://schemas.microsoft.com/office/drawing/2014/main" id="{67ABAD76-ACF9-E039-F0CB-CB60989F587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419203">
            <a:off x="4786313" y="857250"/>
            <a:ext cx="4143375" cy="5786438"/>
          </a:xfr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78CB38-D98F-9BA5-9493-6AE0D2874E02}"/>
              </a:ext>
            </a:extLst>
          </p:cNvPr>
          <p:cNvSpPr txBox="1"/>
          <p:nvPr/>
        </p:nvSpPr>
        <p:spPr>
          <a:xfrm>
            <a:off x="1116013" y="260350"/>
            <a:ext cx="75993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porche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Haute-Ville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Granville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maison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ancienne</a:t>
            </a:r>
            <a:endParaRPr lang="fr-FR" sz="24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9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31 56 Granville, Plage du Plat-Gousset    -Marianna-.jpg">
            <a:extLst>
              <a:ext uri="{FF2B5EF4-FFF2-40B4-BE49-F238E27FC236}">
                <a16:creationId xmlns:a16="http://schemas.microsoft.com/office/drawing/2014/main" id="{0CA5CD90-C6D9-3DEC-9971-456E1E422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7052CA9-484B-640C-A758-51A1C0FFB745}"/>
              </a:ext>
            </a:extLst>
          </p:cNvPr>
          <p:cNvSpPr txBox="1"/>
          <p:nvPr/>
        </p:nvSpPr>
        <p:spPr>
          <a:xfrm>
            <a:off x="107950" y="260350"/>
            <a:ext cx="403225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Granville</a:t>
            </a: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 i="1" dirty="0">
                <a:solidFill>
                  <a:srgbClr val="EF39A5"/>
                </a:solidFill>
                <a:latin typeface="Times New Roman" pitchFamily="18" charset="0"/>
                <a:cs typeface="Times New Roman" pitchFamily="18" charset="0"/>
              </a:rPr>
              <a:t>plage</a:t>
            </a:r>
            <a:r>
              <a:rPr lang="fr-FR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EF39A5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EF39A5"/>
                </a:solidFill>
                <a:latin typeface="Times New Roman" pitchFamily="18" charset="0"/>
                <a:cs typeface="Times New Roman" pitchFamily="18" charset="0"/>
              </a:rPr>
              <a:t>Plat-Gousset</a:t>
            </a:r>
            <a:r>
              <a:rPr lang="fr-FR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1" descr="58 Hambye, grue médiévale (reconstituée), devant l'abbaye.JPG">
            <a:extLst>
              <a:ext uri="{FF2B5EF4-FFF2-40B4-BE49-F238E27FC236}">
                <a16:creationId xmlns:a16="http://schemas.microsoft.com/office/drawing/2014/main" id="{72549B2D-1A39-1DF5-EEAD-CD1A3C957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47D1CAA-4AB4-DF06-75C4-CF0FA3BABA28}"/>
              </a:ext>
            </a:extLst>
          </p:cNvPr>
          <p:cNvSpPr txBox="1"/>
          <p:nvPr/>
        </p:nvSpPr>
        <p:spPr>
          <a:xfrm>
            <a:off x="107950" y="188913"/>
            <a:ext cx="64801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Hambye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grue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médiévale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(reconstituée),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devant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l’abbaye</a:t>
            </a:r>
            <a:endParaRPr lang="fr-FR" sz="24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 descr="459 Négreville, le château de Pont-Rilly, XVIIIe siècle        -Flickr-.jpg">
            <a:extLst>
              <a:ext uri="{FF2B5EF4-FFF2-40B4-BE49-F238E27FC236}">
                <a16:creationId xmlns:a16="http://schemas.microsoft.com/office/drawing/2014/main" id="{8E4C9684-B07E-8C4F-BA05-29A4FDBDA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35B2A2E-71B3-B9DD-0873-409462CAAD63}"/>
              </a:ext>
            </a:extLst>
          </p:cNvPr>
          <p:cNvSpPr txBox="1"/>
          <p:nvPr/>
        </p:nvSpPr>
        <p:spPr>
          <a:xfrm>
            <a:off x="250825" y="333375"/>
            <a:ext cx="525780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Négreville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château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Pont-</a:t>
            </a:r>
            <a:r>
              <a:rPr lang="fr-FR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Rilly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XVIIIe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endParaRPr lang="fr-FR" sz="2800" b="1" i="1" dirty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 descr="459 Notre-Dame-de-Cenilly, le château de Marcambie.jpg">
            <a:extLst>
              <a:ext uri="{FF2B5EF4-FFF2-40B4-BE49-F238E27FC236}">
                <a16:creationId xmlns:a16="http://schemas.microsoft.com/office/drawing/2014/main" id="{50AB7D9C-633C-8508-5AF0-4BC7FC50F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0E4B9A3-3CE3-8AA9-79E6-161520AAC550}"/>
              </a:ext>
            </a:extLst>
          </p:cNvPr>
          <p:cNvSpPr txBox="1"/>
          <p:nvPr/>
        </p:nvSpPr>
        <p:spPr>
          <a:xfrm>
            <a:off x="2339975" y="260350"/>
            <a:ext cx="266382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Notre-Dame-de-</a:t>
            </a:r>
            <a:r>
              <a:rPr lang="fr-FR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Cerilly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Château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Marcamble</a:t>
            </a:r>
            <a:endParaRPr lang="fr-FR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37 61 Coutances, à gauche de la cathédrale, le clocher de l'église St-Pierre, à droite ceux de l'église St-Nicolas et de l'hôtel de ville     -Aroche-.jpg">
            <a:extLst>
              <a:ext uri="{FF2B5EF4-FFF2-40B4-BE49-F238E27FC236}">
                <a16:creationId xmlns:a16="http://schemas.microsoft.com/office/drawing/2014/main" id="{0142BE70-E73F-54A7-8EC5-7FCBA1019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2E66369-3F21-14AA-0245-9B358EE51A80}"/>
              </a:ext>
            </a:extLst>
          </p:cNvPr>
          <p:cNvSpPr txBox="1"/>
          <p:nvPr/>
        </p:nvSpPr>
        <p:spPr>
          <a:xfrm>
            <a:off x="142875" y="260350"/>
            <a:ext cx="8858250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Coutances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à gauche</a:t>
            </a:r>
            <a:r>
              <a:rPr lang="fr-FR" sz="24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cathédrale,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clocher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l’église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Saint-Pierre,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à droite           </a:t>
            </a:r>
            <a:r>
              <a:rPr lang="fr-FR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        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ceux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l’église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Saint-Nicolas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l’hôtel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ville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sz="28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Image 1" descr="40 64 Bretteville-sur-Ay, les Huîtres à marée basse   TITRE OK.JPG">
            <a:extLst>
              <a:ext uri="{FF2B5EF4-FFF2-40B4-BE49-F238E27FC236}">
                <a16:creationId xmlns:a16="http://schemas.microsoft.com/office/drawing/2014/main" id="{355E26A1-15B2-0AD5-7ADE-C9CAF386F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740FE2F-197E-97FA-F5CC-41CFEBC2AA1F}"/>
              </a:ext>
            </a:extLst>
          </p:cNvPr>
          <p:cNvSpPr txBox="1"/>
          <p:nvPr/>
        </p:nvSpPr>
        <p:spPr>
          <a:xfrm>
            <a:off x="179388" y="260350"/>
            <a:ext cx="496887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Bretteville-sur-Ay</a:t>
            </a:r>
            <a:r>
              <a:rPr lang="fr-FR" sz="32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les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huîtres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à marée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basse</a:t>
            </a:r>
            <a:endParaRPr lang="fr-FR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Image 1" descr="64 Lessay, le chevet de l'abbaye    -Accrochoc-.JPG">
            <a:extLst>
              <a:ext uri="{FF2B5EF4-FFF2-40B4-BE49-F238E27FC236}">
                <a16:creationId xmlns:a16="http://schemas.microsoft.com/office/drawing/2014/main" id="{23E70280-10C9-8DC8-6720-83B897A78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74C5590-28A3-9913-9BC2-635E0024ADB2}"/>
              </a:ext>
            </a:extLst>
          </p:cNvPr>
          <p:cNvSpPr txBox="1"/>
          <p:nvPr/>
        </p:nvSpPr>
        <p:spPr>
          <a:xfrm>
            <a:off x="250825" y="260350"/>
            <a:ext cx="367347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Lessay</a:t>
            </a:r>
            <a:r>
              <a:rPr lang="fr-FR" sz="32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chevet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l’abbaye</a:t>
            </a:r>
            <a:endParaRPr lang="fr-FR" sz="2400" b="1" i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Image 1" descr="42 64 lessay, la foire, allée des rotisseurs.JPG">
            <a:extLst>
              <a:ext uri="{FF2B5EF4-FFF2-40B4-BE49-F238E27FC236}">
                <a16:creationId xmlns:a16="http://schemas.microsoft.com/office/drawing/2014/main" id="{657E3141-7C9C-8F54-B580-DE5678058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E9C2B83-B55D-685D-2BDA-3AB1A05513D2}"/>
              </a:ext>
            </a:extLst>
          </p:cNvPr>
          <p:cNvSpPr txBox="1"/>
          <p:nvPr/>
        </p:nvSpPr>
        <p:spPr>
          <a:xfrm>
            <a:off x="179388" y="260350"/>
            <a:ext cx="4392612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Lessay</a:t>
            </a:r>
            <a:r>
              <a:rPr lang="fr-FR" sz="32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foire,</a:t>
            </a:r>
            <a:r>
              <a:rPr lang="fr-FR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allée</a:t>
            </a:r>
            <a:r>
              <a:rPr lang="fr-FR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des</a:t>
            </a:r>
            <a:r>
              <a:rPr lang="fr-FR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rôtisseurs</a:t>
            </a:r>
            <a:endParaRPr lang="fr-FR" sz="2400" b="1" i="1" dirty="0">
              <a:solidFill>
                <a:schemeClr val="tx1">
                  <a:lumMod val="50000"/>
                  <a:lumOff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466 La Haye-du-Puits, l'église Saint-Jean.jpg">
            <a:extLst>
              <a:ext uri="{FF2B5EF4-FFF2-40B4-BE49-F238E27FC236}">
                <a16:creationId xmlns:a16="http://schemas.microsoft.com/office/drawing/2014/main" id="{18072549-56B6-FAA9-792F-790A3D445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B7AF244-BBDD-87DF-14FB-226B2509D0B0}"/>
              </a:ext>
            </a:extLst>
          </p:cNvPr>
          <p:cNvSpPr txBox="1"/>
          <p:nvPr/>
        </p:nvSpPr>
        <p:spPr>
          <a:xfrm>
            <a:off x="971550" y="2565400"/>
            <a:ext cx="2376488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Haye-du-Puits 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Église</a:t>
            </a:r>
            <a:r>
              <a:rPr lang="fr-FR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Saint-Jean</a:t>
            </a:r>
            <a:endParaRPr lang="fr-FR" sz="28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Image 1" descr="466 Vesly, le manoir de Bricqueboscq         -Xfigpower-.jpg">
            <a:extLst>
              <a:ext uri="{FF2B5EF4-FFF2-40B4-BE49-F238E27FC236}">
                <a16:creationId xmlns:a16="http://schemas.microsoft.com/office/drawing/2014/main" id="{AAAE32F0-B8EF-43E4-C9EF-FE8A50AEE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60C545C-5520-7D01-503C-43A4A652250C}"/>
              </a:ext>
            </a:extLst>
          </p:cNvPr>
          <p:cNvSpPr txBox="1"/>
          <p:nvPr/>
        </p:nvSpPr>
        <p:spPr>
          <a:xfrm>
            <a:off x="250825" y="260350"/>
            <a:ext cx="39608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Vesly</a:t>
            </a:r>
            <a:r>
              <a:rPr lang="fr-FR" sz="2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le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manoir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Bricqueboscq</a:t>
            </a:r>
            <a:endParaRPr lang="fr-FR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Image 1" descr="467 Carteret, le phare du cap de carteret        -Velvet-.JPG">
            <a:extLst>
              <a:ext uri="{FF2B5EF4-FFF2-40B4-BE49-F238E27FC236}">
                <a16:creationId xmlns:a16="http://schemas.microsoft.com/office/drawing/2014/main" id="{F5A4E0BF-6E2E-35F5-C1E6-1EE8BFAB0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802FB71-E2C6-26E6-E82B-8815130A31B3}"/>
              </a:ext>
            </a:extLst>
          </p:cNvPr>
          <p:cNvSpPr txBox="1"/>
          <p:nvPr/>
        </p:nvSpPr>
        <p:spPr>
          <a:xfrm>
            <a:off x="250825" y="260350"/>
            <a:ext cx="532923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Barneville-Carteret</a:t>
            </a:r>
            <a:r>
              <a:rPr lang="fr-FR" sz="2800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phare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cap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Carteret</a:t>
            </a:r>
            <a:endParaRPr lang="fr-FR" sz="2800" b="1" i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Image 1" descr="468 Saint-Sauveur-le-Vicomte, le chateau, XIe - XIIe siècles.jpg">
            <a:extLst>
              <a:ext uri="{FF2B5EF4-FFF2-40B4-BE49-F238E27FC236}">
                <a16:creationId xmlns:a16="http://schemas.microsoft.com/office/drawing/2014/main" id="{99965B06-CC8A-01EB-654E-6F682E899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BC37206-1377-2B52-6131-52AEBF942B7A}"/>
              </a:ext>
            </a:extLst>
          </p:cNvPr>
          <p:cNvSpPr txBox="1"/>
          <p:nvPr/>
        </p:nvSpPr>
        <p:spPr>
          <a:xfrm>
            <a:off x="250825" y="260350"/>
            <a:ext cx="56896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Saint-Sauveur-le-Vicomte</a:t>
            </a:r>
            <a:r>
              <a:rPr lang="fr-FR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château,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XI-XIIe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siècles</a:t>
            </a:r>
            <a:endParaRPr lang="fr-FR" sz="28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 1" descr="04 69 Bricquebec, Fête Normande (fête des Rouaisouns)     -Flickr-.jpg">
            <a:extLst>
              <a:ext uri="{FF2B5EF4-FFF2-40B4-BE49-F238E27FC236}">
                <a16:creationId xmlns:a16="http://schemas.microsoft.com/office/drawing/2014/main" id="{EDCB8368-5F50-5FF2-94B6-EC935DB01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ZoneTexte 2">
            <a:extLst>
              <a:ext uri="{FF2B5EF4-FFF2-40B4-BE49-F238E27FC236}">
                <a16:creationId xmlns:a16="http://schemas.microsoft.com/office/drawing/2014/main" id="{2CF24014-86E3-DDB4-1EA7-7F8C576084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260350"/>
            <a:ext cx="55848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Bricquebec</a:t>
            </a:r>
            <a:r>
              <a:rPr lang="fr-FR" altLang="fr-FR" sz="32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28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altLang="fr-FR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fête</a:t>
            </a:r>
            <a:r>
              <a:rPr lang="fr-FR" altLang="fr-FR" sz="28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Normande, (fête</a:t>
            </a:r>
            <a:r>
              <a:rPr lang="fr-FR" altLang="fr-FR" sz="2800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</a:t>
            </a:r>
            <a:r>
              <a:rPr lang="fr-FR" altLang="fr-FR" sz="2800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Rouaisouns)</a:t>
            </a:r>
            <a:endParaRPr lang="fr-FR" altLang="fr-FR" sz="3200" b="1" i="1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7A8A3-99B3-5C95-0F20-0804EA00E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" y="142875"/>
            <a:ext cx="8858250" cy="714375"/>
          </a:xfrm>
        </p:spPr>
        <p:txBody>
          <a:bodyPr/>
          <a:lstStyle/>
          <a:p>
            <a:pPr>
              <a:defRPr/>
            </a:pPr>
            <a:r>
              <a:rPr lang="fr-FR" sz="1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Bricquebec</a:t>
            </a:r>
            <a:r>
              <a:rPr lang="fr-FR" sz="32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Fête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Normande, (fête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des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Rouaisouns)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5299" name="Espace réservé du contenu 4" descr="05 69 Bricquebec A1, Fête Normande (fête des Rouaisouns)  800x464   -Man vyi-   450x600.jpg">
            <a:extLst>
              <a:ext uri="{FF2B5EF4-FFF2-40B4-BE49-F238E27FC236}">
                <a16:creationId xmlns:a16="http://schemas.microsoft.com/office/drawing/2014/main" id="{4A632365-0ACA-7DBB-8C7B-81BBB5E786F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1409">
            <a:off x="285750" y="928688"/>
            <a:ext cx="3887788" cy="5643562"/>
          </a:xfrm>
        </p:spPr>
      </p:pic>
      <p:pic>
        <p:nvPicPr>
          <p:cNvPr id="55300" name="Espace réservé du contenu 5" descr="05 69 Bricquebec A2, Fête Normande (fête des Rouaisouns)     -Man vhi-  709x600.jpg">
            <a:extLst>
              <a:ext uri="{FF2B5EF4-FFF2-40B4-BE49-F238E27FC236}">
                <a16:creationId xmlns:a16="http://schemas.microsoft.com/office/drawing/2014/main" id="{B09D8B7F-7629-2957-492B-991261B8128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437988">
            <a:off x="4429125" y="2000250"/>
            <a:ext cx="4429125" cy="3857625"/>
          </a:xfr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12B7C03-DB77-24E7-D487-2DCACDD9656E}"/>
              </a:ext>
            </a:extLst>
          </p:cNvPr>
          <p:cNvSpPr txBox="1"/>
          <p:nvPr/>
        </p:nvSpPr>
        <p:spPr>
          <a:xfrm>
            <a:off x="4572000" y="1052513"/>
            <a:ext cx="28797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En  costume  folklorique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06 69 Bricquebec, Fête Normande (fête des Rouaisouns)  800x464   -Flickr-.jpg">
            <a:extLst>
              <a:ext uri="{FF2B5EF4-FFF2-40B4-BE49-F238E27FC236}">
                <a16:creationId xmlns:a16="http://schemas.microsoft.com/office/drawing/2014/main" id="{B1736DD9-2400-FA81-9CE9-EEDDEAE12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1CF767D-87D2-D23F-6E91-1ACED987F191}"/>
              </a:ext>
            </a:extLst>
          </p:cNvPr>
          <p:cNvSpPr txBox="1"/>
          <p:nvPr/>
        </p:nvSpPr>
        <p:spPr>
          <a:xfrm>
            <a:off x="107950" y="260350"/>
            <a:ext cx="583247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Bricquebec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fête</a:t>
            </a:r>
            <a:r>
              <a:rPr lang="fr-FR" sz="28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Normande,  (fête</a:t>
            </a:r>
            <a:r>
              <a:rPr lang="fr-FR" sz="28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des</a:t>
            </a:r>
            <a:r>
              <a:rPr lang="fr-FR" sz="28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Rouaisouns)</a:t>
            </a:r>
            <a:endParaRPr lang="fr-FR" sz="32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Image 1" descr="08 69 Bricquebec, l'église.JPG">
            <a:extLst>
              <a:ext uri="{FF2B5EF4-FFF2-40B4-BE49-F238E27FC236}">
                <a16:creationId xmlns:a16="http://schemas.microsoft.com/office/drawing/2014/main" id="{66B8C2C1-9FF4-6DFA-FD62-EDD2D9A1C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ZoneTexte 2">
            <a:extLst>
              <a:ext uri="{FF2B5EF4-FFF2-40B4-BE49-F238E27FC236}">
                <a16:creationId xmlns:a16="http://schemas.microsoft.com/office/drawing/2014/main" id="{A23E84C9-6ED9-43D7-2E7E-EB2C7C09B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60350"/>
            <a:ext cx="25923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Bricquebec</a:t>
            </a:r>
            <a:r>
              <a:rPr lang="fr-FR" sz="32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l’église</a:t>
            </a:r>
            <a:endParaRPr lang="fr-FR" sz="24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Image 1" descr="471 Digulleville, le rocher d'Esquina, dans la baie d'Ecuty.jpg">
            <a:extLst>
              <a:ext uri="{FF2B5EF4-FFF2-40B4-BE49-F238E27FC236}">
                <a16:creationId xmlns:a16="http://schemas.microsoft.com/office/drawing/2014/main" id="{E5C80195-8601-49D5-4DD6-1C8435126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C5A2B3B-447A-400E-6B4E-E5DE5FA70E5D}"/>
              </a:ext>
            </a:extLst>
          </p:cNvPr>
          <p:cNvSpPr txBox="1"/>
          <p:nvPr/>
        </p:nvSpPr>
        <p:spPr>
          <a:xfrm>
            <a:off x="179388" y="333375"/>
            <a:ext cx="54006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Digulleville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rocher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d’</a:t>
            </a:r>
            <a:r>
              <a:rPr lang="fr-FR" b="1" i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Esquina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baie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d’</a:t>
            </a:r>
            <a:r>
              <a:rPr lang="fr-FR" b="1" i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Ecuty</a:t>
            </a:r>
            <a:r>
              <a:rPr lang="fr-FR" sz="24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16 71 Jobourg, le Nez de Jobourg et l'anse de Sennival    -HaguardDuNord-.jpg">
            <a:extLst>
              <a:ext uri="{FF2B5EF4-FFF2-40B4-BE49-F238E27FC236}">
                <a16:creationId xmlns:a16="http://schemas.microsoft.com/office/drawing/2014/main" id="{EB8B6C96-6461-E560-DAF1-C13E6E62F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A377153-C576-DD2B-7996-1F2DD89DD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60350"/>
            <a:ext cx="58324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Jobourg</a:t>
            </a:r>
            <a:r>
              <a:rPr lang="fr-FR" sz="32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Nez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Jobourg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l’anse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Sennival</a:t>
            </a:r>
            <a:endParaRPr lang="fr-FR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Image 1" descr="473Cherbourg-Octeville, la basilique Sainte-Trinité,.jpg">
            <a:extLst>
              <a:ext uri="{FF2B5EF4-FFF2-40B4-BE49-F238E27FC236}">
                <a16:creationId xmlns:a16="http://schemas.microsoft.com/office/drawing/2014/main" id="{05CB6C35-CD15-8A92-079C-2B9F809E1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1" name="ZoneTexte 2">
            <a:extLst>
              <a:ext uri="{FF2B5EF4-FFF2-40B4-BE49-F238E27FC236}">
                <a16:creationId xmlns:a16="http://schemas.microsoft.com/office/drawing/2014/main" id="{B54650CE-22FD-B8B3-E320-85BCC7B3D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60350"/>
            <a:ext cx="33845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Cherbourg-Octeville</a:t>
            </a:r>
            <a:r>
              <a:rPr lang="fr-FR" altLang="fr-FR" sz="2800" b="1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2400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fr-FR" altLang="fr-FR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fr-FR" altLang="fr-FR" sz="2400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basilique</a:t>
            </a:r>
            <a:r>
              <a:rPr lang="fr-FR" altLang="fr-FR" sz="2400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3FFF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Sainte-Trinité</a:t>
            </a:r>
            <a:endParaRPr lang="fr-FR" altLang="fr-FR" sz="2800" b="1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1146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473 Cherbouerg-Octeville, le Théâtre     800x420.jpg">
            <a:extLst>
              <a:ext uri="{FF2B5EF4-FFF2-40B4-BE49-F238E27FC236}">
                <a16:creationId xmlns:a16="http://schemas.microsoft.com/office/drawing/2014/main" id="{93F638D5-2171-6499-CCC5-9B5C9D422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3003E44-3082-952C-675E-BD368E30FD14}"/>
              </a:ext>
            </a:extLst>
          </p:cNvPr>
          <p:cNvSpPr txBox="1"/>
          <p:nvPr/>
        </p:nvSpPr>
        <p:spPr>
          <a:xfrm>
            <a:off x="179388" y="260350"/>
            <a:ext cx="367188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Cherbourg-Octeville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FFFF79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FFFF79"/>
                </a:solidFill>
                <a:latin typeface="Times New Roman" pitchFamily="18" charset="0"/>
                <a:cs typeface="Times New Roman" pitchFamily="18" charset="0"/>
              </a:rPr>
              <a:t>théâtre</a:t>
            </a:r>
            <a:endParaRPr lang="fr-FR" sz="2800" b="1" i="1" dirty="0">
              <a:solidFill>
                <a:srgbClr val="FFFF7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473 Cherbourg-Octeville, la gare transatlantique    800x368.jpg">
            <a:extLst>
              <a:ext uri="{FF2B5EF4-FFF2-40B4-BE49-F238E27FC236}">
                <a16:creationId xmlns:a16="http://schemas.microsoft.com/office/drawing/2014/main" id="{552166C7-CB1E-19C1-BA73-D0DF16A10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D4AA108-1E02-B93A-F3D3-9DFBAEB69E3F}"/>
              </a:ext>
            </a:extLst>
          </p:cNvPr>
          <p:cNvSpPr txBox="1"/>
          <p:nvPr/>
        </p:nvSpPr>
        <p:spPr>
          <a:xfrm>
            <a:off x="179388" y="333375"/>
            <a:ext cx="49688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Cherbourg-Octeville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gare</a:t>
            </a:r>
            <a:r>
              <a:rPr lang="fr-FR" sz="2400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transatlantique</a:t>
            </a:r>
            <a:endParaRPr lang="fr-FR" sz="28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25 73 Cherbourg-Octeville, l'Abeille Liberté, remorqueur de sauvetage    -Marine nationale-.jpg">
            <a:extLst>
              <a:ext uri="{FF2B5EF4-FFF2-40B4-BE49-F238E27FC236}">
                <a16:creationId xmlns:a16="http://schemas.microsoft.com/office/drawing/2014/main" id="{DE66816E-CA63-0B0A-A6C5-E8E108971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5DD5CBF-7412-AE0A-C8DD-FE004AE58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42875"/>
            <a:ext cx="8928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rgbClr val="B48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Cherbourg-Octeville</a:t>
            </a:r>
            <a:r>
              <a:rPr lang="fr-FR" altLang="fr-FR" sz="3200" b="1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Abeille</a:t>
            </a:r>
            <a:r>
              <a:rPr lang="fr-FR" altLang="fr-FR" sz="32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Liberté,</a:t>
            </a:r>
            <a:r>
              <a:rPr lang="fr-FR" altLang="fr-FR" sz="32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remorqueur</a:t>
            </a:r>
            <a:r>
              <a:rPr lang="fr-FR" altLang="fr-FR" sz="32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fr-FR" altLang="fr-FR" sz="32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sauvetage</a:t>
            </a:r>
            <a:r>
              <a:rPr lang="fr-FR" altLang="fr-FR" sz="3200" b="1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28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fr-FR" altLang="fr-FR" sz="3200" b="1" i="1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Image 1" descr="27 75 Fermanville, fort Levi du XIXe siècle      -Didier VIGNERON-.JPG">
            <a:extLst>
              <a:ext uri="{FF2B5EF4-FFF2-40B4-BE49-F238E27FC236}">
                <a16:creationId xmlns:a16="http://schemas.microsoft.com/office/drawing/2014/main" id="{A8251257-6998-C7C9-5AE6-C5467B1B7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7238FAB-973C-F06F-16D5-5170D7E20902}"/>
              </a:ext>
            </a:extLst>
          </p:cNvPr>
          <p:cNvSpPr txBox="1"/>
          <p:nvPr/>
        </p:nvSpPr>
        <p:spPr>
          <a:xfrm>
            <a:off x="179388" y="260350"/>
            <a:ext cx="467995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Fermanville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fort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Levi,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8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XIXe</a:t>
            </a:r>
            <a:r>
              <a:rPr lang="fr-FR" sz="24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siècle</a:t>
            </a:r>
            <a:endParaRPr lang="fr-FR" sz="24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 1" descr="475 Saint-Pierre-Église, l'église       700x600.JPG">
            <a:extLst>
              <a:ext uri="{FF2B5EF4-FFF2-40B4-BE49-F238E27FC236}">
                <a16:creationId xmlns:a16="http://schemas.microsoft.com/office/drawing/2014/main" id="{726AA87B-826A-8E41-10F8-A98CEF70C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2D2E202-DF9C-DD76-8ABA-E4515DE5DF2C}"/>
              </a:ext>
            </a:extLst>
          </p:cNvPr>
          <p:cNvSpPr txBox="1"/>
          <p:nvPr/>
        </p:nvSpPr>
        <p:spPr>
          <a:xfrm>
            <a:off x="4859338" y="260350"/>
            <a:ext cx="2592387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Saint-Pierre-Église</a:t>
            </a:r>
            <a:r>
              <a:rPr lang="fr-FR" sz="28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L’église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Saint-Pierre</a:t>
            </a:r>
            <a:endParaRPr lang="fr-FR" sz="2800" b="1" i="1" dirty="0">
              <a:solidFill>
                <a:srgbClr val="AF791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E4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475 le Vast, célebre cascade du vast à la rivière de la Saire.JPG">
            <a:extLst>
              <a:ext uri="{FF2B5EF4-FFF2-40B4-BE49-F238E27FC236}">
                <a16:creationId xmlns:a16="http://schemas.microsoft.com/office/drawing/2014/main" id="{C1524C33-40DA-0936-B2C3-CCA00DBF7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8C2905B-9ECB-9069-4CDE-5FA9736E8FCD}"/>
              </a:ext>
            </a:extLst>
          </p:cNvPr>
          <p:cNvSpPr txBox="1"/>
          <p:nvPr/>
        </p:nvSpPr>
        <p:spPr>
          <a:xfrm>
            <a:off x="107950" y="260350"/>
            <a:ext cx="62642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Vast</a:t>
            </a:r>
            <a:r>
              <a:rPr lang="fr-FR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célèbre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cascade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Vast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à la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rivière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Saire</a:t>
            </a:r>
            <a:endParaRPr lang="fr-FR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Image 1" descr="30 76 Saint-Vaast-la-Hougue, le fort Vauban de la Hougue.jpg">
            <a:extLst>
              <a:ext uri="{FF2B5EF4-FFF2-40B4-BE49-F238E27FC236}">
                <a16:creationId xmlns:a16="http://schemas.microsoft.com/office/drawing/2014/main" id="{589164C6-01D0-6123-141A-DB944C20C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867C649-9126-D4CD-A455-E2F97959E1C2}"/>
              </a:ext>
            </a:extLst>
          </p:cNvPr>
          <p:cNvSpPr txBox="1"/>
          <p:nvPr/>
        </p:nvSpPr>
        <p:spPr>
          <a:xfrm>
            <a:off x="179388" y="214313"/>
            <a:ext cx="64801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Saint-Vaast-la-Hougue</a:t>
            </a: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fort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Hougue,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tour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Vauban</a:t>
            </a: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32 79 Sainte-Mère-l'Église B1, en mémoire du parachutiste resté accroché au clocher de cette église   -Pedroserafin-.jpg">
            <a:extLst>
              <a:ext uri="{FF2B5EF4-FFF2-40B4-BE49-F238E27FC236}">
                <a16:creationId xmlns:a16="http://schemas.microsoft.com/office/drawing/2014/main" id="{DC152639-D9D9-9AB8-1E7B-C1F576A5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00125"/>
            <a:ext cx="3857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Image 2" descr="32 79 Sainte-Mère-l'Église B2, l'église   615x410.JPG">
            <a:extLst>
              <a:ext uri="{FF2B5EF4-FFF2-40B4-BE49-F238E27FC236}">
                <a16:creationId xmlns:a16="http://schemas.microsoft.com/office/drawing/2014/main" id="{2EAF284B-F9CA-416D-C802-C8D51DA7ED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2571750"/>
            <a:ext cx="4929187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297C5F-501E-15C6-7D56-D45178969C13}"/>
              </a:ext>
            </a:extLst>
          </p:cNvPr>
          <p:cNvSpPr txBox="1"/>
          <p:nvPr/>
        </p:nvSpPr>
        <p:spPr>
          <a:xfrm>
            <a:off x="142875" y="142875"/>
            <a:ext cx="4786313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mémoire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parachutiste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resté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accroché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au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clocher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cette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église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519F7AC-3F18-3938-B2BE-DAE54AD46673}"/>
              </a:ext>
            </a:extLst>
          </p:cNvPr>
          <p:cNvSpPr txBox="1"/>
          <p:nvPr/>
        </p:nvSpPr>
        <p:spPr>
          <a:xfrm>
            <a:off x="5076825" y="5876925"/>
            <a:ext cx="307181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Vue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sur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cette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église</a:t>
            </a:r>
            <a:endParaRPr lang="fr-FR" sz="2400" b="1" i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1BE4B08-DBFB-5B84-E225-00F785970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263" y="1214438"/>
            <a:ext cx="3600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rgbClr val="AF791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Sainte-Mère-l’Église</a:t>
            </a:r>
            <a:endParaRPr lang="fr-FR" altLang="fr-FR" sz="2800" b="1" i="1">
              <a:solidFill>
                <a:srgbClr val="AF791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11C57C43-9DB5-9F92-595F-94DDA3D4C77A}"/>
              </a:ext>
            </a:extLst>
          </p:cNvPr>
          <p:cNvCxnSpPr/>
          <p:nvPr/>
        </p:nvCxnSpPr>
        <p:spPr>
          <a:xfrm rot="5400000">
            <a:off x="7215187" y="2857501"/>
            <a:ext cx="1000125" cy="2857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0" name="ZoneTexte 17">
            <a:extLst>
              <a:ext uri="{FF2B5EF4-FFF2-40B4-BE49-F238E27FC236}">
                <a16:creationId xmlns:a16="http://schemas.microsoft.com/office/drawing/2014/main" id="{38727853-FFEA-4BE1-C79D-F05526EA5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9438" y="2133600"/>
            <a:ext cx="1674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2000" b="1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Parachutiste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45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3380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9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482 Hébécrevon, réplique de la Grotte Massabielle de Lourdes        -Xfigpower-.jpg">
            <a:extLst>
              <a:ext uri="{FF2B5EF4-FFF2-40B4-BE49-F238E27FC236}">
                <a16:creationId xmlns:a16="http://schemas.microsoft.com/office/drawing/2014/main" id="{F6DDEAAB-F10D-2939-BCDE-AB854DCC4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823B019-B413-1FE5-9A25-FEE803221E76}"/>
              </a:ext>
            </a:extLst>
          </p:cNvPr>
          <p:cNvSpPr txBox="1"/>
          <p:nvPr/>
        </p:nvSpPr>
        <p:spPr>
          <a:xfrm>
            <a:off x="250825" y="260350"/>
            <a:ext cx="64817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Hébécrevon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réplique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grotte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Massabielle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Lourdes</a:t>
            </a:r>
            <a:endParaRPr lang="fr-FR" sz="28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2" descr="484 Saint-Lô, première pierre.jpg">
            <a:extLst>
              <a:ext uri="{FF2B5EF4-FFF2-40B4-BE49-F238E27FC236}">
                <a16:creationId xmlns:a16="http://schemas.microsoft.com/office/drawing/2014/main" id="{251F2920-4684-94BB-F200-EE6D6D6B1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2900"/>
            <a:ext cx="9144000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E53F693-F82F-AD7E-7E64-638FD1996D8B}"/>
              </a:ext>
            </a:extLst>
          </p:cNvPr>
          <p:cNvSpPr txBox="1"/>
          <p:nvPr/>
        </p:nvSpPr>
        <p:spPr>
          <a:xfrm>
            <a:off x="179388" y="549275"/>
            <a:ext cx="8785225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Saint-Lô</a:t>
            </a:r>
            <a:r>
              <a:rPr lang="fr-FR" sz="28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Pose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première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pierre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reconstruction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ville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06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Juin       </a:t>
            </a:r>
            <a:r>
              <a:rPr lang="fr-FR" sz="2000" b="1" i="1" dirty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         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1948,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ville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détruite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à 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97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 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pendant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guerre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sz="28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9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40 84 Saint-Lô, église Notre-Dame du XIIIe au XVIIe et XXe siècle   -Xfigpower-.jpg">
            <a:extLst>
              <a:ext uri="{FF2B5EF4-FFF2-40B4-BE49-F238E27FC236}">
                <a16:creationId xmlns:a16="http://schemas.microsoft.com/office/drawing/2014/main" id="{114E9FF8-C0F6-2DFE-4E07-B87A6787D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1A0A461-EA38-58B3-B00B-76673455CB8F}"/>
              </a:ext>
            </a:extLst>
          </p:cNvPr>
          <p:cNvSpPr txBox="1"/>
          <p:nvPr/>
        </p:nvSpPr>
        <p:spPr>
          <a:xfrm>
            <a:off x="179388" y="260350"/>
            <a:ext cx="66960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Saint-Lô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église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Notre-Dame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XIIIe</a:t>
            </a:r>
            <a:r>
              <a:rPr lang="fr-FR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XVIIe</a:t>
            </a:r>
            <a:r>
              <a:rPr lang="fr-FR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XXe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siècles</a:t>
            </a:r>
            <a:r>
              <a:rPr lang="fr-FR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Image 1" descr="38 84 Saint-Lô, porte de l'ancienne prison, devenu monument aux martyrs de la 2e  guerre mondiale   -Xfigpower-.jpg">
            <a:extLst>
              <a:ext uri="{FF2B5EF4-FFF2-40B4-BE49-F238E27FC236}">
                <a16:creationId xmlns:a16="http://schemas.microsoft.com/office/drawing/2014/main" id="{FA213901-0738-A7E1-F4E9-3BAF16A86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F06168D-FC9B-3EEF-AA7F-F9936F7A285E}"/>
              </a:ext>
            </a:extLst>
          </p:cNvPr>
          <p:cNvSpPr txBox="1"/>
          <p:nvPr/>
        </p:nvSpPr>
        <p:spPr>
          <a:xfrm>
            <a:off x="179388" y="260350"/>
            <a:ext cx="792162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Saint-Lô</a:t>
            </a:r>
            <a:r>
              <a:rPr lang="fr-FR" sz="32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porte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l’ancienne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prison,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devenue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monument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aux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martyrs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fr-FR" sz="2400" b="1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    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6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600" b="1" i="1" baseline="30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 sz="20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guerre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mondiale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fr-FR" sz="3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Image 1" descr="484 Saint-Lô, les remparts      -Xfigpower-.jpg">
            <a:extLst>
              <a:ext uri="{FF2B5EF4-FFF2-40B4-BE49-F238E27FC236}">
                <a16:creationId xmlns:a16="http://schemas.microsoft.com/office/drawing/2014/main" id="{C61DA4C5-09AA-B5E9-6FF7-81059D90E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AD874EC-6EFB-96B9-0510-BA57C99A501D}"/>
              </a:ext>
            </a:extLst>
          </p:cNvPr>
          <p:cNvSpPr txBox="1"/>
          <p:nvPr/>
        </p:nvSpPr>
        <p:spPr>
          <a:xfrm>
            <a:off x="250825" y="260350"/>
            <a:ext cx="5257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Saint-Lô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des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remparts,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panorama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sur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ville</a:t>
            </a:r>
            <a:endParaRPr lang="fr-FR" sz="28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Image 1" descr="484 Saint-Lô,  les remparts et la tour Beaux-Regards      -Xfigpower-.jpg">
            <a:extLst>
              <a:ext uri="{FF2B5EF4-FFF2-40B4-BE49-F238E27FC236}">
                <a16:creationId xmlns:a16="http://schemas.microsoft.com/office/drawing/2014/main" id="{9EFFA1B7-B72B-A94C-7591-5C0E1BF7C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E4A96AB-D4A5-368D-CAD1-F843728C393E}"/>
              </a:ext>
            </a:extLst>
          </p:cNvPr>
          <p:cNvSpPr txBox="1"/>
          <p:nvPr/>
        </p:nvSpPr>
        <p:spPr>
          <a:xfrm>
            <a:off x="395288" y="333375"/>
            <a:ext cx="8208962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Saint-Lô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les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remparts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tour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Beaux-Regards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qui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domine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vallée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LaV</a:t>
            </a:r>
            <a:r>
              <a:rPr lang="fr-FR" sz="14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ire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800" b="1" i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B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484 Saint-Lô, entrée de la grotte dans les remparts      -Xfigpower-.jpg">
            <a:extLst>
              <a:ext uri="{FF2B5EF4-FFF2-40B4-BE49-F238E27FC236}">
                <a16:creationId xmlns:a16="http://schemas.microsoft.com/office/drawing/2014/main" id="{E6268F9C-189D-16EC-9387-EAA1BB4CA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A70D944-B237-6010-5728-FEFAC67118EE}"/>
              </a:ext>
            </a:extLst>
          </p:cNvPr>
          <p:cNvSpPr txBox="1"/>
          <p:nvPr/>
        </p:nvSpPr>
        <p:spPr>
          <a:xfrm>
            <a:off x="250825" y="260350"/>
            <a:ext cx="54737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Saint-Lô</a:t>
            </a:r>
            <a:r>
              <a:rPr lang="fr-FR" sz="2800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entrée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grotte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dans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</a:t>
            </a:r>
            <a:r>
              <a:rPr lang="fr-FR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remparts</a:t>
            </a:r>
            <a:endParaRPr lang="fr-FR" sz="2800" b="1" i="1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6" descr="489 Villedieu-les-Poêles, rue principale     -Pinpin-.jpg">
            <a:extLst>
              <a:ext uri="{FF2B5EF4-FFF2-40B4-BE49-F238E27FC236}">
                <a16:creationId xmlns:a16="http://schemas.microsoft.com/office/drawing/2014/main" id="{B483162E-5648-8246-4F83-5A0AEC5CF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B159526-0100-87AD-8788-D15573A6A6CB}"/>
              </a:ext>
            </a:extLst>
          </p:cNvPr>
          <p:cNvSpPr txBox="1"/>
          <p:nvPr/>
        </p:nvSpPr>
        <p:spPr>
          <a:xfrm>
            <a:off x="1619250" y="260350"/>
            <a:ext cx="446563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Villedieu-les-Poêles</a:t>
            </a:r>
            <a:r>
              <a:rPr lang="fr-FR" sz="3200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vue</a:t>
            </a:r>
            <a:r>
              <a:rPr lang="fr-FR" sz="2800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sur</a:t>
            </a:r>
            <a:r>
              <a:rPr lang="fr-FR" sz="2800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800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D51186"/>
                </a:solidFill>
                <a:latin typeface="Times New Roman" pitchFamily="18" charset="0"/>
                <a:cs typeface="Times New Roman" pitchFamily="18" charset="0"/>
              </a:rPr>
              <a:t>ville</a:t>
            </a:r>
            <a:endParaRPr lang="fr-FR" sz="2400" b="1" i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489 Villedieu-les-Poêles, petit jardin à l'entrée de la fonderie Cornille-Havard     -Ji-Elle-.JPG">
            <a:extLst>
              <a:ext uri="{FF2B5EF4-FFF2-40B4-BE49-F238E27FC236}">
                <a16:creationId xmlns:a16="http://schemas.microsoft.com/office/drawing/2014/main" id="{1729A899-56C4-218F-94D9-5B8E0A0AA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E52AB9-A87A-FE26-4C9B-C51D894EE1B6}"/>
              </a:ext>
            </a:extLst>
          </p:cNvPr>
          <p:cNvSpPr txBox="1"/>
          <p:nvPr/>
        </p:nvSpPr>
        <p:spPr>
          <a:xfrm>
            <a:off x="250825" y="260350"/>
            <a:ext cx="770572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Villedieu-les-Poêles</a:t>
            </a:r>
            <a:r>
              <a:rPr lang="fr-FR" sz="3200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jardin</a:t>
            </a:r>
            <a:r>
              <a:rPr lang="fr-FR" sz="28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à l’entrée</a:t>
            </a:r>
            <a:r>
              <a:rPr lang="fr-FR" sz="28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8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la</a:t>
            </a:r>
            <a:r>
              <a:rPr lang="fr-FR" sz="28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fonderie  </a:t>
            </a:r>
            <a:r>
              <a:rPr lang="fr-FR" b="1" i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Cornille</a:t>
            </a:r>
            <a:r>
              <a:rPr lang="fr-FR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b="1" i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Havard</a:t>
            </a:r>
            <a:r>
              <a:rPr lang="fr-FR" sz="2800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1" descr="489 Villedieu-les-Poêles B, atelier du cuivre       -Ji-Elle-.JPG">
            <a:extLst>
              <a:ext uri="{FF2B5EF4-FFF2-40B4-BE49-F238E27FC236}">
                <a16:creationId xmlns:a16="http://schemas.microsoft.com/office/drawing/2014/main" id="{BBF5E164-7789-5137-5708-62C9A3109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4286250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B00D597-59D8-FE28-A17B-FC49F700F7FD}"/>
              </a:ext>
            </a:extLst>
          </p:cNvPr>
          <p:cNvSpPr txBox="1"/>
          <p:nvPr/>
        </p:nvSpPr>
        <p:spPr>
          <a:xfrm>
            <a:off x="5003800" y="1700213"/>
            <a:ext cx="27368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Villedieu-les-Poêles</a:t>
            </a:r>
            <a:endParaRPr lang="fr-FR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B04BD38-E399-83B0-72CB-B9C1FEA84263}"/>
              </a:ext>
            </a:extLst>
          </p:cNvPr>
          <p:cNvSpPr txBox="1"/>
          <p:nvPr/>
        </p:nvSpPr>
        <p:spPr>
          <a:xfrm>
            <a:off x="4787900" y="3213100"/>
            <a:ext cx="2305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Atelier</a:t>
            </a:r>
            <a:r>
              <a:rPr lang="fr-FR" sz="2800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fr-FR" sz="2800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cuivre</a:t>
            </a:r>
            <a:endParaRPr lang="fr-FR" sz="24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8A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489 Villedieu-les-Poêles, magasin d'ustensiles de cuisine en cuivre     -Ji-Elle-.JPG">
            <a:extLst>
              <a:ext uri="{FF2B5EF4-FFF2-40B4-BE49-F238E27FC236}">
                <a16:creationId xmlns:a16="http://schemas.microsoft.com/office/drawing/2014/main" id="{85E2F9A3-AFB2-0025-64D7-AD8883E52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CD85281-2DC4-3041-094F-A9615BF86CEB}"/>
              </a:ext>
            </a:extLst>
          </p:cNvPr>
          <p:cNvSpPr txBox="1"/>
          <p:nvPr/>
        </p:nvSpPr>
        <p:spPr>
          <a:xfrm>
            <a:off x="107950" y="188913"/>
            <a:ext cx="748823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66FFFF"/>
                </a:solidFill>
                <a:latin typeface="Times New Roman" pitchFamily="18" charset="0"/>
                <a:cs typeface="Times New Roman" pitchFamily="18" charset="0"/>
              </a:rPr>
              <a:t>Villedieu-les-Poêles</a:t>
            </a:r>
            <a:r>
              <a:rPr lang="fr-FR" sz="32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magasin</a:t>
            </a:r>
            <a:r>
              <a:rPr lang="fr-FR" sz="28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d’ustensiles</a:t>
            </a:r>
            <a:r>
              <a:rPr lang="fr-FR" sz="28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de</a:t>
            </a:r>
            <a:r>
              <a:rPr lang="fr-FR" sz="28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cuisine</a:t>
            </a:r>
            <a:r>
              <a:rPr lang="fr-FR" sz="28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fr-FR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cuivre</a:t>
            </a:r>
            <a:r>
              <a:rPr lang="fr-FR" sz="24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b="1" i="1" dirty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 1" descr="46 89 Villedieu-les-Poêles, Boucherie-charcuterie.JPG">
            <a:extLst>
              <a:ext uri="{FF2B5EF4-FFF2-40B4-BE49-F238E27FC236}">
                <a16:creationId xmlns:a16="http://schemas.microsoft.com/office/drawing/2014/main" id="{FC5E4951-F8D1-7424-0110-9E4B0FB51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6612EE7-83C9-3992-0376-87F6DC9D7D9D}"/>
              </a:ext>
            </a:extLst>
          </p:cNvPr>
          <p:cNvSpPr txBox="1"/>
          <p:nvPr/>
        </p:nvSpPr>
        <p:spPr>
          <a:xfrm>
            <a:off x="142875" y="260350"/>
            <a:ext cx="522128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Villedieu-les-Poêles</a:t>
            </a: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boucherie -</a:t>
            </a:r>
            <a:r>
              <a:rPr lang="fr-FR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charcuterie</a:t>
            </a:r>
            <a:endParaRPr lang="fr-FR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 1" descr="47 89 Vlledieu-les-Poêles, galette complète et cidre brut,  BON APPÉTIT.JPG">
            <a:extLst>
              <a:ext uri="{FF2B5EF4-FFF2-40B4-BE49-F238E27FC236}">
                <a16:creationId xmlns:a16="http://schemas.microsoft.com/office/drawing/2014/main" id="{93D06D53-160E-5078-75A2-AD0B978F4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040BFDF-C74A-C247-DDA2-6D694C0A8961}"/>
              </a:ext>
            </a:extLst>
          </p:cNvPr>
          <p:cNvSpPr txBox="1"/>
          <p:nvPr/>
        </p:nvSpPr>
        <p:spPr>
          <a:xfrm>
            <a:off x="107950" y="260350"/>
            <a:ext cx="61198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i="1" dirty="0">
                <a:solidFill>
                  <a:srgbClr val="AF7919"/>
                </a:solidFill>
                <a:latin typeface="Times New Roman" pitchFamily="18" charset="0"/>
                <a:cs typeface="Times New Roman" pitchFamily="18" charset="0"/>
              </a:rPr>
              <a:t>Villedieu-les-Poêles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galette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complète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cidre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brut</a:t>
            </a:r>
            <a:r>
              <a:rPr lang="fr-FR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9156" name="ZoneTexte 3">
            <a:extLst>
              <a:ext uri="{FF2B5EF4-FFF2-40B4-BE49-F238E27FC236}">
                <a16:creationId xmlns:a16="http://schemas.microsoft.com/office/drawing/2014/main" id="{37795B9E-1DBC-E40C-FD21-74F542542765}"/>
              </a:ext>
            </a:extLst>
          </p:cNvPr>
          <p:cNvSpPr txBox="1">
            <a:spLocks noChangeArrowheads="1"/>
          </p:cNvSpPr>
          <p:nvPr/>
        </p:nvSpPr>
        <p:spPr bwMode="auto">
          <a:xfrm rot="-363055">
            <a:off x="2913063" y="2581275"/>
            <a:ext cx="20129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</a:t>
            </a:r>
            <a:r>
              <a:rPr lang="fr-FR" altLang="fr-FR" sz="2800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altLang="fr-FR" b="1" i="1">
                <a:solidFill>
                  <a:srgbClr val="6F350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APPÉTIT</a:t>
            </a:r>
            <a:endParaRPr lang="fr-FR" altLang="fr-FR" sz="2000" b="1" i="1">
              <a:solidFill>
                <a:srgbClr val="6F350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915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Image 1" descr="065 Chèvres_Sauvages_de_la_Hague_sur_la_grève_Jobourg      TITRE  FIN.JPG">
            <a:extLst>
              <a:ext uri="{FF2B5EF4-FFF2-40B4-BE49-F238E27FC236}">
                <a16:creationId xmlns:a16="http://schemas.microsoft.com/office/drawing/2014/main" id="{AAD43B68-1DB9-0198-8B50-0F5DBF9DC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7" name="Picture 9">
            <a:extLst>
              <a:ext uri="{FF2B5EF4-FFF2-40B4-BE49-F238E27FC236}">
                <a16:creationId xmlns:a16="http://schemas.microsoft.com/office/drawing/2014/main" id="{EB22FFBF-6B39-B0C0-FB37-320E65733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805488"/>
            <a:ext cx="1476375" cy="8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8" name="Picture 10">
            <a:extLst>
              <a:ext uri="{FF2B5EF4-FFF2-40B4-BE49-F238E27FC236}">
                <a16:creationId xmlns:a16="http://schemas.microsoft.com/office/drawing/2014/main" id="{A66A892D-15EB-4D2A-52B0-74BF89C375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2300288"/>
            <a:ext cx="22574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wipe dir="d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518</Words>
  <Application>Microsoft Office PowerPoint</Application>
  <PresentationFormat>Affichage à l'écran (4:3)</PresentationFormat>
  <Paragraphs>75</Paragraphs>
  <Slides>68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72" baseType="lpstr">
      <vt:lpstr>Arial</vt:lpstr>
      <vt:lpstr>Calibri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      Intérieur de l’église    Saint-James    Grandes Orgues de l’église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Bricquebec   Fête Normande, (fête des Rouaisouns)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MANCHE - 50</dc:title>
  <dc:creator/>
  <cp:lastModifiedBy/>
  <cp:revision>607</cp:revision>
  <dcterms:created xsi:type="dcterms:W3CDTF">2009-11-02T15:41:42Z</dcterms:created>
  <dcterms:modified xsi:type="dcterms:W3CDTF">2025-07-10T19:25:44Z</dcterms:modified>
</cp:coreProperties>
</file>