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8" r:id="rId4"/>
    <p:sldId id="264" r:id="rId5"/>
    <p:sldId id="265" r:id="rId6"/>
    <p:sldId id="261" r:id="rId7"/>
    <p:sldId id="266" r:id="rId8"/>
    <p:sldId id="267" r:id="rId9"/>
    <p:sldId id="268" r:id="rId10"/>
    <p:sldId id="271" r:id="rId11"/>
    <p:sldId id="272" r:id="rId12"/>
    <p:sldId id="274" r:id="rId13"/>
    <p:sldId id="273" r:id="rId14"/>
    <p:sldId id="269" r:id="rId15"/>
    <p:sldId id="276" r:id="rId16"/>
    <p:sldId id="275" r:id="rId17"/>
    <p:sldId id="270" r:id="rId18"/>
    <p:sldId id="26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iI8JiLvcWgiWSFQrF38tA==" hashData="2hB7vrJ7l3/v3xlXrT0meZGWK9JoxoKNqMknTGnj4FotqHCCraOOw+CiMLW+bKQW7kgjzHdggpWNP0pRxHiq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DE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E98B118-6A54-4793-96D6-27F16870FC81}" type="datetimeFigureOut">
              <a:rPr lang="fr-FR" smtClean="0"/>
              <a:t>04/08/2025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1393594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E98B118-6A54-4793-96D6-27F16870FC81}" type="datetimeFigureOut">
              <a:rPr lang="fr-FR" smtClean="0"/>
              <a:t>04/08/2025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4076310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E98B118-6A54-4793-96D6-27F16870FC81}" type="datetimeFigureOut">
              <a:rPr lang="fr-FR" smtClean="0"/>
              <a:t>04/08/2025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3598511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E98B118-6A54-4793-96D6-27F16870FC81}" type="datetimeFigureOut">
              <a:rPr lang="fr-FR" smtClean="0"/>
              <a:t>04/08/2025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260516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E98B118-6A54-4793-96D6-27F16870FC81}" type="datetimeFigureOut">
              <a:rPr lang="fr-FR" smtClean="0"/>
              <a:t>04/08/2025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351632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E98B118-6A54-4793-96D6-27F16870FC81}" type="datetimeFigureOut">
              <a:rPr lang="fr-FR" smtClean="0"/>
              <a:t>04/08/2025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224048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E98B118-6A54-4793-96D6-27F16870FC81}" type="datetimeFigureOut">
              <a:rPr lang="fr-FR" smtClean="0"/>
              <a:t>04/08/2025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3183341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E98B118-6A54-4793-96D6-27F16870FC81}" type="datetimeFigureOut">
              <a:rPr lang="fr-FR" smtClean="0"/>
              <a:t>04/08/2025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4195251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E98B118-6A54-4793-96D6-27F16870FC81}" type="datetimeFigureOut">
              <a:rPr lang="fr-FR" smtClean="0"/>
              <a:t>04/08/2025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3478409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E98B118-6A54-4793-96D6-27F16870FC81}" type="datetimeFigureOut">
              <a:rPr lang="fr-FR" smtClean="0"/>
              <a:t>04/08/2025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3813314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E98B118-6A54-4793-96D6-27F16870FC81}" type="datetimeFigureOut">
              <a:rPr lang="fr-FR" smtClean="0"/>
              <a:t>04/08/2025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4BE530-FD26-4C2B-BAA9-A1E458DD42B6}" type="slidenum">
              <a:rPr lang="fr-FR" smtClean="0"/>
              <a:t>‹N°›</a:t>
            </a:fld>
            <a:endParaRPr lang="fr-FR"/>
          </a:p>
        </p:txBody>
      </p:sp>
    </p:spTree>
    <p:extLst>
      <p:ext uri="{BB962C8B-B14F-4D97-AF65-F5344CB8AC3E}">
        <p14:creationId xmlns:p14="http://schemas.microsoft.com/office/powerpoint/2010/main" val="3465875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8B118-6A54-4793-96D6-27F16870FC81}" type="datetimeFigureOut">
              <a:rPr lang="fr-FR" smtClean="0"/>
              <a:t>04/08/2025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4BE530-FD26-4C2B-BAA9-A1E458DD42B6}" type="slidenum">
              <a:rPr lang="fr-FR" smtClean="0"/>
              <a:t>‹N°›</a:t>
            </a:fld>
            <a:endParaRPr lang="fr-FR"/>
          </a:p>
        </p:txBody>
      </p:sp>
    </p:spTree>
    <p:extLst>
      <p:ext uri="{BB962C8B-B14F-4D97-AF65-F5344CB8AC3E}">
        <p14:creationId xmlns:p14="http://schemas.microsoft.com/office/powerpoint/2010/main" val="25448608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3.jpeg"/><Relationship Id="rId5" Type="http://schemas.microsoft.com/office/2007/relationships/hdphoto" Target="../media/hdphoto2.wdp"/><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7.jpg"/><Relationship Id="rId2" Type="http://schemas.openxmlformats.org/officeDocument/2006/relationships/image" Target="../media/image14.jp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19.jp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1.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5.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microsoft.com/office/2007/relationships/hdphoto" Target="../media/hdphoto5.wdp"/><Relationship Id="rId7"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1.jpg"/><Relationship Id="rId5" Type="http://schemas.microsoft.com/office/2007/relationships/hdphoto" Target="../media/hdphoto1.wdp"/><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eg"/><Relationship Id="rId1" Type="http://schemas.openxmlformats.org/officeDocument/2006/relationships/slideLayout" Target="../slideLayouts/slideLayout7.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7.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jpeg"/><Relationship Id="rId1" Type="http://schemas.openxmlformats.org/officeDocument/2006/relationships/slideLayout" Target="../slideLayouts/slideLayout7.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image" Target="../media/image40.jpg"/><Relationship Id="rId7" Type="http://schemas.microsoft.com/office/2007/relationships/hdphoto" Target="../media/hdphoto1.wdp"/><Relationship Id="rId2" Type="http://schemas.openxmlformats.org/officeDocument/2006/relationships/image" Target="../media/image39.jp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42.jpg"/><Relationship Id="rId4" Type="http://schemas.openxmlformats.org/officeDocument/2006/relationships/image" Target="../media/image41.jpeg"/><Relationship Id="rId9" Type="http://schemas.openxmlformats.org/officeDocument/2006/relationships/image" Target="../media/image44.jpeg"/></Relationships>
</file>

<file path=ppt/slides/_rels/slide1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2.jpg"/><Relationship Id="rId7" Type="http://schemas.microsoft.com/office/2007/relationships/hdphoto" Target="../media/hdphoto7.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gif"/><Relationship Id="rId10" Type="http://schemas.openxmlformats.org/officeDocument/2006/relationships/image" Target="../media/image49.jpg"/><Relationship Id="rId4" Type="http://schemas.openxmlformats.org/officeDocument/2006/relationships/image" Target="../media/image45.jpg"/><Relationship Id="rId9" Type="http://schemas.microsoft.com/office/2007/relationships/hdphoto" Target="../media/hdphoto8.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b="2037"/>
          <a:stretch/>
        </p:blipFill>
        <p:spPr>
          <a:xfrm>
            <a:off x="0" y="0"/>
            <a:ext cx="12192000"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0313" y="5243091"/>
            <a:ext cx="1298448" cy="1444752"/>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82538" y="3354126"/>
            <a:ext cx="2576223" cy="1405440"/>
          </a:xfrm>
          <a:prstGeom prst="rect">
            <a:avLst/>
          </a:prstGeom>
        </p:spPr>
      </p:pic>
      <p:pic>
        <p:nvPicPr>
          <p:cNvPr id="5" name="Image 4"/>
          <p:cNvPicPr>
            <a:picLocks noChangeAspect="1"/>
          </p:cNvPicPr>
          <p:nvPr/>
        </p:nvPicPr>
        <p:blipFill>
          <a:blip r:embed="rId7">
            <a:duotone>
              <a:prstClr val="black"/>
              <a:srgbClr val="D9C3A5">
                <a:tint val="50000"/>
                <a:satMod val="180000"/>
              </a:srgbClr>
            </a:duotone>
            <a:extLst>
              <a:ext uri="{BEBA8EAE-BF5A-486C-A8C5-ECC9F3942E4B}">
                <a14:imgProps xmlns:a14="http://schemas.microsoft.com/office/drawing/2010/main">
                  <a14:imgLayer r:embed="rId8">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8012220" y="4630054"/>
            <a:ext cx="2143125" cy="2143125"/>
          </a:xfrm>
          <a:prstGeom prst="rect">
            <a:avLst/>
          </a:prstGeom>
        </p:spPr>
      </p:pic>
      <p:pic>
        <p:nvPicPr>
          <p:cNvPr id="7" name="Napoleons Piano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8975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 y="1854199"/>
            <a:ext cx="12001500" cy="4679958"/>
          </a:xfrm>
          <a:prstGeom prst="rect">
            <a:avLst/>
          </a:prstGeom>
        </p:spPr>
      </p:pic>
      <p:sp>
        <p:nvSpPr>
          <p:cNvPr id="3" name="Rectangle 2"/>
          <p:cNvSpPr/>
          <p:nvPr/>
        </p:nvSpPr>
        <p:spPr>
          <a:xfrm>
            <a:off x="3517900" y="450840"/>
            <a:ext cx="4826000" cy="5324535"/>
          </a:xfrm>
          <a:prstGeom prst="rect">
            <a:avLst/>
          </a:prstGeom>
        </p:spPr>
        <p:txBody>
          <a:bodyPr wrap="square">
            <a:spAutoFit/>
          </a:bodyPr>
          <a:lstStyle/>
          <a:p>
            <a:r>
              <a:rPr lang="fr-FR" sz="2000" b="0" i="0" dirty="0" smtClean="0">
                <a:solidFill>
                  <a:srgbClr val="141313"/>
                </a:solidFill>
                <a:effectLst/>
                <a:latin typeface="Roboto" panose="02000000000000000000" pitchFamily="2" charset="0"/>
              </a:rPr>
              <a:t>Après avoir été contraint d’abdiquer le 6 avril 1814, Napoléon Bonaparte est exilé à l’île d’Elbe. Dès lors il n’a qu’un objectif, s’évader et renverser la monarchie de Louis XVIII. Le 26 février 1815, Napoléon quitte l’île d’Elbe, débarque à Golfe Juan le 1er mars, accompagné de mille cent hommes. Afin d’éviter les troupes royalistes cantonnées en Basse-Provence, il décide alors de gagner Grenoble par l’intérieur du pays. Il traverse Castellane et Digne-les-Bains les 3 et 4 mars 1815, puis gagne Paris, avec ses hommes, le 20 mars 1815. Ce cheminement historique a donné lieu à la création de cet itinéraire.</a:t>
            </a:r>
            <a:endParaRPr lang="fr-FR" sz="2000" dirty="0"/>
          </a:p>
        </p:txBody>
      </p:sp>
      <p:sp>
        <p:nvSpPr>
          <p:cNvPr id="5" name="ZoneTexte 4"/>
          <p:cNvSpPr txBox="1"/>
          <p:nvPr/>
        </p:nvSpPr>
        <p:spPr>
          <a:xfrm>
            <a:off x="571500" y="552355"/>
            <a:ext cx="2603500" cy="400110"/>
          </a:xfrm>
          <a:prstGeom prst="rect">
            <a:avLst/>
          </a:prstGeom>
          <a:noFill/>
        </p:spPr>
        <p:txBody>
          <a:bodyPr wrap="square" rtlCol="0">
            <a:spAutoFit/>
          </a:bodyPr>
          <a:lstStyle/>
          <a:p>
            <a:r>
              <a:rPr lang="fr-FR" sz="2000" b="1" dirty="0" smtClean="0">
                <a:solidFill>
                  <a:srgbClr val="FF0000"/>
                </a:solidFill>
              </a:rPr>
              <a:t>LA ROUTE NAPOLÉON </a:t>
            </a:r>
            <a:endParaRPr lang="fr-FR" sz="2000" b="1" dirty="0">
              <a:solidFill>
                <a:srgbClr val="FF0000"/>
              </a:solidFill>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3900" y="181243"/>
            <a:ext cx="3759200" cy="6352914"/>
          </a:xfrm>
          <a:prstGeom prst="rect">
            <a:avLst/>
          </a:prstGeom>
        </p:spPr>
      </p:pic>
    </p:spTree>
    <p:extLst>
      <p:ext uri="{BB962C8B-B14F-4D97-AF65-F5344CB8AC3E}">
        <p14:creationId xmlns:p14="http://schemas.microsoft.com/office/powerpoint/2010/main" val="24538729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350837" y="4495799"/>
            <a:ext cx="2143125" cy="2143125"/>
          </a:xfrm>
          <a:prstGeom prst="rect">
            <a:avLst/>
          </a:prstGeom>
        </p:spPr>
      </p:pic>
      <p:pic>
        <p:nvPicPr>
          <p:cNvPr id="8" name="Image 7"/>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9393237" y="3424237"/>
            <a:ext cx="2143125" cy="2143125"/>
          </a:xfrm>
          <a:prstGeom prst="rect">
            <a:avLst/>
          </a:prstGeom>
        </p:spPr>
      </p:pic>
      <p:sp>
        <p:nvSpPr>
          <p:cNvPr id="9" name="Rectangle 8"/>
          <p:cNvSpPr/>
          <p:nvPr/>
        </p:nvSpPr>
        <p:spPr>
          <a:xfrm>
            <a:off x="190500" y="448437"/>
            <a:ext cx="7233444" cy="3693319"/>
          </a:xfrm>
          <a:prstGeom prst="rect">
            <a:avLst/>
          </a:prstGeom>
        </p:spPr>
        <p:txBody>
          <a:bodyPr wrap="square">
            <a:spAutoFit/>
          </a:bodyPr>
          <a:lstStyle/>
          <a:p>
            <a:r>
              <a:rPr lang="fr-FR" b="1" i="0" dirty="0" smtClean="0">
                <a:solidFill>
                  <a:srgbClr val="222222"/>
                </a:solidFill>
                <a:effectLst/>
                <a:latin typeface="Arial" panose="020B0604020202020204" pitchFamily="34" charset="0"/>
              </a:rPr>
              <a:t>Le 1er mars</a:t>
            </a:r>
            <a:r>
              <a:rPr lang="fr-FR" b="0" i="0" dirty="0" smtClean="0">
                <a:solidFill>
                  <a:srgbClr val="222222"/>
                </a:solidFill>
                <a:effectLst/>
                <a:latin typeface="Arial" panose="020B0604020202020204" pitchFamily="34" charset="0"/>
              </a:rPr>
              <a:t>, </a:t>
            </a:r>
            <a:r>
              <a:rPr lang="fr-FR" b="1" i="0" dirty="0" smtClean="0">
                <a:solidFill>
                  <a:srgbClr val="222222"/>
                </a:solidFill>
                <a:effectLst/>
                <a:latin typeface="Arial" panose="020B0604020202020204" pitchFamily="34" charset="0"/>
              </a:rPr>
              <a:t>Vallauris</a:t>
            </a:r>
            <a:r>
              <a:rPr lang="fr-FR" b="0" i="0" dirty="0" smtClean="0">
                <a:solidFill>
                  <a:srgbClr val="222222"/>
                </a:solidFill>
                <a:effectLst/>
                <a:latin typeface="Arial" panose="020B0604020202020204" pitchFamily="34" charset="0"/>
              </a:rPr>
              <a:t>.</a:t>
            </a:r>
          </a:p>
          <a:p>
            <a:r>
              <a:rPr lang="fr-FR" b="0" i="0" dirty="0" smtClean="0">
                <a:solidFill>
                  <a:srgbClr val="222222"/>
                </a:solidFill>
                <a:effectLst/>
                <a:latin typeface="Arial" panose="020B0604020202020204" pitchFamily="34" charset="0"/>
              </a:rPr>
              <a:t> le débarquement prévu à Saint-Raphaël, se fera à Vallauris. Napoléon qui a habité le Château Salé à Antibes en 1794, connaît très bien la région. C'est en plein jour, au vu et au su de tous, que l'opération se déroule, devant les douaniers surpris. Un premier bivouac est installé sur le rivage de ce qui est désormais Golfe-Juan.</a:t>
            </a:r>
            <a:r>
              <a:rPr lang="fr-FR" dirty="0" smtClean="0"/>
              <a:t/>
            </a:r>
            <a:br>
              <a:rPr lang="fr-FR" dirty="0" smtClean="0"/>
            </a:br>
            <a:r>
              <a:rPr lang="fr-FR" b="0" i="0" dirty="0" smtClean="0">
                <a:solidFill>
                  <a:srgbClr val="222222"/>
                </a:solidFill>
                <a:effectLst/>
                <a:latin typeface="Arial" panose="020B0604020202020204" pitchFamily="34" charset="0"/>
              </a:rPr>
              <a:t>"L'invasion du pays par un seul homme" commence…</a:t>
            </a:r>
            <a:r>
              <a:rPr lang="fr-FR" dirty="0" smtClean="0"/>
              <a:t/>
            </a:r>
            <a:br>
              <a:rPr lang="fr-FR" dirty="0" smtClean="0"/>
            </a:br>
            <a:r>
              <a:rPr lang="fr-FR" b="0" i="0" dirty="0" smtClean="0">
                <a:solidFill>
                  <a:srgbClr val="222222"/>
                </a:solidFill>
                <a:effectLst/>
                <a:latin typeface="Arial" panose="020B0604020202020204" pitchFamily="34" charset="0"/>
              </a:rPr>
              <a:t>À la nuit, Napoléon rejoint Cannes par les dunes et couche à proximité de la chapelle Notre-Dame de </a:t>
            </a:r>
            <a:r>
              <a:rPr lang="fr-FR" b="0" i="0" dirty="0" err="1" smtClean="0">
                <a:solidFill>
                  <a:srgbClr val="222222"/>
                </a:solidFill>
                <a:effectLst/>
                <a:latin typeface="Arial" panose="020B0604020202020204" pitchFamily="34" charset="0"/>
              </a:rPr>
              <a:t>Bon-Secours</a:t>
            </a:r>
            <a:r>
              <a:rPr lang="fr-FR" b="0" i="0" dirty="0" smtClean="0">
                <a:solidFill>
                  <a:srgbClr val="222222"/>
                </a:solidFill>
                <a:effectLst/>
                <a:latin typeface="Arial" panose="020B0604020202020204" pitchFamily="34" charset="0"/>
              </a:rPr>
              <a:t>.</a:t>
            </a:r>
            <a:r>
              <a:rPr lang="fr-FR" dirty="0"/>
              <a:t> </a:t>
            </a:r>
            <a:r>
              <a:rPr lang="fr-FR" b="1" dirty="0"/>
              <a:t>La Chapelle Saint-Antoine</a:t>
            </a:r>
          </a:p>
          <a:p>
            <a:r>
              <a:rPr lang="fr-FR" dirty="0" smtClean="0"/>
              <a:t>Elle </a:t>
            </a:r>
            <a:r>
              <a:rPr lang="fr-FR" dirty="0"/>
              <a:t>daterait du XVIe siècle et est dédiée à Saint-Antoine l’Ermite afin de protéger le village. Un oratoire de 1850 jouxte la chapelle</a:t>
            </a:r>
            <a:r>
              <a:rPr lang="fr-FR" dirty="0" smtClean="0"/>
              <a:t>.</a:t>
            </a:r>
            <a:r>
              <a:rPr lang="fr-FR" b="1" dirty="0"/>
              <a:t> Col Saint-Antoine – Route de Cannes – Vallauris</a:t>
            </a:r>
            <a:endParaRPr lang="fr-FR" dirty="0"/>
          </a:p>
        </p:txBody>
      </p:sp>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23944" y="0"/>
            <a:ext cx="4572000" cy="6858000"/>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5469" y="4305298"/>
            <a:ext cx="4140000" cy="2333626"/>
          </a:xfrm>
          <a:prstGeom prst="rect">
            <a:avLst/>
          </a:prstGeom>
        </p:spPr>
      </p:pic>
    </p:spTree>
    <p:extLst>
      <p:ext uri="{BB962C8B-B14F-4D97-AF65-F5344CB8AC3E}">
        <p14:creationId xmlns:p14="http://schemas.microsoft.com/office/powerpoint/2010/main" val="4884569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760537" y="4356100"/>
            <a:ext cx="2143125" cy="2143125"/>
          </a:xfrm>
          <a:prstGeom prst="rect">
            <a:avLst/>
          </a:prstGeom>
        </p:spPr>
      </p:pic>
      <p:sp>
        <p:nvSpPr>
          <p:cNvPr id="9" name="Rectangle 8"/>
          <p:cNvSpPr/>
          <p:nvPr/>
        </p:nvSpPr>
        <p:spPr>
          <a:xfrm>
            <a:off x="342900" y="476935"/>
            <a:ext cx="6096000" cy="923330"/>
          </a:xfrm>
          <a:prstGeom prst="rect">
            <a:avLst/>
          </a:prstGeom>
        </p:spPr>
        <p:txBody>
          <a:bodyPr>
            <a:spAutoFit/>
          </a:bodyPr>
          <a:lstStyle/>
          <a:p>
            <a:r>
              <a:rPr lang="fr-FR" b="1" i="0" dirty="0" smtClean="0">
                <a:solidFill>
                  <a:srgbClr val="222222"/>
                </a:solidFill>
                <a:effectLst/>
                <a:latin typeface="Arial" panose="020B0604020202020204" pitchFamily="34" charset="0"/>
              </a:rPr>
              <a:t>Le 2 mars </a:t>
            </a:r>
            <a:r>
              <a:rPr lang="fr-FR" b="1" i="0" dirty="0" err="1" smtClean="0">
                <a:solidFill>
                  <a:srgbClr val="222222"/>
                </a:solidFill>
                <a:effectLst/>
                <a:latin typeface="Arial" panose="020B0604020202020204" pitchFamily="34" charset="0"/>
              </a:rPr>
              <a:t>Séranon</a:t>
            </a:r>
            <a:r>
              <a:rPr lang="fr-FR" b="0" i="0" dirty="0" smtClean="0">
                <a:solidFill>
                  <a:srgbClr val="222222"/>
                </a:solidFill>
                <a:effectLst/>
                <a:latin typeface="Arial" panose="020B0604020202020204" pitchFamily="34" charset="0"/>
              </a:rPr>
              <a:t>,</a:t>
            </a:r>
          </a:p>
          <a:p>
            <a:r>
              <a:rPr lang="fr-FR" b="0" i="0" dirty="0" smtClean="0">
                <a:solidFill>
                  <a:srgbClr val="222222"/>
                </a:solidFill>
                <a:effectLst/>
                <a:latin typeface="Arial" panose="020B0604020202020204" pitchFamily="34" charset="0"/>
              </a:rPr>
              <a:t> 64 km sont effectués jusqu'à </a:t>
            </a:r>
            <a:r>
              <a:rPr lang="fr-FR" b="0" i="0" dirty="0" err="1" smtClean="0">
                <a:solidFill>
                  <a:srgbClr val="222222"/>
                </a:solidFill>
                <a:effectLst/>
                <a:latin typeface="Arial" panose="020B0604020202020204" pitchFamily="34" charset="0"/>
              </a:rPr>
              <a:t>Séranon</a:t>
            </a:r>
            <a:r>
              <a:rPr lang="fr-FR" b="0" i="0" dirty="0" smtClean="0">
                <a:solidFill>
                  <a:srgbClr val="222222"/>
                </a:solidFill>
                <a:effectLst/>
                <a:latin typeface="Arial" panose="020B0604020202020204" pitchFamily="34" charset="0"/>
              </a:rPr>
              <a:t> où la troupe bivouaque dans la neige à plus de 1 000 mètres.</a:t>
            </a:r>
            <a:endParaRPr lang="fr-FR" dirty="0"/>
          </a:p>
        </p:txBody>
      </p:sp>
      <p:sp>
        <p:nvSpPr>
          <p:cNvPr id="10" name="Rectangle 9"/>
          <p:cNvSpPr/>
          <p:nvPr/>
        </p:nvSpPr>
        <p:spPr>
          <a:xfrm>
            <a:off x="342900" y="1392912"/>
            <a:ext cx="6096000" cy="2308324"/>
          </a:xfrm>
          <a:prstGeom prst="rect">
            <a:avLst/>
          </a:prstGeom>
        </p:spPr>
        <p:txBody>
          <a:bodyPr>
            <a:spAutoFit/>
          </a:bodyPr>
          <a:lstStyle/>
          <a:p>
            <a:r>
              <a:rPr lang="fr-FR" b="0" i="0" dirty="0" smtClean="0">
                <a:effectLst/>
                <a:latin typeface="Arial" panose="020B0604020202020204" pitchFamily="34" charset="0"/>
                <a:cs typeface="Arial" panose="020B0604020202020204" pitchFamily="34" charset="0"/>
              </a:rPr>
              <a:t>Le modeste château de </a:t>
            </a:r>
            <a:r>
              <a:rPr lang="fr-FR" b="0" i="0" dirty="0" err="1" smtClean="0">
                <a:effectLst/>
                <a:latin typeface="Arial" panose="020B0604020202020204" pitchFamily="34" charset="0"/>
                <a:cs typeface="Arial" panose="020B0604020202020204" pitchFamily="34" charset="0"/>
              </a:rPr>
              <a:t>Brondet</a:t>
            </a:r>
            <a:r>
              <a:rPr lang="fr-FR" b="0" i="0" dirty="0" smtClean="0">
                <a:effectLst/>
                <a:latin typeface="Arial" panose="020B0604020202020204" pitchFamily="34" charset="0"/>
                <a:cs typeface="Arial" panose="020B0604020202020204" pitchFamily="34" charset="0"/>
              </a:rPr>
              <a:t> ou </a:t>
            </a:r>
            <a:r>
              <a:rPr lang="fr-FR" b="0" i="0" dirty="0" err="1" smtClean="0">
                <a:effectLst/>
                <a:latin typeface="Arial" panose="020B0604020202020204" pitchFamily="34" charset="0"/>
                <a:cs typeface="Arial" panose="020B0604020202020204" pitchFamily="34" charset="0"/>
              </a:rPr>
              <a:t>Broundet</a:t>
            </a:r>
            <a:r>
              <a:rPr lang="fr-FR" b="0" i="0" dirty="0" smtClean="0">
                <a:effectLst/>
                <a:latin typeface="Arial" panose="020B0604020202020204" pitchFamily="34" charset="0"/>
                <a:cs typeface="Arial" panose="020B0604020202020204" pitchFamily="34" charset="0"/>
              </a:rPr>
              <a:t> où Napoléon couche au soir du 2 mars 1815 est maintenant en ruines. L'Empereur y est accueilli par Blaise Rebuffel, adjoint au maire de la commune et régisseur de Monsieur le marquis Lombard de Gourdon, maire de Grasse et propriétaire de la commune qui met la demeure à la disposition de l’Empereur. Un panneau informatif : « LA BASTIDE DE BRONDET / 2 MARS 1815</a:t>
            </a:r>
            <a:endParaRPr lang="fr-FR" dirty="0">
              <a:latin typeface="Arial" panose="020B0604020202020204" pitchFamily="34" charset="0"/>
              <a:cs typeface="Arial" panose="020B0604020202020204" pitchFamily="34" charset="0"/>
            </a:endParaRPr>
          </a:p>
        </p:txBody>
      </p:sp>
      <p:pic>
        <p:nvPicPr>
          <p:cNvPr id="11" name="Imag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3695" y="236743"/>
            <a:ext cx="5123809" cy="3285714"/>
          </a:xfrm>
          <a:prstGeom prst="rect">
            <a:avLst/>
          </a:prstGeom>
        </p:spPr>
      </p:pic>
      <p:pic>
        <p:nvPicPr>
          <p:cNvPr id="13" name="Imag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83695" y="3701235"/>
            <a:ext cx="5076000" cy="2996089"/>
          </a:xfrm>
          <a:prstGeom prst="rect">
            <a:avLst/>
          </a:prstGeom>
        </p:spPr>
      </p:pic>
    </p:spTree>
    <p:extLst>
      <p:ext uri="{BB962C8B-B14F-4D97-AF65-F5344CB8AC3E}">
        <p14:creationId xmlns:p14="http://schemas.microsoft.com/office/powerpoint/2010/main" val="4615439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pic>
        <p:nvPicPr>
          <p:cNvPr id="5" name="Image 4"/>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534837" y="4601844"/>
            <a:ext cx="2143125" cy="2143125"/>
          </a:xfrm>
          <a:prstGeom prst="rect">
            <a:avLst/>
          </a:prstGeom>
        </p:spPr>
      </p:pic>
      <p:sp>
        <p:nvSpPr>
          <p:cNvPr id="9" name="Rectangle 8"/>
          <p:cNvSpPr/>
          <p:nvPr/>
        </p:nvSpPr>
        <p:spPr>
          <a:xfrm>
            <a:off x="317500" y="447239"/>
            <a:ext cx="5410200" cy="4801314"/>
          </a:xfrm>
          <a:prstGeom prst="rect">
            <a:avLst/>
          </a:prstGeom>
        </p:spPr>
        <p:txBody>
          <a:bodyPr wrap="square">
            <a:spAutoFit/>
          </a:bodyPr>
          <a:lstStyle/>
          <a:p>
            <a:r>
              <a:rPr lang="fr-FR" b="1" i="0" dirty="0" smtClean="0">
                <a:solidFill>
                  <a:srgbClr val="222222"/>
                </a:solidFill>
                <a:effectLst/>
                <a:latin typeface="Arial" panose="020B0604020202020204" pitchFamily="34" charset="0"/>
              </a:rPr>
              <a:t>Le 3 mars</a:t>
            </a:r>
            <a:r>
              <a:rPr lang="fr-FR" b="0" i="0" dirty="0" smtClean="0">
                <a:solidFill>
                  <a:srgbClr val="222222"/>
                </a:solidFill>
                <a:effectLst/>
                <a:latin typeface="Arial" panose="020B0604020202020204" pitchFamily="34" charset="0"/>
              </a:rPr>
              <a:t>, </a:t>
            </a:r>
            <a:r>
              <a:rPr lang="fr-FR" b="1" i="0" dirty="0" smtClean="0">
                <a:solidFill>
                  <a:srgbClr val="222222"/>
                </a:solidFill>
                <a:effectLst/>
                <a:latin typeface="Arial" panose="020B0604020202020204" pitchFamily="34" charset="0"/>
              </a:rPr>
              <a:t>Castellane</a:t>
            </a:r>
          </a:p>
          <a:p>
            <a:r>
              <a:rPr lang="fr-FR" b="0" i="0" dirty="0" smtClean="0">
                <a:solidFill>
                  <a:srgbClr val="222222"/>
                </a:solidFill>
                <a:effectLst/>
                <a:latin typeface="Arial" panose="020B0604020202020204" pitchFamily="34" charset="0"/>
              </a:rPr>
              <a:t> dès l'aube elle se met en marche pour atteindre Castellane où elle peut se fournir de nombreux chevaux et mulets. Napoléon est accueilli à la sous-préfecture par le sous-préfet </a:t>
            </a:r>
            <a:r>
              <a:rPr lang="fr-FR" b="0" i="0" dirty="0" err="1" smtClean="0">
                <a:solidFill>
                  <a:srgbClr val="222222"/>
                </a:solidFill>
                <a:effectLst/>
                <a:latin typeface="Arial" panose="020B0604020202020204" pitchFamily="34" charset="0"/>
              </a:rPr>
              <a:t>Francoul</a:t>
            </a:r>
            <a:r>
              <a:rPr lang="fr-FR" b="0" i="0" dirty="0" smtClean="0">
                <a:solidFill>
                  <a:srgbClr val="222222"/>
                </a:solidFill>
                <a:effectLst/>
                <a:latin typeface="Arial" panose="020B0604020202020204" pitchFamily="34" charset="0"/>
              </a:rPr>
              <a:t> qui destitué par Louis XVIII, attend son remplaçant...</a:t>
            </a:r>
            <a:r>
              <a:rPr lang="fr-FR" dirty="0" smtClean="0"/>
              <a:t/>
            </a:r>
            <a:br>
              <a:rPr lang="fr-FR" dirty="0" smtClean="0"/>
            </a:br>
            <a:r>
              <a:rPr lang="fr-FR" dirty="0" smtClean="0">
                <a:latin typeface="Arial" panose="020B0604020202020204" pitchFamily="34" charset="0"/>
                <a:cs typeface="Arial" panose="020B0604020202020204" pitchFamily="34" charset="0"/>
              </a:rPr>
              <a:t>Napoléon arrive vers 10 heures du matin et descend à l’ancienne sous-préfecture de Castellane, 34, rue Nationale.</a:t>
            </a:r>
            <a:br>
              <a:rPr lang="fr-FR" dirty="0" smtClean="0">
                <a:latin typeface="Arial" panose="020B0604020202020204" pitchFamily="34" charset="0"/>
                <a:cs typeface="Arial" panose="020B0604020202020204" pitchFamily="34" charset="0"/>
              </a:rPr>
            </a:br>
            <a:r>
              <a:rPr lang="fr-FR" dirty="0" smtClean="0">
                <a:latin typeface="Arial" panose="020B0604020202020204" pitchFamily="34" charset="0"/>
                <a:cs typeface="Arial" panose="020B0604020202020204" pitchFamily="34" charset="0"/>
              </a:rPr>
              <a:t>Napoléon y déjeuna le 3 mars 1815. Il quitte la ville vers 17 heures</a:t>
            </a:r>
            <a:r>
              <a:rPr lang="fr-FR" dirty="0" smtClean="0"/>
              <a:t>. </a:t>
            </a:r>
            <a:r>
              <a:rPr lang="fr-FR" b="0" i="0" dirty="0" smtClean="0">
                <a:solidFill>
                  <a:srgbClr val="222222"/>
                </a:solidFill>
                <a:effectLst/>
                <a:latin typeface="Arial" panose="020B0604020202020204" pitchFamily="34" charset="0"/>
              </a:rPr>
              <a:t>Après le repas le groupe prend une mauvaise route enneigée par le col des </a:t>
            </a:r>
            <a:r>
              <a:rPr lang="fr-FR" b="0" i="0" dirty="0" err="1" smtClean="0">
                <a:solidFill>
                  <a:srgbClr val="222222"/>
                </a:solidFill>
                <a:effectLst/>
                <a:latin typeface="Arial" panose="020B0604020202020204" pitchFamily="34" charset="0"/>
              </a:rPr>
              <a:t>Lèques</a:t>
            </a:r>
            <a:r>
              <a:rPr lang="fr-FR" b="0" i="0" dirty="0" smtClean="0">
                <a:solidFill>
                  <a:srgbClr val="222222"/>
                </a:solidFill>
                <a:effectLst/>
                <a:latin typeface="Arial" panose="020B0604020202020204" pitchFamily="34" charset="0"/>
              </a:rPr>
              <a:t> et longe la rivière l’Asse pour arriver à </a:t>
            </a:r>
            <a:r>
              <a:rPr lang="fr-FR" b="0" i="0" dirty="0" err="1" smtClean="0">
                <a:solidFill>
                  <a:srgbClr val="222222"/>
                </a:solidFill>
                <a:effectLst/>
                <a:latin typeface="Arial" panose="020B0604020202020204" pitchFamily="34" charset="0"/>
              </a:rPr>
              <a:t>Barrême</a:t>
            </a:r>
            <a:r>
              <a:rPr lang="fr-FR" b="0" i="0" dirty="0" smtClean="0">
                <a:solidFill>
                  <a:srgbClr val="222222"/>
                </a:solidFill>
                <a:effectLst/>
                <a:latin typeface="Arial" panose="020B0604020202020204" pitchFamily="34" charset="0"/>
              </a:rPr>
              <a:t> où Cambronne a préparé un logement chez le juge </a:t>
            </a:r>
            <a:r>
              <a:rPr lang="fr-FR" b="0" i="0" dirty="0" err="1" smtClean="0">
                <a:solidFill>
                  <a:srgbClr val="222222"/>
                </a:solidFill>
                <a:effectLst/>
                <a:latin typeface="Arial" panose="020B0604020202020204" pitchFamily="34" charset="0"/>
              </a:rPr>
              <a:t>Tartanso</a:t>
            </a:r>
            <a:r>
              <a:rPr lang="fr-FR" dirty="0"/>
              <a:t>                    </a:t>
            </a:r>
          </a:p>
          <a:p>
            <a:r>
              <a:rPr lang="fr-FR" dirty="0"/>
              <a:t> </a:t>
            </a:r>
          </a:p>
          <a:p>
            <a:endParaRPr lang="fr-FR" dirty="0"/>
          </a:p>
        </p:txBody>
      </p:sp>
      <p:pic>
        <p:nvPicPr>
          <p:cNvPr id="10" name="Image 9"/>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pic>
        <p:nvPicPr>
          <p:cNvPr id="11" name="Imag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06762" y="4646905"/>
            <a:ext cx="2880000" cy="2053004"/>
          </a:xfrm>
          <a:prstGeom prst="rect">
            <a:avLst/>
          </a:prstGeom>
        </p:spPr>
      </p:pic>
    </p:spTree>
    <p:extLst>
      <p:ext uri="{BB962C8B-B14F-4D97-AF65-F5344CB8AC3E}">
        <p14:creationId xmlns:p14="http://schemas.microsoft.com/office/powerpoint/2010/main" val="13926569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2" name="Rectangle 1"/>
          <p:cNvSpPr/>
          <p:nvPr/>
        </p:nvSpPr>
        <p:spPr>
          <a:xfrm>
            <a:off x="381000" y="669836"/>
            <a:ext cx="6096000" cy="1477328"/>
          </a:xfrm>
          <a:prstGeom prst="rect">
            <a:avLst/>
          </a:prstGeom>
        </p:spPr>
        <p:txBody>
          <a:bodyPr>
            <a:spAutoFit/>
          </a:bodyPr>
          <a:lstStyle/>
          <a:p>
            <a:r>
              <a:rPr lang="fr-FR" b="1" i="0" dirty="0" smtClean="0">
                <a:solidFill>
                  <a:srgbClr val="222222"/>
                </a:solidFill>
                <a:effectLst/>
                <a:latin typeface="Arial" panose="020B0604020202020204" pitchFamily="34" charset="0"/>
              </a:rPr>
              <a:t>Le 3 mars au 4 mars.</a:t>
            </a:r>
            <a:r>
              <a:rPr lang="fr-FR" b="0" i="0" dirty="0" smtClean="0">
                <a:solidFill>
                  <a:srgbClr val="222222"/>
                </a:solidFill>
                <a:effectLst/>
                <a:latin typeface="Arial" panose="020B0604020202020204" pitchFamily="34" charset="0"/>
              </a:rPr>
              <a:t> </a:t>
            </a:r>
            <a:r>
              <a:rPr lang="fr-FR" b="1" i="0" dirty="0" err="1" smtClean="0">
                <a:solidFill>
                  <a:srgbClr val="222222"/>
                </a:solidFill>
                <a:effectLst/>
                <a:latin typeface="Arial" panose="020B0604020202020204" pitchFamily="34" charset="0"/>
              </a:rPr>
              <a:t>Barrême</a:t>
            </a:r>
            <a:endParaRPr lang="fr-FR" b="1" i="0" dirty="0" smtClean="0">
              <a:solidFill>
                <a:srgbClr val="222222"/>
              </a:solidFill>
              <a:effectLst/>
              <a:latin typeface="Arial" panose="020B0604020202020204" pitchFamily="34" charset="0"/>
            </a:endParaRPr>
          </a:p>
          <a:p>
            <a:r>
              <a:rPr lang="fr-FR" b="0" i="0" dirty="0" smtClean="0">
                <a:solidFill>
                  <a:srgbClr val="222222"/>
                </a:solidFill>
                <a:effectLst/>
                <a:latin typeface="Arial" panose="020B0604020202020204" pitchFamily="34" charset="0"/>
              </a:rPr>
              <a:t>Auberge Logis du </a:t>
            </a:r>
            <a:r>
              <a:rPr lang="fr-FR" dirty="0" err="1" smtClean="0">
                <a:solidFill>
                  <a:srgbClr val="222222"/>
                </a:solidFill>
                <a:latin typeface="Arial" panose="020B0604020202020204" pitchFamily="34" charset="0"/>
              </a:rPr>
              <a:t>Pin:</a:t>
            </a:r>
            <a:r>
              <a:rPr lang="fr-FR" b="0" i="0" dirty="0" err="1" smtClean="0">
                <a:solidFill>
                  <a:srgbClr val="222222"/>
                </a:solidFill>
                <a:effectLst/>
                <a:latin typeface="Arial" panose="020B0604020202020204" pitchFamily="34" charset="0"/>
              </a:rPr>
              <a:t>Après</a:t>
            </a:r>
            <a:r>
              <a:rPr lang="fr-FR" b="0" i="0" dirty="0" smtClean="0">
                <a:solidFill>
                  <a:srgbClr val="222222"/>
                </a:solidFill>
                <a:effectLst/>
                <a:latin typeface="Arial" panose="020B0604020202020204" pitchFamily="34" charset="0"/>
              </a:rPr>
              <a:t> le repas le groupe prend une mauvaise route enneigée par le col des </a:t>
            </a:r>
            <a:r>
              <a:rPr lang="fr-FR" b="0" i="0" dirty="0" err="1" smtClean="0">
                <a:solidFill>
                  <a:srgbClr val="222222"/>
                </a:solidFill>
                <a:effectLst/>
                <a:latin typeface="Arial" panose="020B0604020202020204" pitchFamily="34" charset="0"/>
              </a:rPr>
              <a:t>Lèques</a:t>
            </a:r>
            <a:r>
              <a:rPr lang="fr-FR" b="0" i="0" dirty="0" smtClean="0">
                <a:solidFill>
                  <a:srgbClr val="222222"/>
                </a:solidFill>
                <a:effectLst/>
                <a:latin typeface="Arial" panose="020B0604020202020204" pitchFamily="34" charset="0"/>
              </a:rPr>
              <a:t> et longe la rivière l’Asse pour arriver à </a:t>
            </a:r>
            <a:r>
              <a:rPr lang="fr-FR" b="0" i="0" dirty="0" err="1" smtClean="0">
                <a:solidFill>
                  <a:srgbClr val="222222"/>
                </a:solidFill>
                <a:effectLst/>
                <a:latin typeface="Arial" panose="020B0604020202020204" pitchFamily="34" charset="0"/>
              </a:rPr>
              <a:t>Barrême</a:t>
            </a:r>
            <a:r>
              <a:rPr lang="fr-FR" b="0" i="0" dirty="0" smtClean="0">
                <a:solidFill>
                  <a:srgbClr val="222222"/>
                </a:solidFill>
                <a:effectLst/>
                <a:latin typeface="Arial" panose="020B0604020202020204" pitchFamily="34" charset="0"/>
              </a:rPr>
              <a:t> où Cambronne a préparé un logement chez le juge </a:t>
            </a:r>
            <a:r>
              <a:rPr lang="fr-FR" b="0" i="0" dirty="0" err="1" smtClean="0">
                <a:solidFill>
                  <a:srgbClr val="222222"/>
                </a:solidFill>
                <a:effectLst/>
                <a:latin typeface="Arial" panose="020B0604020202020204" pitchFamily="34" charset="0"/>
              </a:rPr>
              <a:t>Tartanson</a:t>
            </a:r>
            <a:r>
              <a:rPr lang="fr-FR" b="0" i="0" dirty="0" smtClean="0">
                <a:solidFill>
                  <a:srgbClr val="222222"/>
                </a:solidFill>
                <a:effectLst/>
                <a:latin typeface="Arial" panose="020B0604020202020204" pitchFamily="34" charset="0"/>
              </a:rPr>
              <a:t>.</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7700" y="3547343"/>
            <a:ext cx="5092900" cy="3221325"/>
          </a:xfrm>
          <a:prstGeom prst="rect">
            <a:avLst/>
          </a:prstGeom>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b="2921"/>
          <a:stretch/>
        </p:blipFill>
        <p:spPr>
          <a:xfrm>
            <a:off x="6997700" y="105643"/>
            <a:ext cx="5004000" cy="332426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850" y="2428662"/>
            <a:ext cx="3204000" cy="1713883"/>
          </a:xfrm>
          <a:prstGeom prst="rect">
            <a:avLst/>
          </a:prstGeom>
        </p:spPr>
      </p:pic>
      <p:pic>
        <p:nvPicPr>
          <p:cNvPr id="7" name="Image 6"/>
          <p:cNvPicPr>
            <a:picLocks noChangeAspect="1"/>
          </p:cNvPicPr>
          <p:nvPr/>
        </p:nvPicPr>
        <p:blipFill>
          <a:blip r:embed="rId5">
            <a:duotone>
              <a:prstClr val="black"/>
              <a:srgbClr val="D9C3A5">
                <a:tint val="50000"/>
                <a:satMod val="180000"/>
              </a:srgbClr>
            </a:duotone>
            <a:extLst>
              <a:ext uri="{BEBA8EAE-BF5A-486C-A8C5-ECC9F3942E4B}">
                <a14:imgProps xmlns:a14="http://schemas.microsoft.com/office/drawing/2010/main">
                  <a14:imgLayer r:embed="rId6">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260050" y="4424044"/>
            <a:ext cx="2143125" cy="2143125"/>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40175" y="2428662"/>
            <a:ext cx="2870200" cy="3810000"/>
          </a:xfrm>
          <a:prstGeom prst="rect">
            <a:avLst/>
          </a:prstGeom>
        </p:spPr>
      </p:pic>
      <p:cxnSp>
        <p:nvCxnSpPr>
          <p:cNvPr id="10" name="Connecteur droit avec flèche 9"/>
          <p:cNvCxnSpPr/>
          <p:nvPr/>
        </p:nvCxnSpPr>
        <p:spPr>
          <a:xfrm>
            <a:off x="3752850" y="4142545"/>
            <a:ext cx="1492250" cy="429455"/>
          </a:xfrm>
          <a:prstGeom prst="straightConnector1">
            <a:avLst/>
          </a:prstGeom>
          <a:ln w="5715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644979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3" name="Rectangle 2"/>
          <p:cNvSpPr/>
          <p:nvPr/>
        </p:nvSpPr>
        <p:spPr>
          <a:xfrm>
            <a:off x="419100" y="715139"/>
            <a:ext cx="6096000" cy="3139321"/>
          </a:xfrm>
          <a:prstGeom prst="rect">
            <a:avLst/>
          </a:prstGeom>
        </p:spPr>
        <p:txBody>
          <a:bodyPr>
            <a:spAutoFit/>
          </a:bodyPr>
          <a:lstStyle/>
          <a:p>
            <a:r>
              <a:rPr lang="fr-FR" b="1" i="0" dirty="0" smtClean="0">
                <a:solidFill>
                  <a:srgbClr val="222222"/>
                </a:solidFill>
                <a:effectLst/>
                <a:latin typeface="Arial" panose="020B0604020202020204" pitchFamily="34" charset="0"/>
              </a:rPr>
              <a:t>Le 4 mars, col de </a:t>
            </a:r>
            <a:r>
              <a:rPr lang="fr-FR" b="1" i="0" dirty="0" err="1" smtClean="0">
                <a:solidFill>
                  <a:srgbClr val="222222"/>
                </a:solidFill>
                <a:effectLst/>
                <a:latin typeface="Arial" panose="020B0604020202020204" pitchFamily="34" charset="0"/>
              </a:rPr>
              <a:t>Corobin</a:t>
            </a:r>
            <a:endParaRPr lang="fr-FR" b="1" i="0" dirty="0" smtClean="0">
              <a:solidFill>
                <a:srgbClr val="222222"/>
              </a:solidFill>
              <a:effectLst/>
              <a:latin typeface="Arial" panose="020B0604020202020204" pitchFamily="34" charset="0"/>
            </a:endParaRPr>
          </a:p>
          <a:p>
            <a:r>
              <a:rPr lang="fr-FR" b="0" i="0" dirty="0" smtClean="0">
                <a:solidFill>
                  <a:srgbClr val="222222"/>
                </a:solidFill>
                <a:effectLst/>
                <a:latin typeface="Arial" panose="020B0604020202020204" pitchFamily="34" charset="0"/>
              </a:rPr>
              <a:t>par le col de </a:t>
            </a:r>
            <a:r>
              <a:rPr lang="fr-FR" b="0" i="0" dirty="0" err="1" smtClean="0">
                <a:solidFill>
                  <a:srgbClr val="222222"/>
                </a:solidFill>
                <a:effectLst/>
                <a:latin typeface="Arial" panose="020B0604020202020204" pitchFamily="34" charset="0"/>
              </a:rPr>
              <a:t>Corobin</a:t>
            </a:r>
            <a:r>
              <a:rPr lang="fr-FR" b="0" i="0" dirty="0" smtClean="0">
                <a:solidFill>
                  <a:srgbClr val="222222"/>
                </a:solidFill>
                <a:effectLst/>
                <a:latin typeface="Arial" panose="020B0604020202020204" pitchFamily="34" charset="0"/>
              </a:rPr>
              <a:t>, la troupe descend sur Digne-les-Bains où elle retrouve la route qui court le long de la Bléone.</a:t>
            </a:r>
            <a:r>
              <a:rPr lang="fr-FR" dirty="0" smtClean="0"/>
              <a:t/>
            </a:r>
            <a:br>
              <a:rPr lang="fr-FR" dirty="0" smtClean="0"/>
            </a:br>
            <a:r>
              <a:rPr lang="fr-FR" b="0" i="0" dirty="0" smtClean="0">
                <a:solidFill>
                  <a:srgbClr val="222222"/>
                </a:solidFill>
                <a:effectLst/>
                <a:latin typeface="Arial" panose="020B0604020202020204" pitchFamily="34" charset="0"/>
              </a:rPr>
              <a:t>L’Empereur arrive à Digne par la rue Mère de Dieu et fait halte au Petit Paris, il en repart vers 15h00 pour passer la nuit au Château de </a:t>
            </a:r>
            <a:r>
              <a:rPr lang="fr-FR" b="0" i="0" dirty="0" err="1" smtClean="0">
                <a:solidFill>
                  <a:srgbClr val="222222"/>
                </a:solidFill>
                <a:effectLst/>
                <a:latin typeface="Arial" panose="020B0604020202020204" pitchFamily="34" charset="0"/>
              </a:rPr>
              <a:t>Malijai</a:t>
            </a:r>
            <a:r>
              <a:rPr lang="fr-FR" b="0" i="0" dirty="0" smtClean="0">
                <a:solidFill>
                  <a:srgbClr val="222222"/>
                </a:solidFill>
                <a:effectLst/>
                <a:latin typeface="Arial" panose="020B0604020202020204" pitchFamily="34" charset="0"/>
              </a:rPr>
              <a:t>. Pendant que l'armée bivouaque dans les jardins du château de </a:t>
            </a:r>
            <a:r>
              <a:rPr lang="fr-FR" b="0" i="0" dirty="0" err="1" smtClean="0">
                <a:solidFill>
                  <a:srgbClr val="222222"/>
                </a:solidFill>
                <a:effectLst/>
                <a:latin typeface="Arial" panose="020B0604020202020204" pitchFamily="34" charset="0"/>
              </a:rPr>
              <a:t>Malijai</a:t>
            </a:r>
            <a:r>
              <a:rPr lang="fr-FR" b="0" i="0" dirty="0" smtClean="0">
                <a:solidFill>
                  <a:srgbClr val="222222"/>
                </a:solidFill>
                <a:effectLst/>
                <a:latin typeface="Arial" panose="020B0604020202020204" pitchFamily="34" charset="0"/>
              </a:rPr>
              <a:t>, Cambronne est parti en avant sur Sisteron, afin de sécuriser le pont de la Baume, le seul existant à l’époque pour traverser la Durance.</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5687" y="4062827"/>
            <a:ext cx="3096000" cy="2323446"/>
          </a:xfrm>
          <a:prstGeom prst="rect">
            <a:avLst/>
          </a:prstGeom>
        </p:spPr>
      </p:pic>
      <p:pic>
        <p:nvPicPr>
          <p:cNvPr id="5" name="Image 4"/>
          <p:cNvPicPr>
            <a:picLocks noChangeAspect="1"/>
          </p:cNvPicPr>
          <p:nvPr/>
        </p:nvPicPr>
        <p:blipFill>
          <a:blip r:embed="rId3">
            <a:duotone>
              <a:prstClr val="black"/>
              <a:srgbClr val="D9C3A5">
                <a:tint val="50000"/>
                <a:satMod val="180000"/>
              </a:srgbClr>
            </a:duotone>
            <a:extLst>
              <a:ext uri="{BEBA8EAE-BF5A-486C-A8C5-ECC9F3942E4B}">
                <a14:imgProps xmlns:a14="http://schemas.microsoft.com/office/drawing/2010/main">
                  <a14:imgLayer r:embed="rId4">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260050" y="4424044"/>
            <a:ext cx="2143125" cy="2143125"/>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87844" y="266682"/>
            <a:ext cx="4680000" cy="2994525"/>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49844" y="3581400"/>
            <a:ext cx="4356000" cy="3092760"/>
          </a:xfrm>
          <a:prstGeom prst="rect">
            <a:avLst/>
          </a:prstGeom>
        </p:spPr>
      </p:pic>
    </p:spTree>
    <p:extLst>
      <p:ext uri="{BB962C8B-B14F-4D97-AF65-F5344CB8AC3E}">
        <p14:creationId xmlns:p14="http://schemas.microsoft.com/office/powerpoint/2010/main" val="3768368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3" name="Rectangle 2"/>
          <p:cNvSpPr/>
          <p:nvPr/>
        </p:nvSpPr>
        <p:spPr>
          <a:xfrm>
            <a:off x="508000" y="1010166"/>
            <a:ext cx="6096000" cy="1754326"/>
          </a:xfrm>
          <a:prstGeom prst="rect">
            <a:avLst/>
          </a:prstGeom>
        </p:spPr>
        <p:txBody>
          <a:bodyPr>
            <a:spAutoFit/>
          </a:bodyPr>
          <a:lstStyle/>
          <a:p>
            <a:r>
              <a:rPr lang="fr-FR" b="0" i="0" dirty="0" smtClean="0">
                <a:solidFill>
                  <a:srgbClr val="000000"/>
                </a:solidFill>
                <a:effectLst/>
                <a:latin typeface="Arial" panose="020B0604020202020204" pitchFamily="34" charset="0"/>
                <a:cs typeface="Arial" panose="020B0604020202020204" pitchFamily="34" charset="0"/>
              </a:rPr>
              <a:t>Le château de </a:t>
            </a:r>
            <a:r>
              <a:rPr lang="fr-FR" b="0" i="0" dirty="0" err="1" smtClean="0">
                <a:solidFill>
                  <a:srgbClr val="000000"/>
                </a:solidFill>
                <a:effectLst/>
                <a:latin typeface="Arial" panose="020B0604020202020204" pitchFamily="34" charset="0"/>
                <a:cs typeface="Arial" panose="020B0604020202020204" pitchFamily="34" charset="0"/>
              </a:rPr>
              <a:t>Malijai</a:t>
            </a:r>
            <a:r>
              <a:rPr lang="fr-FR" b="0" i="0" dirty="0" smtClean="0">
                <a:solidFill>
                  <a:srgbClr val="000000"/>
                </a:solidFill>
                <a:effectLst/>
                <a:latin typeface="Arial" panose="020B0604020202020204" pitchFamily="34" charset="0"/>
                <a:cs typeface="Arial" panose="020B0604020202020204" pitchFamily="34" charset="0"/>
              </a:rPr>
              <a:t> a été édifié entre 1635 et 1643. Il fût acheté en 1759 par un bourgeois marseillais, Pierre Vincent </a:t>
            </a:r>
            <a:r>
              <a:rPr lang="fr-FR" b="0" i="0" dirty="0" err="1" smtClean="0">
                <a:solidFill>
                  <a:srgbClr val="000000"/>
                </a:solidFill>
                <a:effectLst/>
                <a:latin typeface="Arial" panose="020B0604020202020204" pitchFamily="34" charset="0"/>
                <a:cs typeface="Arial" panose="020B0604020202020204" pitchFamily="34" charset="0"/>
              </a:rPr>
              <a:t>Noguier</a:t>
            </a:r>
            <a:r>
              <a:rPr lang="fr-FR" b="0" i="0" dirty="0" smtClean="0">
                <a:solidFill>
                  <a:srgbClr val="000000"/>
                </a:solidFill>
                <a:effectLst/>
                <a:latin typeface="Arial" panose="020B0604020202020204" pitchFamily="34" charset="0"/>
                <a:cs typeface="Arial" panose="020B0604020202020204" pitchFamily="34" charset="0"/>
              </a:rPr>
              <a:t>, qui investit beaucoup d'argent dans sa réfection.</a:t>
            </a:r>
            <a:r>
              <a:rPr lang="fr-FR" dirty="0">
                <a:latin typeface="Arial" panose="020B0604020202020204" pitchFamily="34" charset="0"/>
                <a:cs typeface="Arial" panose="020B0604020202020204" pitchFamily="34" charset="0"/>
              </a:rPr>
              <a:t> L'Empereur a donc deux bonnes journées de marche d'avance, quand il arrive à </a:t>
            </a:r>
            <a:r>
              <a:rPr lang="fr-FR" dirty="0" err="1">
                <a:latin typeface="Arial" panose="020B0604020202020204" pitchFamily="34" charset="0"/>
                <a:cs typeface="Arial" panose="020B0604020202020204" pitchFamily="34" charset="0"/>
              </a:rPr>
              <a:t>Malijai</a:t>
            </a:r>
            <a:r>
              <a:rPr lang="fr-FR" dirty="0">
                <a:latin typeface="Arial" panose="020B0604020202020204" pitchFamily="34" charset="0"/>
                <a:cs typeface="Arial" panose="020B0604020202020204" pitchFamily="34" charset="0"/>
              </a:rPr>
              <a:t>, accueilli dans la «Grand Rue» par le maire Jean-Baptiste Hughes.</a:t>
            </a:r>
          </a:p>
        </p:txBody>
      </p:sp>
      <p:sp>
        <p:nvSpPr>
          <p:cNvPr id="4" name="Rectangle 3"/>
          <p:cNvSpPr/>
          <p:nvPr/>
        </p:nvSpPr>
        <p:spPr>
          <a:xfrm>
            <a:off x="508000" y="640834"/>
            <a:ext cx="3289299" cy="369332"/>
          </a:xfrm>
          <a:prstGeom prst="rect">
            <a:avLst/>
          </a:prstGeom>
        </p:spPr>
        <p:txBody>
          <a:bodyPr wrap="square">
            <a:spAutoFit/>
          </a:bodyPr>
          <a:lstStyle/>
          <a:p>
            <a:r>
              <a:rPr lang="fr-FR" b="1" i="0" dirty="0" smtClean="0">
                <a:solidFill>
                  <a:srgbClr val="000000"/>
                </a:solidFill>
                <a:effectLst/>
                <a:latin typeface="Arial" panose="020B0604020202020204" pitchFamily="34" charset="0"/>
                <a:cs typeface="Arial" panose="020B0604020202020204" pitchFamily="34" charset="0"/>
              </a:rPr>
              <a:t>Du 4 mars au 5 mars </a:t>
            </a:r>
            <a:r>
              <a:rPr lang="fr-FR" b="1" i="0" dirty="0" err="1" smtClean="0">
                <a:solidFill>
                  <a:srgbClr val="000000"/>
                </a:solidFill>
                <a:effectLst/>
                <a:latin typeface="Arial" panose="020B0604020202020204" pitchFamily="34" charset="0"/>
                <a:cs typeface="Arial" panose="020B0604020202020204" pitchFamily="34" charset="0"/>
              </a:rPr>
              <a:t>Malijai</a:t>
            </a:r>
            <a:endParaRPr lang="fr-FR" b="1" dirty="0">
              <a:latin typeface="Arial" panose="020B0604020202020204" pitchFamily="34" charset="0"/>
              <a:cs typeface="Arial" panose="020B0604020202020204" pitchFamily="34" charset="0"/>
            </a:endParaRPr>
          </a:p>
        </p:txBody>
      </p:sp>
      <p:pic>
        <p:nvPicPr>
          <p:cNvPr id="5" name="Image 4"/>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6872287" y="152400"/>
            <a:ext cx="5076825" cy="3810000"/>
          </a:xfrm>
          <a:prstGeom prst="rect">
            <a:avLst/>
          </a:prstGeom>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7942" t="10000" r="13009" b="8667"/>
          <a:stretch/>
        </p:blipFill>
        <p:spPr>
          <a:xfrm>
            <a:off x="7835900" y="4335144"/>
            <a:ext cx="2628000" cy="2029218"/>
          </a:xfrm>
          <a:prstGeom prst="rect">
            <a:avLst/>
          </a:prstGeom>
        </p:spPr>
      </p:pic>
      <p:pic>
        <p:nvPicPr>
          <p:cNvPr id="7" name="Image 6"/>
          <p:cNvPicPr>
            <a:picLocks noChangeAspect="1"/>
          </p:cNvPicPr>
          <p:nvPr/>
        </p:nvPicPr>
        <p:blipFill>
          <a:blip r:embed="rId5">
            <a:duotone>
              <a:prstClr val="black"/>
              <a:srgbClr val="D9C3A5">
                <a:tint val="50000"/>
                <a:satMod val="180000"/>
              </a:srgbClr>
            </a:duotone>
            <a:extLst>
              <a:ext uri="{BEBA8EAE-BF5A-486C-A8C5-ECC9F3942E4B}">
                <a14:imgProps xmlns:a14="http://schemas.microsoft.com/office/drawing/2010/main">
                  <a14:imgLayer r:embed="rId6">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654174" y="4335144"/>
            <a:ext cx="2143125" cy="2143125"/>
          </a:xfrm>
          <a:prstGeom prst="rect">
            <a:avLst/>
          </a:prstGeom>
        </p:spPr>
      </p:pic>
    </p:spTree>
    <p:extLst>
      <p:ext uri="{BB962C8B-B14F-4D97-AF65-F5344CB8AC3E}">
        <p14:creationId xmlns:p14="http://schemas.microsoft.com/office/powerpoint/2010/main" val="29018716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3" name="Rectangle 2"/>
          <p:cNvSpPr/>
          <p:nvPr/>
        </p:nvSpPr>
        <p:spPr>
          <a:xfrm>
            <a:off x="366457" y="905704"/>
            <a:ext cx="5524500" cy="2585323"/>
          </a:xfrm>
          <a:prstGeom prst="rect">
            <a:avLst/>
          </a:prstGeom>
        </p:spPr>
        <p:txBody>
          <a:bodyPr wrap="square">
            <a:spAutoFit/>
          </a:bodyPr>
          <a:lstStyle/>
          <a:p>
            <a:pPr algn="just"/>
            <a:r>
              <a:rPr lang="fr-FR" b="1" i="0" dirty="0" smtClean="0">
                <a:solidFill>
                  <a:srgbClr val="222222"/>
                </a:solidFill>
                <a:effectLst/>
                <a:latin typeface="Arial" panose="020B0604020202020204" pitchFamily="34" charset="0"/>
              </a:rPr>
              <a:t>Le 5 mars</a:t>
            </a:r>
            <a:r>
              <a:rPr lang="fr-FR" b="0" i="0" dirty="0" smtClean="0">
                <a:solidFill>
                  <a:srgbClr val="222222"/>
                </a:solidFill>
                <a:effectLst/>
                <a:latin typeface="Arial" panose="020B0604020202020204" pitchFamily="34" charset="0"/>
              </a:rPr>
              <a:t>, </a:t>
            </a:r>
            <a:r>
              <a:rPr lang="fr-FR" b="1" i="0" dirty="0" smtClean="0">
                <a:solidFill>
                  <a:srgbClr val="222222"/>
                </a:solidFill>
                <a:effectLst/>
                <a:latin typeface="Arial" panose="020B0604020202020204" pitchFamily="34" charset="0"/>
              </a:rPr>
              <a:t>Volonne</a:t>
            </a:r>
            <a:r>
              <a:rPr lang="fr-FR" b="0" i="0" dirty="0" smtClean="0">
                <a:solidFill>
                  <a:srgbClr val="222222"/>
                </a:solidFill>
                <a:effectLst/>
                <a:latin typeface="Arial" panose="020B0604020202020204" pitchFamily="34" charset="0"/>
              </a:rPr>
              <a:t>.</a:t>
            </a:r>
          </a:p>
          <a:p>
            <a:pPr algn="just"/>
            <a:r>
              <a:rPr lang="fr-FR" b="0" i="0" dirty="0" smtClean="0">
                <a:solidFill>
                  <a:srgbClr val="222222"/>
                </a:solidFill>
                <a:effectLst/>
                <a:latin typeface="Arial" panose="020B0604020202020204" pitchFamily="34" charset="0"/>
              </a:rPr>
              <a:t>Napoléon se met en route par L'Escale et Volonne sur la rive droite de la Durance </a:t>
            </a:r>
            <a:r>
              <a:rPr lang="fr-FR" dirty="0" smtClean="0">
                <a:latin typeface="Arial" panose="020B0604020202020204" pitchFamily="34" charset="0"/>
                <a:cs typeface="Arial" panose="020B0604020202020204" pitchFamily="34" charset="0"/>
              </a:rPr>
              <a:t>Le </a:t>
            </a:r>
            <a:r>
              <a:rPr lang="fr-FR" dirty="0">
                <a:latin typeface="Arial" panose="020B0604020202020204" pitchFamily="34" charset="0"/>
                <a:cs typeface="Arial" panose="020B0604020202020204" pitchFamily="34" charset="0"/>
              </a:rPr>
              <a:t>5 mars 1815</a:t>
            </a:r>
            <a:r>
              <a:rPr lang="fr-FR" dirty="0" smtClean="0">
                <a:latin typeface="Arial" panose="020B0604020202020204" pitchFamily="34" charset="0"/>
                <a:cs typeface="Arial" panose="020B0604020202020204" pitchFamily="34" charset="0"/>
              </a:rPr>
              <a:t>, les grognards y font une halte, dans l'auberge du «Poisson d'Or» </a:t>
            </a:r>
            <a:r>
              <a:rPr lang="fr-FR" dirty="0">
                <a:latin typeface="Arial" panose="020B0604020202020204" pitchFamily="34" charset="0"/>
                <a:cs typeface="Arial" panose="020B0604020202020204" pitchFamily="34" charset="0"/>
              </a:rPr>
              <a:t> Sur une pierre dans le pignon d'une vieille maison, on peut lire «</a:t>
            </a:r>
            <a:r>
              <a:rPr lang="fr-FR" dirty="0" err="1">
                <a:latin typeface="Arial" panose="020B0604020202020204" pitchFamily="34" charset="0"/>
                <a:cs typeface="Arial" panose="020B0604020202020204" pitchFamily="34" charset="0"/>
              </a:rPr>
              <a:t>eishi</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lou</a:t>
            </a:r>
            <a:r>
              <a:rPr lang="fr-FR" dirty="0">
                <a:latin typeface="Arial" panose="020B0604020202020204" pitchFamily="34" charset="0"/>
                <a:cs typeface="Arial" panose="020B0604020202020204" pitchFamily="34" charset="0"/>
              </a:rPr>
              <a:t> de 5 mars 1815 Napoléon P.P.» Les locaux assurent la traduction suivante «Ici, le 5 mars 1815, Napoléon Passa et Pissa!».</a:t>
            </a:r>
          </a:p>
        </p:txBody>
      </p:sp>
      <p:pic>
        <p:nvPicPr>
          <p:cNvPr id="5" name="Image 4"/>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255737" y="4436744"/>
            <a:ext cx="2143125" cy="2143125"/>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2586" y="3768026"/>
            <a:ext cx="6804000" cy="2989643"/>
          </a:xfrm>
          <a:prstGeom prst="rect">
            <a:avLst/>
          </a:prstGeom>
        </p:spPr>
      </p:pic>
      <p:cxnSp>
        <p:nvCxnSpPr>
          <p:cNvPr id="9" name="Connecteur droit avec flèche 8"/>
          <p:cNvCxnSpPr/>
          <p:nvPr/>
        </p:nvCxnSpPr>
        <p:spPr>
          <a:xfrm>
            <a:off x="9118600" y="2616200"/>
            <a:ext cx="12700" cy="2438400"/>
          </a:xfrm>
          <a:prstGeom prst="straightConnector1">
            <a:avLst/>
          </a:prstGeom>
          <a:ln w="57150">
            <a:solidFill>
              <a:srgbClr val="FF0000"/>
            </a:solidFill>
            <a:tailEnd type="triangle"/>
          </a:ln>
        </p:spPr>
        <p:style>
          <a:lnRef idx="1">
            <a:schemeClr val="accent2"/>
          </a:lnRef>
          <a:fillRef idx="0">
            <a:schemeClr val="accent2"/>
          </a:fillRef>
          <a:effectRef idx="0">
            <a:schemeClr val="accent2"/>
          </a:effectRef>
          <a:fontRef idx="minor">
            <a:schemeClr val="tx1"/>
          </a:fontRef>
        </p:style>
      </p:cxnSp>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56400" y="1100615"/>
            <a:ext cx="5256000" cy="1515585"/>
          </a:xfrm>
          <a:prstGeom prst="rect">
            <a:avLst/>
          </a:prstGeom>
        </p:spPr>
      </p:pic>
    </p:spTree>
    <p:extLst>
      <p:ext uri="{BB962C8B-B14F-4D97-AF65-F5344CB8AC3E}">
        <p14:creationId xmlns:p14="http://schemas.microsoft.com/office/powerpoint/2010/main" val="39376303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2" name="Rectangle 1"/>
          <p:cNvSpPr/>
          <p:nvPr/>
        </p:nvSpPr>
        <p:spPr>
          <a:xfrm>
            <a:off x="330200" y="734536"/>
            <a:ext cx="6096000" cy="1754326"/>
          </a:xfrm>
          <a:prstGeom prst="rect">
            <a:avLst/>
          </a:prstGeom>
        </p:spPr>
        <p:txBody>
          <a:bodyPr>
            <a:spAutoFit/>
          </a:bodyPr>
          <a:lstStyle/>
          <a:p>
            <a:pPr algn="just"/>
            <a:r>
              <a:rPr lang="fr-FR" b="1" dirty="0">
                <a:latin typeface="Arial" panose="020B0604020202020204" pitchFamily="34" charset="0"/>
                <a:cs typeface="Arial" panose="020B0604020202020204" pitchFamily="34" charset="0"/>
              </a:rPr>
              <a:t>Le 5 mars</a:t>
            </a:r>
            <a:r>
              <a:rPr lang="fr-FR" dirty="0" smtClean="0">
                <a:latin typeface="Arial" panose="020B0604020202020204" pitchFamily="34" charset="0"/>
                <a:cs typeface="Arial" panose="020B0604020202020204" pitchFamily="34" charset="0"/>
              </a:rPr>
              <a:t>, </a:t>
            </a:r>
            <a:r>
              <a:rPr lang="fr-FR" b="1" dirty="0" smtClean="0">
                <a:latin typeface="Arial" panose="020B0604020202020204" pitchFamily="34" charset="0"/>
                <a:cs typeface="Arial" panose="020B0604020202020204" pitchFamily="34" charset="0"/>
              </a:rPr>
              <a:t>Sisteron</a:t>
            </a:r>
          </a:p>
          <a:p>
            <a:pPr algn="just"/>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Napoléon se met en </a:t>
            </a:r>
            <a:r>
              <a:rPr lang="fr-FR" dirty="0" smtClean="0">
                <a:latin typeface="Arial" panose="020B0604020202020204" pitchFamily="34" charset="0"/>
                <a:cs typeface="Arial" panose="020B0604020202020204" pitchFamily="34" charset="0"/>
              </a:rPr>
              <a:t>route </a:t>
            </a:r>
            <a:r>
              <a:rPr lang="fr-FR" b="0" i="0" dirty="0" smtClean="0">
                <a:solidFill>
                  <a:srgbClr val="222222"/>
                </a:solidFill>
                <a:effectLst/>
                <a:latin typeface="Arial" panose="020B0604020202020204" pitchFamily="34" charset="0"/>
                <a:cs typeface="Arial" panose="020B0604020202020204" pitchFamily="34" charset="0"/>
              </a:rPr>
              <a:t>pénètre à Sisteron par la porte du Dauphiné. L'Empereur déjeune à l'auberge du Bras d'Or tenue par le grand-père du poète Paul Arène.</a:t>
            </a:r>
            <a:br>
              <a:rPr lang="fr-FR" b="0" i="0" dirty="0" smtClean="0">
                <a:solidFill>
                  <a:srgbClr val="222222"/>
                </a:solidFill>
                <a:effectLst/>
                <a:latin typeface="Arial" panose="020B0604020202020204" pitchFamily="34" charset="0"/>
                <a:cs typeface="Arial" panose="020B0604020202020204" pitchFamily="34" charset="0"/>
              </a:rPr>
            </a:br>
            <a:r>
              <a:rPr lang="fr-FR" b="0" i="0" dirty="0" smtClean="0">
                <a:solidFill>
                  <a:srgbClr val="222222"/>
                </a:solidFill>
                <a:effectLst/>
                <a:latin typeface="Arial" panose="020B0604020202020204" pitchFamily="34" charset="0"/>
                <a:cs typeface="Arial" panose="020B0604020202020204" pitchFamily="34" charset="0"/>
              </a:rPr>
              <a:t>La troupe ne traîne pas car elle doit être à Gap au soir, au terme d'une étape de 69 km.</a:t>
            </a:r>
          </a:p>
        </p:txBody>
      </p:sp>
      <p:pic>
        <p:nvPicPr>
          <p:cNvPr id="4" name="Image 3"/>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7886212" y="482595"/>
            <a:ext cx="4248000" cy="6201462"/>
          </a:xfrm>
          <a:prstGeom prst="rect">
            <a:avLst/>
          </a:prstGeom>
        </p:spPr>
      </p:pic>
      <p:sp>
        <p:nvSpPr>
          <p:cNvPr id="5" name="Rectangle 4"/>
          <p:cNvSpPr/>
          <p:nvPr/>
        </p:nvSpPr>
        <p:spPr>
          <a:xfrm>
            <a:off x="330200" y="2699435"/>
            <a:ext cx="6819900" cy="646331"/>
          </a:xfrm>
          <a:prstGeom prst="rect">
            <a:avLst/>
          </a:prstGeom>
        </p:spPr>
        <p:txBody>
          <a:bodyPr wrap="square">
            <a:spAutoFit/>
          </a:bodyPr>
          <a:lstStyle/>
          <a:p>
            <a:r>
              <a:rPr lang="fr-FR" b="0" i="0" dirty="0" smtClean="0">
                <a:effectLst/>
                <a:latin typeface="Arial" panose="020B0604020202020204" pitchFamily="34" charset="0"/>
                <a:cs typeface="Arial" panose="020B0604020202020204" pitchFamily="34" charset="0"/>
              </a:rPr>
              <a:t>64, rue Saunerie, plaque apposée en souvenir du passage de Napoléon</a:t>
            </a:r>
            <a:endParaRPr lang="fr-FR" dirty="0">
              <a:latin typeface="Arial" panose="020B0604020202020204" pitchFamily="34" charset="0"/>
              <a:cs typeface="Arial" panose="020B0604020202020204" pitchFamily="34" charset="0"/>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5206" y="3556339"/>
            <a:ext cx="4644000" cy="3125993"/>
          </a:xfrm>
          <a:prstGeom prst="rect">
            <a:avLst/>
          </a:prstGeom>
        </p:spPr>
      </p:pic>
      <p:pic>
        <p:nvPicPr>
          <p:cNvPr id="7" name="Image 6"/>
          <p:cNvPicPr>
            <a:picLocks noChangeAspect="1"/>
          </p:cNvPicPr>
          <p:nvPr/>
        </p:nvPicPr>
        <p:blipFill>
          <a:blip r:embed="rId5">
            <a:duotone>
              <a:prstClr val="black"/>
              <a:srgbClr val="D9C3A5">
                <a:tint val="50000"/>
                <a:satMod val="180000"/>
              </a:srgbClr>
            </a:duotone>
            <a:extLst>
              <a:ext uri="{BEBA8EAE-BF5A-486C-A8C5-ECC9F3942E4B}">
                <a14:imgProps xmlns:a14="http://schemas.microsoft.com/office/drawing/2010/main">
                  <a14:imgLayer r:embed="rId6">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832081" y="4398644"/>
            <a:ext cx="2143125" cy="2143125"/>
          </a:xfrm>
          <a:prstGeom prst="rect">
            <a:avLst/>
          </a:prstGeom>
        </p:spPr>
      </p:pic>
      <p:cxnSp>
        <p:nvCxnSpPr>
          <p:cNvPr id="9" name="Connecteur droit avec flèche 8"/>
          <p:cNvCxnSpPr/>
          <p:nvPr/>
        </p:nvCxnSpPr>
        <p:spPr>
          <a:xfrm flipV="1">
            <a:off x="7353300" y="4660900"/>
            <a:ext cx="1778000" cy="2540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8233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3" name="ZoneTexte 2"/>
          <p:cNvSpPr txBox="1"/>
          <p:nvPr/>
        </p:nvSpPr>
        <p:spPr>
          <a:xfrm>
            <a:off x="512650" y="5625042"/>
            <a:ext cx="5232400" cy="923330"/>
          </a:xfrm>
          <a:prstGeom prst="rect">
            <a:avLst/>
          </a:prstGeom>
          <a:noFill/>
        </p:spPr>
        <p:txBody>
          <a:bodyPr wrap="square" rtlCol="0">
            <a:spAutoFit/>
          </a:bodyPr>
          <a:lstStyle/>
          <a:p>
            <a:r>
              <a:rPr lang="fr-FR" dirty="0" smtClean="0">
                <a:latin typeface="Arial" panose="020B0604020202020204" pitchFamily="34" charset="0"/>
                <a:cs typeface="Arial" panose="020B0604020202020204" pitchFamily="34" charset="0"/>
              </a:rPr>
              <a:t>17-19,rue de France, anciennement rue de la porte </a:t>
            </a:r>
            <a:r>
              <a:rPr lang="fr-FR" dirty="0" err="1" smtClean="0">
                <a:latin typeface="Arial" panose="020B0604020202020204" pitchFamily="34" charset="0"/>
                <a:cs typeface="Arial" panose="020B0604020202020204" pitchFamily="34" charset="0"/>
              </a:rPr>
              <a:t>Lignole</a:t>
            </a:r>
            <a:r>
              <a:rPr lang="fr-FR" dirty="0" smtClean="0">
                <a:latin typeface="Arial" panose="020B0604020202020204" pitchFamily="34" charset="0"/>
                <a:cs typeface="Arial" panose="020B0604020202020204" pitchFamily="34" charset="0"/>
              </a:rPr>
              <a:t>, ex hôtel Marchand où Napoléon établit ses quartiers. </a:t>
            </a:r>
            <a:endParaRPr lang="fr-FR" dirty="0">
              <a:latin typeface="Arial" panose="020B0604020202020204" pitchFamily="34" charset="0"/>
              <a:cs typeface="Arial" panose="020B0604020202020204" pitchFamily="34" charset="0"/>
            </a:endParaRPr>
          </a:p>
        </p:txBody>
      </p:sp>
      <p:sp>
        <p:nvSpPr>
          <p:cNvPr id="4" name="Rectangle 3"/>
          <p:cNvSpPr/>
          <p:nvPr/>
        </p:nvSpPr>
        <p:spPr>
          <a:xfrm>
            <a:off x="512650" y="1892071"/>
            <a:ext cx="6459650" cy="3693319"/>
          </a:xfrm>
          <a:prstGeom prst="rect">
            <a:avLst/>
          </a:prstGeom>
        </p:spPr>
        <p:txBody>
          <a:bodyPr wrap="square">
            <a:spAutoFit/>
          </a:bodyPr>
          <a:lstStyle/>
          <a:p>
            <a:r>
              <a:rPr lang="fr-FR" b="1" i="0" dirty="0" smtClean="0">
                <a:solidFill>
                  <a:srgbClr val="222222"/>
                </a:solidFill>
                <a:effectLst/>
                <a:latin typeface="Arial" panose="020B0604020202020204" pitchFamily="34" charset="0"/>
              </a:rPr>
              <a:t>Le 6 mars,</a:t>
            </a:r>
            <a:r>
              <a:rPr lang="fr-FR" b="0" i="0" dirty="0" smtClean="0">
                <a:solidFill>
                  <a:srgbClr val="222222"/>
                </a:solidFill>
                <a:effectLst/>
                <a:latin typeface="Arial" panose="020B0604020202020204" pitchFamily="34" charset="0"/>
              </a:rPr>
              <a:t> </a:t>
            </a:r>
            <a:r>
              <a:rPr lang="fr-FR" b="1" i="0" dirty="0" smtClean="0">
                <a:solidFill>
                  <a:srgbClr val="222222"/>
                </a:solidFill>
                <a:effectLst/>
                <a:latin typeface="Arial" panose="020B0604020202020204" pitchFamily="34" charset="0"/>
              </a:rPr>
              <a:t>Gap</a:t>
            </a:r>
          </a:p>
          <a:p>
            <a:r>
              <a:rPr lang="fr-FR" b="0" i="0" dirty="0" smtClean="0">
                <a:solidFill>
                  <a:srgbClr val="222222"/>
                </a:solidFill>
                <a:effectLst/>
                <a:latin typeface="Arial" panose="020B0604020202020204" pitchFamily="34" charset="0"/>
              </a:rPr>
              <a:t>la troupe quitte Gap par le petit pont de Burle et monte le col Bayard pour descendre vers le Drac et Saint-Bonnet où la population acclame l'Empereur et veut se joindre à lui. En longeant la rivière elle monte par </a:t>
            </a:r>
            <a:r>
              <a:rPr lang="fr-FR" b="0" i="0" dirty="0" err="1" smtClean="0">
                <a:solidFill>
                  <a:srgbClr val="222222"/>
                </a:solidFill>
                <a:effectLst/>
                <a:latin typeface="Arial" panose="020B0604020202020204" pitchFamily="34" charset="0"/>
              </a:rPr>
              <a:t>Chauffayer</a:t>
            </a:r>
            <a:r>
              <a:rPr lang="fr-FR" b="0" i="0" dirty="0" smtClean="0">
                <a:solidFill>
                  <a:srgbClr val="222222"/>
                </a:solidFill>
                <a:effectLst/>
                <a:latin typeface="Arial" panose="020B0604020202020204" pitchFamily="34" charset="0"/>
              </a:rPr>
              <a:t> vers </a:t>
            </a:r>
            <a:r>
              <a:rPr lang="fr-FR" b="1" i="0" dirty="0" smtClean="0">
                <a:solidFill>
                  <a:srgbClr val="222222"/>
                </a:solidFill>
                <a:effectLst/>
                <a:latin typeface="Arial" panose="020B0604020202020204" pitchFamily="34" charset="0"/>
              </a:rPr>
              <a:t>Corps</a:t>
            </a:r>
            <a:r>
              <a:rPr lang="fr-FR" b="0" i="0" dirty="0" smtClean="0">
                <a:solidFill>
                  <a:srgbClr val="222222"/>
                </a:solidFill>
                <a:effectLst/>
                <a:latin typeface="Arial" panose="020B0604020202020204" pitchFamily="34" charset="0"/>
              </a:rPr>
              <a:t> où Cambronne a préparé le logement dans une </a:t>
            </a:r>
            <a:r>
              <a:rPr lang="fr-FR" b="0" i="0" dirty="0" err="1" smtClean="0">
                <a:solidFill>
                  <a:srgbClr val="222222"/>
                </a:solidFill>
                <a:effectLst/>
                <a:latin typeface="Arial" panose="020B0604020202020204" pitchFamily="34" charset="0"/>
              </a:rPr>
              <a:t>bâtisse,la</a:t>
            </a:r>
            <a:r>
              <a:rPr lang="fr-FR" b="0" i="0" dirty="0" smtClean="0">
                <a:solidFill>
                  <a:srgbClr val="222222"/>
                </a:solidFill>
                <a:effectLst/>
                <a:latin typeface="Arial" panose="020B0604020202020204" pitchFamily="34" charset="0"/>
              </a:rPr>
              <a:t> gendarmerie de l’époque, située Grande rue.</a:t>
            </a:r>
            <a:r>
              <a:rPr lang="fr-FR" dirty="0" smtClean="0"/>
              <a:t/>
            </a:r>
            <a:br>
              <a:rPr lang="fr-FR" dirty="0" smtClean="0"/>
            </a:br>
            <a:r>
              <a:rPr lang="fr-FR" b="0" i="0" dirty="0" smtClean="0">
                <a:solidFill>
                  <a:srgbClr val="222222"/>
                </a:solidFill>
                <a:effectLst/>
                <a:latin typeface="Arial" panose="020B0604020202020204" pitchFamily="34" charset="0"/>
              </a:rPr>
              <a:t>Avant la nuit, il se fera couper les cheveux et mangera une omelette, il restera une phrase de Napoléon lors de ce passage à Corps « </a:t>
            </a:r>
            <a:r>
              <a:rPr lang="fr-FR" b="0" i="0" dirty="0" err="1" smtClean="0">
                <a:solidFill>
                  <a:srgbClr val="222222"/>
                </a:solidFill>
                <a:effectLst/>
                <a:latin typeface="Arial" panose="020B0604020202020204" pitchFamily="34" charset="0"/>
              </a:rPr>
              <a:t>Corpatus</a:t>
            </a:r>
            <a:r>
              <a:rPr lang="fr-FR" b="0" i="0" dirty="0" smtClean="0">
                <a:solidFill>
                  <a:srgbClr val="222222"/>
                </a:solidFill>
                <a:effectLst/>
                <a:latin typeface="Arial" panose="020B0604020202020204" pitchFamily="34" charset="0"/>
              </a:rPr>
              <a:t> je me sens ici comme chez moi ». Une plaque commémorative, figure sur la façade de la maison : « Ici a logé du 6 au 7 mars l’Empereur  Napoléon revenant de l’Ile d’Elbe ».</a:t>
            </a:r>
            <a:endParaRPr lang="fr-FR" dirty="0"/>
          </a:p>
        </p:txBody>
      </p:sp>
      <p:pic>
        <p:nvPicPr>
          <p:cNvPr id="5" name="Image 4"/>
          <p:cNvPicPr>
            <a:picLocks noChangeAspect="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7073900" y="165100"/>
            <a:ext cx="4284000" cy="3213000"/>
          </a:xfrm>
          <a:prstGeom prst="rect">
            <a:avLst/>
          </a:prstGeom>
        </p:spPr>
      </p:pic>
      <p:sp>
        <p:nvSpPr>
          <p:cNvPr id="6" name="Rectangle 5"/>
          <p:cNvSpPr/>
          <p:nvPr/>
        </p:nvSpPr>
        <p:spPr>
          <a:xfrm>
            <a:off x="6972300" y="3516599"/>
            <a:ext cx="4876800" cy="646331"/>
          </a:xfrm>
          <a:prstGeom prst="rect">
            <a:avLst/>
          </a:prstGeom>
        </p:spPr>
        <p:txBody>
          <a:bodyPr wrap="square">
            <a:spAutoFit/>
          </a:bodyPr>
          <a:lstStyle/>
          <a:p>
            <a:r>
              <a:rPr lang="fr-FR" b="0" i="0" dirty="0" smtClean="0">
                <a:effectLst/>
                <a:latin typeface="Times New Roman" panose="02020603050405020304" pitchFamily="18" charset="0"/>
              </a:rPr>
              <a:t>Fresque représentant Napoléon et son escorte, sur le même bâtiment.</a:t>
            </a:r>
            <a:endParaRPr lang="fr-FR" dirty="0"/>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3343" y="165100"/>
            <a:ext cx="3953257" cy="1648550"/>
          </a:xfrm>
          <a:prstGeom prst="rect">
            <a:avLst/>
          </a:prstGeom>
        </p:spPr>
      </p:pic>
      <p:cxnSp>
        <p:nvCxnSpPr>
          <p:cNvPr id="9" name="Connecteur droit avec flèche 8"/>
          <p:cNvCxnSpPr/>
          <p:nvPr/>
        </p:nvCxnSpPr>
        <p:spPr>
          <a:xfrm>
            <a:off x="6346600" y="1231900"/>
            <a:ext cx="2772000" cy="29210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3" name="Imag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31300" y="4348706"/>
            <a:ext cx="2628000" cy="2348276"/>
          </a:xfrm>
          <a:prstGeom prst="rect">
            <a:avLst/>
          </a:prstGeom>
        </p:spPr>
      </p:pic>
      <p:pic>
        <p:nvPicPr>
          <p:cNvPr id="15" name="Image 14"/>
          <p:cNvPicPr>
            <a:picLocks noChangeAspect="1"/>
          </p:cNvPicPr>
          <p:nvPr/>
        </p:nvPicPr>
        <p:blipFill>
          <a:blip r:embed="rId6">
            <a:duotone>
              <a:prstClr val="black"/>
              <a:srgbClr val="D9C3A5">
                <a:tint val="50000"/>
                <a:satMod val="180000"/>
              </a:srgbClr>
            </a:duotone>
            <a:extLst>
              <a:ext uri="{BEBA8EAE-BF5A-486C-A8C5-ECC9F3942E4B}">
                <a14:imgProps xmlns:a14="http://schemas.microsoft.com/office/drawing/2010/main">
                  <a14:imgLayer r:embed="rId7">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6661037" y="4444900"/>
            <a:ext cx="2143125" cy="2143125"/>
          </a:xfrm>
          <a:prstGeom prst="rect">
            <a:avLst/>
          </a:prstGeom>
        </p:spPr>
      </p:pic>
    </p:spTree>
    <p:extLst>
      <p:ext uri="{BB962C8B-B14F-4D97-AF65-F5344CB8AC3E}">
        <p14:creationId xmlns:p14="http://schemas.microsoft.com/office/powerpoint/2010/main" val="41421729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2" name="Rectangle 1"/>
          <p:cNvSpPr/>
          <p:nvPr/>
        </p:nvSpPr>
        <p:spPr>
          <a:xfrm>
            <a:off x="342900" y="313035"/>
            <a:ext cx="8154358" cy="1477328"/>
          </a:xfrm>
          <a:prstGeom prst="rect">
            <a:avLst/>
          </a:prstGeom>
        </p:spPr>
        <p:txBody>
          <a:bodyPr wrap="square">
            <a:spAutoFit/>
          </a:bodyPr>
          <a:lstStyle/>
          <a:p>
            <a:r>
              <a:rPr lang="fr-FR" b="1" i="0" dirty="0" smtClean="0">
                <a:effectLst/>
                <a:latin typeface="Arial" panose="020B0604020202020204" pitchFamily="34" charset="0"/>
                <a:cs typeface="Arial" panose="020B0604020202020204" pitchFamily="34" charset="0"/>
              </a:rPr>
              <a:t>6 mars au 7mars:CORPS</a:t>
            </a:r>
          </a:p>
          <a:p>
            <a:r>
              <a:rPr lang="fr-FR" b="1" i="0" dirty="0" smtClean="0">
                <a:effectLst/>
                <a:latin typeface="Arial" panose="020B0604020202020204" pitchFamily="34" charset="0"/>
                <a:cs typeface="Arial" panose="020B0604020202020204" pitchFamily="34" charset="0"/>
              </a:rPr>
              <a:t> </a:t>
            </a:r>
            <a:r>
              <a:rPr lang="fr-FR" b="0" i="0" dirty="0" err="1" smtClean="0">
                <a:effectLst/>
                <a:latin typeface="Arial" panose="020B0604020202020204" pitchFamily="34" charset="0"/>
                <a:cs typeface="Arial" panose="020B0604020202020204" pitchFamily="34" charset="0"/>
              </a:rPr>
              <a:t>Grande-Rue</a:t>
            </a:r>
            <a:r>
              <a:rPr lang="fr-FR" b="0" i="0" dirty="0" smtClean="0">
                <a:effectLst/>
                <a:latin typeface="Arial" panose="020B0604020202020204" pitchFamily="34" charset="0"/>
                <a:cs typeface="Arial" panose="020B0604020202020204" pitchFamily="34" charset="0"/>
              </a:rPr>
              <a:t>, ancienne gendarmerie puis ancienne maison du troisième âge. Napoléon s’y arrête pour passer la nuit. Napoléon descend chez Dumas, à l’époque hôtel du Palais.</a:t>
            </a:r>
            <a:r>
              <a:rPr lang="fr-FR" dirty="0">
                <a:latin typeface="Arial" panose="020B0604020202020204" pitchFamily="34" charset="0"/>
                <a:cs typeface="Arial" panose="020B0604020202020204" pitchFamily="34" charset="0"/>
              </a:rPr>
              <a:t> Quant aux troupes, elles bivouaquèrent dans les rues.</a:t>
            </a:r>
          </a:p>
        </p:txBody>
      </p:sp>
      <p:pic>
        <p:nvPicPr>
          <p:cNvPr id="3" name="Image 2"/>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8497258" y="0"/>
            <a:ext cx="3554083" cy="6858000"/>
          </a:xfrm>
          <a:prstGeom prst="rect">
            <a:avLst/>
          </a:prstGeom>
        </p:spPr>
      </p:pic>
      <p:sp>
        <p:nvSpPr>
          <p:cNvPr id="4" name="Rectangle 3"/>
          <p:cNvSpPr/>
          <p:nvPr/>
        </p:nvSpPr>
        <p:spPr>
          <a:xfrm>
            <a:off x="342900" y="1790363"/>
            <a:ext cx="8154358" cy="2031325"/>
          </a:xfrm>
          <a:prstGeom prst="rect">
            <a:avLst/>
          </a:prstGeom>
        </p:spPr>
        <p:txBody>
          <a:bodyPr wrap="square">
            <a:spAutoFit/>
          </a:bodyPr>
          <a:lstStyle/>
          <a:p>
            <a:r>
              <a:rPr lang="fr-FR" b="0" i="0" dirty="0" smtClean="0">
                <a:solidFill>
                  <a:srgbClr val="222222"/>
                </a:solidFill>
                <a:effectLst/>
                <a:latin typeface="Arial" panose="020B0604020202020204" pitchFamily="34" charset="0"/>
              </a:rPr>
              <a:t>Avant la nuit, il se fera couper les cheveux et mangera une omelette, il restera une phrase de Napoléon lors de ce passage à Corps « </a:t>
            </a:r>
            <a:r>
              <a:rPr lang="fr-FR" b="0" i="0" dirty="0" err="1" smtClean="0">
                <a:solidFill>
                  <a:srgbClr val="222222"/>
                </a:solidFill>
                <a:effectLst/>
                <a:latin typeface="Arial" panose="020B0604020202020204" pitchFamily="34" charset="0"/>
              </a:rPr>
              <a:t>Corpatus</a:t>
            </a:r>
            <a:r>
              <a:rPr lang="fr-FR" b="0" i="0" dirty="0" smtClean="0">
                <a:solidFill>
                  <a:srgbClr val="222222"/>
                </a:solidFill>
                <a:effectLst/>
                <a:latin typeface="Arial" panose="020B0604020202020204" pitchFamily="34" charset="0"/>
              </a:rPr>
              <a:t> je me sens ici comme chez moi ». Une plaque commémorative, figure sur la façade de la maison : « Ici a logé du 6 au 7 mars l’Empereur  Napoléon revenant de l’Ile d’Elbe ».</a:t>
            </a:r>
            <a:r>
              <a:rPr lang="fr-FR" dirty="0" smtClean="0"/>
              <a:t/>
            </a:r>
            <a:br>
              <a:rPr lang="fr-FR" dirty="0" smtClean="0"/>
            </a:br>
            <a:r>
              <a:rPr lang="fr-FR" b="0" i="0" dirty="0" smtClean="0">
                <a:solidFill>
                  <a:srgbClr val="222222"/>
                </a:solidFill>
                <a:effectLst/>
                <a:latin typeface="Arial" panose="020B0604020202020204" pitchFamily="34" charset="0"/>
              </a:rPr>
              <a:t>Les « puristes » remarqueront que l’aigle représenté sur cette plaque est en fait un aigle autrichien : sa tête est tournée du mauvais côté.</a:t>
            </a:r>
            <a:endParaRPr lang="fr-FR" dirty="0"/>
          </a:p>
        </p:txBody>
      </p:sp>
      <p:pic>
        <p:nvPicPr>
          <p:cNvPr id="5" name="Image 4"/>
          <p:cNvPicPr>
            <a:picLocks noChangeAspect="1"/>
          </p:cNvPicPr>
          <p:nvPr/>
        </p:nvPicPr>
        <p:blipFill>
          <a:blip r:embed="rId4">
            <a:duotone>
              <a:prstClr val="black"/>
              <a:srgbClr val="D9C3A5">
                <a:tint val="50000"/>
                <a:satMod val="180000"/>
              </a:srgbClr>
            </a:duotone>
            <a:extLst>
              <a:ext uri="{BEBA8EAE-BF5A-486C-A8C5-ECC9F3942E4B}">
                <a14:imgProps xmlns:a14="http://schemas.microsoft.com/office/drawing/2010/main">
                  <a14:imgLayer r:embed="rId5">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539637" y="4394954"/>
            <a:ext cx="2143125" cy="2143125"/>
          </a:xfrm>
          <a:prstGeom prst="rect">
            <a:avLst/>
          </a:prstGeom>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18000" y="3868344"/>
            <a:ext cx="3924000" cy="2943000"/>
          </a:xfrm>
          <a:prstGeom prst="rect">
            <a:avLst/>
          </a:prstGeom>
        </p:spPr>
      </p:pic>
    </p:spTree>
    <p:extLst>
      <p:ext uri="{BB962C8B-B14F-4D97-AF65-F5344CB8AC3E}">
        <p14:creationId xmlns:p14="http://schemas.microsoft.com/office/powerpoint/2010/main" val="69544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2" name="Rectangle 1"/>
          <p:cNvSpPr/>
          <p:nvPr/>
        </p:nvSpPr>
        <p:spPr>
          <a:xfrm>
            <a:off x="0" y="0"/>
            <a:ext cx="8470900" cy="5355312"/>
          </a:xfrm>
          <a:prstGeom prst="rect">
            <a:avLst/>
          </a:prstGeom>
        </p:spPr>
        <p:txBody>
          <a:bodyPr wrap="square">
            <a:spAutoFit/>
          </a:bodyPr>
          <a:lstStyle/>
          <a:p>
            <a:r>
              <a:rPr lang="fr-FR" b="1" i="0" dirty="0" smtClean="0">
                <a:solidFill>
                  <a:srgbClr val="222222"/>
                </a:solidFill>
                <a:effectLst/>
                <a:latin typeface="Arial" panose="020B0604020202020204" pitchFamily="34" charset="0"/>
              </a:rPr>
              <a:t>Le 7 mars, le jour le plus long</a:t>
            </a:r>
            <a:r>
              <a:rPr lang="fr-FR" b="0" i="0" dirty="0" smtClean="0">
                <a:solidFill>
                  <a:srgbClr val="222222"/>
                </a:solidFill>
                <a:effectLst/>
                <a:latin typeface="Arial" panose="020B0604020202020204" pitchFamily="34" charset="0"/>
              </a:rPr>
              <a:t>. </a:t>
            </a:r>
            <a:r>
              <a:rPr lang="fr-FR" b="1" i="0" dirty="0" smtClean="0">
                <a:solidFill>
                  <a:srgbClr val="222222"/>
                </a:solidFill>
                <a:effectLst/>
                <a:latin typeface="Arial" panose="020B0604020202020204" pitchFamily="34" charset="0"/>
              </a:rPr>
              <a:t>« CORPS… "</a:t>
            </a:r>
            <a:r>
              <a:rPr lang="fr-FR" b="0" i="0" dirty="0" smtClean="0">
                <a:solidFill>
                  <a:srgbClr val="222222"/>
                </a:solidFill>
                <a:effectLst/>
                <a:latin typeface="Arial" panose="020B0604020202020204" pitchFamily="34" charset="0"/>
              </a:rPr>
              <a:t>. Très tôt le matin, Napoléon quitte Corps et se met en route vers La Mure, arrivant en fin matinée ils fait halte sur la colline du Calvaire pour s’y restaurer sous le regard de toute la population. Le général Marchand qui commande à Grenoble est fermement décidé à arrêter l’usurpateur et à l'enfermer au fort </a:t>
            </a:r>
            <a:r>
              <a:rPr lang="fr-FR" b="0" i="0" dirty="0" err="1" smtClean="0">
                <a:solidFill>
                  <a:srgbClr val="222222"/>
                </a:solidFill>
                <a:effectLst/>
                <a:latin typeface="Arial" panose="020B0604020202020204" pitchFamily="34" charset="0"/>
              </a:rPr>
              <a:t>Barraux</a:t>
            </a:r>
            <a:r>
              <a:rPr lang="fr-FR" b="0" i="0" dirty="0" smtClean="0">
                <a:solidFill>
                  <a:srgbClr val="222222"/>
                </a:solidFill>
                <a:effectLst/>
                <a:latin typeface="Arial" panose="020B0604020202020204" pitchFamily="34" charset="0"/>
              </a:rPr>
              <a:t>. Il a envoyé le bataillon du commandant Lessard qui a pris position à </a:t>
            </a:r>
            <a:r>
              <a:rPr lang="fr-FR" b="0" i="0" dirty="0" err="1" smtClean="0">
                <a:solidFill>
                  <a:srgbClr val="222222"/>
                </a:solidFill>
                <a:effectLst/>
                <a:latin typeface="Arial" panose="020B0604020202020204" pitchFamily="34" charset="0"/>
              </a:rPr>
              <a:t>Laffrey</a:t>
            </a:r>
            <a:r>
              <a:rPr lang="fr-FR" b="0" i="0" dirty="0" smtClean="0">
                <a:solidFill>
                  <a:srgbClr val="222222"/>
                </a:solidFill>
                <a:effectLst/>
                <a:latin typeface="Arial" panose="020B0604020202020204" pitchFamily="34" charset="0"/>
              </a:rPr>
              <a:t>, défilé étroit entre la colline et le lac.</a:t>
            </a:r>
            <a:r>
              <a:rPr lang="fr-FR" dirty="0" smtClean="0"/>
              <a:t/>
            </a:r>
            <a:br>
              <a:rPr lang="fr-FR" dirty="0" smtClean="0"/>
            </a:br>
            <a:r>
              <a:rPr lang="fr-FR" b="0" i="0" dirty="0" smtClean="0">
                <a:solidFill>
                  <a:srgbClr val="222222"/>
                </a:solidFill>
                <a:effectLst/>
                <a:latin typeface="Arial" panose="020B0604020202020204" pitchFamily="34" charset="0"/>
              </a:rPr>
              <a:t>A l’entrée de ce village, entre lac et montagne, les troupes du 5ème de ligne occupent une place stratégique pour arrêter Napoléon. Ce dernier délaisse sa calèche pour un cheval et s’avance jusqu’à la portée des armes ennemies.                                </a:t>
            </a:r>
            <a:r>
              <a:rPr lang="fr-FR" dirty="0" smtClean="0"/>
              <a:t/>
            </a:r>
            <a:br>
              <a:rPr lang="fr-FR" dirty="0" smtClean="0"/>
            </a:br>
            <a:r>
              <a:rPr lang="fr-FR" b="0" i="0" dirty="0" smtClean="0">
                <a:solidFill>
                  <a:srgbClr val="222222"/>
                </a:solidFill>
                <a:effectLst/>
                <a:latin typeface="Arial" panose="020B0604020202020204" pitchFamily="34" charset="0"/>
              </a:rPr>
              <a:t>"Feu, feu" hurla Randon. Aucun soldat n’obéit…   </a:t>
            </a:r>
            <a:r>
              <a:rPr lang="fr-FR" dirty="0" smtClean="0"/>
              <a:t/>
            </a:r>
            <a:br>
              <a:rPr lang="fr-FR" dirty="0" smtClean="0"/>
            </a:br>
            <a:r>
              <a:rPr lang="fr-FR" b="0" i="0" dirty="0" smtClean="0">
                <a:solidFill>
                  <a:srgbClr val="222222"/>
                </a:solidFill>
                <a:effectLst/>
                <a:latin typeface="Arial" panose="020B0604020202020204" pitchFamily="34" charset="0"/>
              </a:rPr>
              <a:t>Dans le silence, une voix forte et calme s’éleva : </a:t>
            </a:r>
            <a:r>
              <a:rPr lang="fr-FR" b="1" i="0" dirty="0" smtClean="0">
                <a:solidFill>
                  <a:srgbClr val="222222"/>
                </a:solidFill>
                <a:effectLst/>
                <a:latin typeface="Arial" panose="020B0604020202020204" pitchFamily="34" charset="0"/>
              </a:rPr>
              <a:t>"Soldats du 5e ! Reconnaissez votre Empereur.."</a:t>
            </a:r>
            <a:r>
              <a:rPr lang="fr-FR" b="0" i="0" dirty="0" smtClean="0">
                <a:solidFill>
                  <a:srgbClr val="222222"/>
                </a:solidFill>
                <a:effectLst/>
                <a:latin typeface="Arial" panose="020B0604020202020204" pitchFamily="34" charset="0"/>
              </a:rPr>
              <a:t> Puis ouvrant sa redingote, il poursuivit:</a:t>
            </a:r>
            <a:r>
              <a:rPr lang="fr-FR" b="1" i="0" dirty="0" smtClean="0">
                <a:solidFill>
                  <a:srgbClr val="222222"/>
                </a:solidFill>
                <a:effectLst/>
                <a:latin typeface="Arial" panose="020B0604020202020204" pitchFamily="34" charset="0"/>
              </a:rPr>
              <a:t> "s’il en est un parmi vous qui veuille tuer son général, me voilà!"   </a:t>
            </a:r>
            <a:r>
              <a:rPr lang="fr-FR" dirty="0" smtClean="0"/>
              <a:t/>
            </a:r>
            <a:br>
              <a:rPr lang="fr-FR" dirty="0" smtClean="0"/>
            </a:br>
            <a:r>
              <a:rPr lang="fr-FR" b="0" i="0" dirty="0" smtClean="0">
                <a:solidFill>
                  <a:srgbClr val="222222"/>
                </a:solidFill>
                <a:effectLst/>
                <a:latin typeface="Arial" panose="020B0604020202020204" pitchFamily="34" charset="0"/>
              </a:rPr>
              <a:t>Les fusils s’abaissent, les soldats fraternisent aux cris de « Vive l’empereur! », les cocardes tricolores fleurissent de toute part. Napoléon vient de remporter une victoire décisive…     </a:t>
            </a:r>
            <a:r>
              <a:rPr lang="fr-FR" dirty="0" smtClean="0"/>
              <a:t/>
            </a:r>
            <a:br>
              <a:rPr lang="fr-FR" dirty="0" smtClean="0"/>
            </a:b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0900" y="663862"/>
            <a:ext cx="3657143" cy="5980952"/>
          </a:xfrm>
          <a:prstGeom prst="rect">
            <a:avLst/>
          </a:prstGeom>
        </p:spPr>
      </p:pic>
      <p:pic>
        <p:nvPicPr>
          <p:cNvPr id="4" name="Image 3"/>
          <p:cNvPicPr>
            <a:picLocks noChangeAspect="1"/>
          </p:cNvPicPr>
          <p:nvPr/>
        </p:nvPicPr>
        <p:blipFill>
          <a:blip r:embed="rId3">
            <a:duotone>
              <a:prstClr val="black"/>
              <a:srgbClr val="D9C3A5">
                <a:tint val="50000"/>
                <a:satMod val="180000"/>
              </a:srgbClr>
            </a:duotone>
            <a:extLst>
              <a:ext uri="{BEBA8EAE-BF5A-486C-A8C5-ECC9F3942E4B}">
                <a14:imgProps xmlns:a14="http://schemas.microsoft.com/office/drawing/2010/main">
                  <a14:imgLayer r:embed="rId4">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682981" y="4606200"/>
            <a:ext cx="2143125" cy="2143125"/>
          </a:xfrm>
          <a:prstGeom prst="rect">
            <a:avLst/>
          </a:prstGeom>
        </p:spPr>
      </p:pic>
    </p:spTree>
    <p:extLst>
      <p:ext uri="{BB962C8B-B14F-4D97-AF65-F5344CB8AC3E}">
        <p14:creationId xmlns:p14="http://schemas.microsoft.com/office/powerpoint/2010/main" val="10168798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6" name="Rectangle 5"/>
          <p:cNvSpPr/>
          <p:nvPr/>
        </p:nvSpPr>
        <p:spPr>
          <a:xfrm>
            <a:off x="4597815" y="5107248"/>
            <a:ext cx="7594185" cy="1477328"/>
          </a:xfrm>
          <a:prstGeom prst="rect">
            <a:avLst/>
          </a:prstGeom>
        </p:spPr>
        <p:txBody>
          <a:bodyPr wrap="square">
            <a:spAutoFit/>
          </a:bodyPr>
          <a:lstStyle/>
          <a:p>
            <a:pPr lvl="0" eaLnBrk="0" fontAlgn="base" hangingPunct="0">
              <a:spcBef>
                <a:spcPct val="0"/>
              </a:spcBef>
              <a:spcAft>
                <a:spcPct val="0"/>
              </a:spcAft>
            </a:pPr>
            <a:r>
              <a:rPr lang="fr-FR" altLang="fr-FR" dirty="0" err="1">
                <a:solidFill>
                  <a:srgbClr val="333333"/>
                </a:solidFill>
                <a:latin typeface="Noto"/>
              </a:rPr>
              <a:t>Laffrey</a:t>
            </a:r>
            <a:r>
              <a:rPr lang="fr-FR" altLang="fr-FR" dirty="0">
                <a:solidFill>
                  <a:srgbClr val="333333"/>
                </a:solidFill>
                <a:latin typeface="Noto"/>
              </a:rPr>
              <a:t> quitte le théâtre le 7 mars 1815, de la rencontre de Napoléon, de retour de l'Ile d'Elbe et de l'armée Royaliste.</a:t>
            </a:r>
            <a:br>
              <a:rPr lang="fr-FR" altLang="fr-FR" dirty="0">
                <a:solidFill>
                  <a:srgbClr val="333333"/>
                </a:solidFill>
                <a:latin typeface="Noto"/>
              </a:rPr>
            </a:br>
            <a:r>
              <a:rPr lang="fr-FR" altLang="fr-FR" dirty="0">
                <a:solidFill>
                  <a:srgbClr val="333333"/>
                </a:solidFill>
                <a:latin typeface="Noto"/>
              </a:rPr>
              <a:t>Le site porte le nom de la suite Prairie de la Rencontre.</a:t>
            </a:r>
            <a:br>
              <a:rPr lang="fr-FR" altLang="fr-FR" dirty="0">
                <a:solidFill>
                  <a:srgbClr val="333333"/>
                </a:solidFill>
                <a:latin typeface="Noto"/>
              </a:rPr>
            </a:br>
            <a:r>
              <a:rPr lang="fr-FR" altLang="fr-FR" dirty="0">
                <a:solidFill>
                  <a:srgbClr val="333333"/>
                </a:solidFill>
                <a:latin typeface="Noto"/>
              </a:rPr>
              <a:t>Une statue équestre de Napoléon, en surplomb du lac, commémore cet événement.</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614" y="168562"/>
            <a:ext cx="6628571" cy="4590476"/>
          </a:xfrm>
          <a:prstGeom prst="rect">
            <a:avLst/>
          </a:prstGeom>
        </p:spPr>
      </p:pic>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419" y="3146481"/>
            <a:ext cx="4304762" cy="3438095"/>
          </a:xfrm>
          <a:prstGeom prst="rect">
            <a:avLst/>
          </a:prstGeom>
        </p:spPr>
      </p:pic>
      <p:sp>
        <p:nvSpPr>
          <p:cNvPr id="10" name="Rectangle 9"/>
          <p:cNvSpPr/>
          <p:nvPr/>
        </p:nvSpPr>
        <p:spPr>
          <a:xfrm>
            <a:off x="184419" y="442436"/>
            <a:ext cx="4857481" cy="1754326"/>
          </a:xfrm>
          <a:prstGeom prst="rect">
            <a:avLst/>
          </a:prstGeom>
        </p:spPr>
        <p:txBody>
          <a:bodyPr wrap="square">
            <a:spAutoFit/>
          </a:bodyPr>
          <a:lstStyle/>
          <a:p>
            <a:r>
              <a:rPr lang="fr-FR" b="0" i="0" dirty="0" smtClean="0">
                <a:solidFill>
                  <a:srgbClr val="222222"/>
                </a:solidFill>
                <a:effectLst/>
                <a:latin typeface="Arial" panose="020B0604020202020204" pitchFamily="34" charset="0"/>
              </a:rPr>
              <a:t>Le lieu de cette confrontation est devenu la "Prairie de la Rencontre", immortalisée par le peintre allemand </a:t>
            </a:r>
            <a:r>
              <a:rPr lang="fr-FR" b="0" i="0" dirty="0" err="1" smtClean="0">
                <a:solidFill>
                  <a:srgbClr val="222222"/>
                </a:solidFill>
                <a:effectLst/>
                <a:latin typeface="Arial" panose="020B0604020202020204" pitchFamily="34" charset="0"/>
              </a:rPr>
              <a:t>Steuben</a:t>
            </a:r>
            <a:r>
              <a:rPr lang="fr-FR" b="0" i="0" dirty="0" smtClean="0">
                <a:solidFill>
                  <a:srgbClr val="222222"/>
                </a:solidFill>
                <a:effectLst/>
                <a:latin typeface="Arial" panose="020B0604020202020204" pitchFamily="34" charset="0"/>
              </a:rPr>
              <a:t> et marquée par une statue équestre de l’Empereur précédée en bordure de la route par deux aigles en bronze.</a:t>
            </a:r>
            <a:endParaRPr lang="fr-FR" dirty="0"/>
          </a:p>
        </p:txBody>
      </p:sp>
      <p:pic>
        <p:nvPicPr>
          <p:cNvPr id="8" name="Image 7"/>
          <p:cNvPicPr>
            <a:picLocks noChangeAspect="1"/>
          </p:cNvPicPr>
          <p:nvPr/>
        </p:nvPicPr>
        <p:blipFill>
          <a:blip r:embed="rId4">
            <a:duotone>
              <a:prstClr val="black"/>
              <a:srgbClr val="D9C3A5">
                <a:tint val="50000"/>
                <a:satMod val="180000"/>
              </a:srgbClr>
            </a:duotone>
            <a:extLst>
              <a:ext uri="{BEBA8EAE-BF5A-486C-A8C5-ECC9F3942E4B}">
                <a14:imgProps xmlns:a14="http://schemas.microsoft.com/office/drawing/2010/main">
                  <a14:imgLayer r:embed="rId5">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3878335" y="2544972"/>
            <a:ext cx="2143125" cy="2143125"/>
          </a:xfrm>
          <a:prstGeom prst="rect">
            <a:avLst/>
          </a:prstGeom>
        </p:spPr>
      </p:pic>
    </p:spTree>
    <p:extLst>
      <p:ext uri="{BB962C8B-B14F-4D97-AF65-F5344CB8AC3E}">
        <p14:creationId xmlns:p14="http://schemas.microsoft.com/office/powerpoint/2010/main" val="5003510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12722" y="755375"/>
            <a:ext cx="4824000" cy="5602481"/>
          </a:xfrm>
          <a:prstGeom prst="rect">
            <a:avLst/>
          </a:prstGeom>
        </p:spPr>
      </p:pic>
      <p:sp>
        <p:nvSpPr>
          <p:cNvPr id="7" name="Rectangle 6"/>
          <p:cNvSpPr/>
          <p:nvPr/>
        </p:nvSpPr>
        <p:spPr>
          <a:xfrm>
            <a:off x="525058" y="399885"/>
            <a:ext cx="5397500" cy="2862322"/>
          </a:xfrm>
          <a:prstGeom prst="rect">
            <a:avLst/>
          </a:prstGeom>
        </p:spPr>
        <p:txBody>
          <a:bodyPr wrap="square">
            <a:spAutoFit/>
          </a:bodyPr>
          <a:lstStyle/>
          <a:p>
            <a:r>
              <a:rPr lang="fr-FR" b="1" dirty="0" smtClean="0">
                <a:solidFill>
                  <a:srgbClr val="000000"/>
                </a:solidFill>
                <a:latin typeface="Arial" panose="020B0604020202020204" pitchFamily="34" charset="0"/>
              </a:rPr>
              <a:t>7,8,9 mars Grenoble:</a:t>
            </a:r>
          </a:p>
          <a:p>
            <a:r>
              <a:rPr lang="fr-FR" dirty="0" smtClean="0">
                <a:solidFill>
                  <a:srgbClr val="000000"/>
                </a:solidFill>
                <a:latin typeface="Arial" panose="020B0604020202020204" pitchFamily="34" charset="0"/>
              </a:rPr>
              <a:t>Porté</a:t>
            </a:r>
            <a:r>
              <a:rPr lang="fr-FR" b="1" dirty="0" smtClean="0">
                <a:solidFill>
                  <a:srgbClr val="000000"/>
                </a:solidFill>
                <a:latin typeface="Arial" panose="020B0604020202020204" pitchFamily="34" charset="0"/>
              </a:rPr>
              <a:t> </a:t>
            </a:r>
            <a:r>
              <a:rPr lang="fr-FR" dirty="0">
                <a:solidFill>
                  <a:srgbClr val="000000"/>
                </a:solidFill>
                <a:latin typeface="Arial" panose="020B0604020202020204" pitchFamily="34" charset="0"/>
              </a:rPr>
              <a:t>en triomphe Napoléon rentre dans Grenoble à 11 heures du soir. Il refuse d'aller à la préfecture désertée par M. Fourrier, et descend à l'auberge des «Trois Dauphins».  En 1791, le lieutenant d'artillerie Buonaparte, en garnison à Valence, passait à Grenoble et logeait dans cet hôtel, un des plus anciens de la ville dont l'enseigne existait déjà en 1412 !</a:t>
            </a:r>
            <a:endParaRPr lang="fr-FR" b="0" dirty="0" smtClean="0">
              <a:solidFill>
                <a:srgbClr val="000000"/>
              </a:solidFill>
              <a:effectLst/>
              <a:latin typeface="Open Sans"/>
            </a:endParaRPr>
          </a:p>
          <a:p>
            <a:r>
              <a:rPr lang="fr-FR" b="0" dirty="0" smtClean="0">
                <a:solidFill>
                  <a:srgbClr val="000000"/>
                </a:solidFill>
                <a:effectLst/>
                <a:latin typeface="Open Sans"/>
              </a:rPr>
              <a:t> </a:t>
            </a:r>
            <a:endParaRPr lang="fr-FR" b="0" dirty="0">
              <a:solidFill>
                <a:srgbClr val="000000"/>
              </a:solidFill>
              <a:effectLst/>
              <a:latin typeface="Open Sans"/>
            </a:endParaRPr>
          </a:p>
        </p:txBody>
      </p:sp>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965" y="3061688"/>
            <a:ext cx="1584000" cy="1227094"/>
          </a:xfrm>
          <a:prstGeom prst="rect">
            <a:avLst/>
          </a:prstGeom>
        </p:spPr>
      </p:pic>
      <p:cxnSp>
        <p:nvCxnSpPr>
          <p:cNvPr id="4" name="Connecteur droit avec flèche 3"/>
          <p:cNvCxnSpPr/>
          <p:nvPr/>
        </p:nvCxnSpPr>
        <p:spPr>
          <a:xfrm>
            <a:off x="2154803" y="3880237"/>
            <a:ext cx="1285462" cy="23853"/>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b="17565"/>
          <a:stretch/>
        </p:blipFill>
        <p:spPr>
          <a:xfrm>
            <a:off x="3440265" y="3061688"/>
            <a:ext cx="3456000" cy="2136720"/>
          </a:xfrm>
          <a:prstGeom prst="rect">
            <a:avLst/>
          </a:prstGeom>
        </p:spPr>
      </p:pic>
      <p:pic>
        <p:nvPicPr>
          <p:cNvPr id="10" name="Image 9"/>
          <p:cNvPicPr>
            <a:picLocks noChangeAspect="1"/>
          </p:cNvPicPr>
          <p:nvPr/>
        </p:nvPicPr>
        <p:blipFill>
          <a:blip r:embed="rId5">
            <a:duotone>
              <a:prstClr val="black"/>
              <a:srgbClr val="D9C3A5">
                <a:tint val="50000"/>
                <a:satMod val="180000"/>
              </a:srgbClr>
            </a:duotone>
            <a:extLst>
              <a:ext uri="{BEBA8EAE-BF5A-486C-A8C5-ECC9F3942E4B}">
                <a14:imgProps xmlns:a14="http://schemas.microsoft.com/office/drawing/2010/main">
                  <a14:imgLayer r:embed="rId6">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943510" y="4496521"/>
            <a:ext cx="2143125" cy="2143125"/>
          </a:xfrm>
          <a:prstGeom prst="rect">
            <a:avLst/>
          </a:prstGeom>
        </p:spPr>
      </p:pic>
    </p:spTree>
    <p:extLst>
      <p:ext uri="{BB962C8B-B14F-4D97-AF65-F5344CB8AC3E}">
        <p14:creationId xmlns:p14="http://schemas.microsoft.com/office/powerpoint/2010/main" val="38859392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sp>
        <p:nvSpPr>
          <p:cNvPr id="2" name="Rectangle 1"/>
          <p:cNvSpPr/>
          <p:nvPr/>
        </p:nvSpPr>
        <p:spPr>
          <a:xfrm>
            <a:off x="330200" y="793740"/>
            <a:ext cx="6096000" cy="3416320"/>
          </a:xfrm>
          <a:prstGeom prst="rect">
            <a:avLst/>
          </a:prstGeom>
        </p:spPr>
        <p:txBody>
          <a:bodyPr>
            <a:spAutoFit/>
          </a:bodyPr>
          <a:lstStyle/>
          <a:p>
            <a:pPr algn="just"/>
            <a:r>
              <a:rPr lang="fr-FR" b="1" i="0" dirty="0" smtClean="0">
                <a:solidFill>
                  <a:srgbClr val="222222"/>
                </a:solidFill>
                <a:effectLst/>
                <a:latin typeface="Arial" panose="020B0604020202020204" pitchFamily="34" charset="0"/>
              </a:rPr>
              <a:t>La ROUTE NAPOLEON de nos jours</a:t>
            </a:r>
            <a:endParaRPr lang="fr-FR" b="0" i="0" dirty="0" smtClean="0">
              <a:solidFill>
                <a:srgbClr val="222222"/>
              </a:solidFill>
              <a:effectLst/>
              <a:latin typeface="Arial" panose="020B0604020202020204" pitchFamily="34" charset="0"/>
            </a:endParaRPr>
          </a:p>
          <a:p>
            <a:pPr algn="just"/>
            <a:r>
              <a:rPr lang="fr-FR" b="0" i="0" dirty="0" smtClean="0">
                <a:solidFill>
                  <a:srgbClr val="222222"/>
                </a:solidFill>
                <a:effectLst/>
                <a:latin typeface="Arial" panose="020B0604020202020204" pitchFamily="34" charset="0"/>
              </a:rPr>
              <a:t>Devant le succès de cette route historique, on améliora son tracé, l’écartant parfois du chemin de terre initial suivi par l’Empereur.</a:t>
            </a:r>
            <a:br>
              <a:rPr lang="fr-FR" b="0" i="0" dirty="0" smtClean="0">
                <a:solidFill>
                  <a:srgbClr val="222222"/>
                </a:solidFill>
                <a:effectLst/>
                <a:latin typeface="Arial" panose="020B0604020202020204" pitchFamily="34" charset="0"/>
              </a:rPr>
            </a:br>
            <a:r>
              <a:rPr lang="fr-FR" b="0" i="0" dirty="0" smtClean="0">
                <a:solidFill>
                  <a:srgbClr val="222222"/>
                </a:solidFill>
                <a:effectLst/>
                <a:latin typeface="Arial" panose="020B0604020202020204" pitchFamily="34" charset="0"/>
              </a:rPr>
              <a:t>En 1913, membre du syndicat d'initiative d'</a:t>
            </a:r>
            <a:r>
              <a:rPr lang="fr-FR" b="0" i="0" dirty="0" err="1" smtClean="0">
                <a:solidFill>
                  <a:srgbClr val="222222"/>
                </a:solidFill>
                <a:effectLst/>
                <a:latin typeface="Arial" panose="020B0604020202020204" pitchFamily="34" charset="0"/>
              </a:rPr>
              <a:t>Artuby</a:t>
            </a:r>
            <a:r>
              <a:rPr lang="fr-FR" b="0" i="0" dirty="0" smtClean="0">
                <a:solidFill>
                  <a:srgbClr val="222222"/>
                </a:solidFill>
                <a:effectLst/>
                <a:latin typeface="Arial" panose="020B0604020202020204" pitchFamily="34" charset="0"/>
              </a:rPr>
              <a:t>, l'abbé Jules Chaperon, curé de la Martre demande aux pouvoirs publics de décerner à la Route Nationale 85, le titre exceptionnel de " Voie Napoléon ", mais la guerre 14-18, retarde le projet. Goudronnée en 1927, la RN85 devient, à l'instigation des syndicats d'initiative locaux, la Route Napoléon, véritable épine dorsale qui va de la Côte d'Azur au </a:t>
            </a:r>
            <a:r>
              <a:rPr lang="fr-FR" b="0" i="0" dirty="0" err="1" smtClean="0">
                <a:solidFill>
                  <a:srgbClr val="222222"/>
                </a:solidFill>
                <a:effectLst/>
                <a:latin typeface="Arial" panose="020B0604020202020204" pitchFamily="34" charset="0"/>
              </a:rPr>
              <a:t>coeur</a:t>
            </a:r>
            <a:r>
              <a:rPr lang="fr-FR" b="0" i="0" dirty="0" smtClean="0">
                <a:solidFill>
                  <a:srgbClr val="222222"/>
                </a:solidFill>
                <a:effectLst/>
                <a:latin typeface="Arial" panose="020B0604020202020204" pitchFamily="34" charset="0"/>
              </a:rPr>
              <a:t> des Alpes.</a:t>
            </a:r>
            <a:endParaRPr lang="fr-FR" b="0" i="0" dirty="0">
              <a:solidFill>
                <a:srgbClr val="222222"/>
              </a:solidFill>
              <a:effectLst/>
              <a:latin typeface="Arial" panose="020B060402020202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8795" y="259147"/>
            <a:ext cx="5123809" cy="6161905"/>
          </a:xfrm>
          <a:prstGeom prst="rect">
            <a:avLst/>
          </a:prstGeom>
        </p:spPr>
      </p:pic>
      <p:pic>
        <p:nvPicPr>
          <p:cNvPr id="4" name="Image 3"/>
          <p:cNvPicPr>
            <a:picLocks noChangeAspect="1"/>
          </p:cNvPicPr>
          <p:nvPr/>
        </p:nvPicPr>
        <p:blipFill>
          <a:blip r:embed="rId3">
            <a:duotone>
              <a:prstClr val="black"/>
              <a:srgbClr val="D9C3A5">
                <a:tint val="50000"/>
                <a:satMod val="180000"/>
              </a:srgbClr>
            </a:duotone>
            <a:extLst>
              <a:ext uri="{BEBA8EAE-BF5A-486C-A8C5-ECC9F3942E4B}">
                <a14:imgProps xmlns:a14="http://schemas.microsoft.com/office/drawing/2010/main">
                  <a14:imgLayer r:embed="rId4">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1682981" y="4606200"/>
            <a:ext cx="2143125" cy="2143125"/>
          </a:xfrm>
          <a:prstGeom prst="rect">
            <a:avLst/>
          </a:prstGeom>
        </p:spPr>
      </p:pic>
    </p:spTree>
    <p:extLst>
      <p:ext uri="{BB962C8B-B14F-4D97-AF65-F5344CB8AC3E}">
        <p14:creationId xmlns:p14="http://schemas.microsoft.com/office/powerpoint/2010/main" val="851075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EDECB">
            <a:alpha val="30000"/>
          </a:srgbClr>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00" y="178755"/>
            <a:ext cx="2304000" cy="3072000"/>
          </a:xfrm>
          <a:prstGeom prst="rect">
            <a:avLst/>
          </a:prstGeom>
        </p:spPr>
      </p:pic>
      <p:sp>
        <p:nvSpPr>
          <p:cNvPr id="5" name="Rectangle 4"/>
          <p:cNvSpPr/>
          <p:nvPr/>
        </p:nvSpPr>
        <p:spPr>
          <a:xfrm>
            <a:off x="154500" y="3369270"/>
            <a:ext cx="2533650" cy="1200329"/>
          </a:xfrm>
          <a:prstGeom prst="rect">
            <a:avLst/>
          </a:prstGeom>
        </p:spPr>
        <p:txBody>
          <a:bodyPr wrap="square">
            <a:spAutoFit/>
          </a:bodyPr>
          <a:lstStyle/>
          <a:p>
            <a:r>
              <a:rPr lang="fr-FR" dirty="0">
                <a:solidFill>
                  <a:srgbClr val="002060"/>
                </a:solidFill>
                <a:latin typeface="Segoe Print" panose="02000600000000000000" pitchFamily="2" charset="0"/>
              </a:rPr>
              <a:t>L’Aigle au départ des premiers lacets du col Bayard.</a:t>
            </a:r>
            <a:endParaRPr lang="fr-FR" b="0" dirty="0" smtClean="0">
              <a:solidFill>
                <a:srgbClr val="000000"/>
              </a:solidFill>
              <a:effectLst/>
              <a:latin typeface="Open Sans"/>
            </a:endParaRPr>
          </a:p>
          <a:p>
            <a:r>
              <a:rPr lang="fr-FR" i="1" dirty="0">
                <a:solidFill>
                  <a:srgbClr val="002060"/>
                </a:solidFill>
                <a:latin typeface="Segoe Print" panose="02000600000000000000" pitchFamily="2" charset="0"/>
              </a:rPr>
              <a:t> </a:t>
            </a:r>
            <a:endParaRPr lang="fr-FR" b="0" dirty="0">
              <a:solidFill>
                <a:srgbClr val="000000"/>
              </a:solidFill>
              <a:effectLst/>
              <a:latin typeface="Open Sans"/>
            </a:endParaRP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8500" y="217809"/>
            <a:ext cx="2304000" cy="3032946"/>
          </a:xfrm>
          <a:prstGeom prst="rect">
            <a:avLst/>
          </a:prstGeom>
        </p:spPr>
      </p:pic>
      <p:sp>
        <p:nvSpPr>
          <p:cNvPr id="8" name="Rectangle 7"/>
          <p:cNvSpPr/>
          <p:nvPr/>
        </p:nvSpPr>
        <p:spPr>
          <a:xfrm>
            <a:off x="2706850" y="3369270"/>
            <a:ext cx="3159125" cy="923330"/>
          </a:xfrm>
          <a:prstGeom prst="rect">
            <a:avLst/>
          </a:prstGeom>
        </p:spPr>
        <p:txBody>
          <a:bodyPr wrap="square">
            <a:spAutoFit/>
          </a:bodyPr>
          <a:lstStyle/>
          <a:p>
            <a:r>
              <a:rPr lang="fr-FR" b="0" i="0" dirty="0" smtClean="0">
                <a:solidFill>
                  <a:schemeClr val="accent5">
                    <a:lumMod val="50000"/>
                  </a:schemeClr>
                </a:solidFill>
                <a:effectLst/>
                <a:latin typeface="Segoe Print" panose="02000600000000000000" pitchFamily="2" charset="0"/>
              </a:rPr>
              <a:t>Monument au lieu-dit "Les Baraques«  </a:t>
            </a:r>
            <a:r>
              <a:rPr lang="fr-FR" dirty="0" smtClean="0">
                <a:solidFill>
                  <a:schemeClr val="accent5">
                    <a:lumMod val="50000"/>
                  </a:schemeClr>
                </a:solidFill>
                <a:latin typeface="Segoe Print" panose="02000600000000000000" pitchFamily="2" charset="0"/>
              </a:rPr>
              <a:t>La </a:t>
            </a:r>
            <a:r>
              <a:rPr lang="fr-FR" dirty="0" err="1">
                <a:solidFill>
                  <a:schemeClr val="accent5">
                    <a:lumMod val="50000"/>
                  </a:schemeClr>
                </a:solidFill>
                <a:latin typeface="Segoe Print" panose="02000600000000000000" pitchFamily="2" charset="0"/>
              </a:rPr>
              <a:t>Fare</a:t>
            </a:r>
            <a:r>
              <a:rPr lang="fr-FR" dirty="0">
                <a:solidFill>
                  <a:schemeClr val="accent5">
                    <a:lumMod val="50000"/>
                  </a:schemeClr>
                </a:solidFill>
                <a:latin typeface="Segoe Print" panose="02000600000000000000" pitchFamily="2" charset="0"/>
              </a:rPr>
              <a:t> en Champsaur</a:t>
            </a:r>
          </a:p>
        </p:txBody>
      </p:sp>
      <p:pic>
        <p:nvPicPr>
          <p:cNvPr id="9" name="Imag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5975" y="238012"/>
            <a:ext cx="2304000" cy="3072000"/>
          </a:xfrm>
          <a:prstGeom prst="rect">
            <a:avLst/>
          </a:prstGeom>
        </p:spPr>
      </p:pic>
      <p:sp>
        <p:nvSpPr>
          <p:cNvPr id="10" name="Rectangle 9"/>
          <p:cNvSpPr/>
          <p:nvPr/>
        </p:nvSpPr>
        <p:spPr>
          <a:xfrm>
            <a:off x="5685050" y="3369270"/>
            <a:ext cx="3060700" cy="923330"/>
          </a:xfrm>
          <a:prstGeom prst="rect">
            <a:avLst/>
          </a:prstGeom>
        </p:spPr>
        <p:txBody>
          <a:bodyPr wrap="square">
            <a:spAutoFit/>
          </a:bodyPr>
          <a:lstStyle/>
          <a:p>
            <a:r>
              <a:rPr lang="fr-FR" b="0" i="0" dirty="0" smtClean="0">
                <a:solidFill>
                  <a:schemeClr val="accent5">
                    <a:lumMod val="50000"/>
                  </a:schemeClr>
                </a:solidFill>
                <a:effectLst/>
                <a:latin typeface="Segoe Print" panose="02000600000000000000" pitchFamily="2" charset="0"/>
              </a:rPr>
              <a:t>C'est ici, au pied de l'ancienne auberge</a:t>
            </a:r>
            <a:r>
              <a:rPr lang="fr-FR" dirty="0" smtClean="0">
                <a:solidFill>
                  <a:schemeClr val="accent5">
                    <a:lumMod val="50000"/>
                  </a:schemeClr>
                </a:solidFill>
                <a:latin typeface="Segoe Print" panose="02000600000000000000" pitchFamily="2" charset="0"/>
              </a:rPr>
              <a:t> »Logis du Pin »</a:t>
            </a:r>
            <a:endParaRPr lang="fr-FR" dirty="0">
              <a:solidFill>
                <a:schemeClr val="accent5">
                  <a:lumMod val="50000"/>
                </a:schemeClr>
              </a:solidFill>
              <a:latin typeface="Segoe Print" panose="02000600000000000000" pitchFamily="2" charset="0"/>
            </a:endParaRPr>
          </a:p>
        </p:txBody>
      </p:sp>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92200" y="178755"/>
            <a:ext cx="2304000" cy="3190515"/>
          </a:xfrm>
          <a:prstGeom prst="rect">
            <a:avLst/>
          </a:prstGeom>
        </p:spPr>
      </p:pic>
      <p:sp>
        <p:nvSpPr>
          <p:cNvPr id="12" name="Rectangle 11"/>
          <p:cNvSpPr/>
          <p:nvPr/>
        </p:nvSpPr>
        <p:spPr>
          <a:xfrm>
            <a:off x="8844174" y="3428527"/>
            <a:ext cx="3347825" cy="923330"/>
          </a:xfrm>
          <a:prstGeom prst="rect">
            <a:avLst/>
          </a:prstGeom>
        </p:spPr>
        <p:txBody>
          <a:bodyPr wrap="square">
            <a:spAutoFit/>
          </a:bodyPr>
          <a:lstStyle/>
          <a:p>
            <a:r>
              <a:rPr lang="fr-FR" b="0" i="0" dirty="0" smtClean="0">
                <a:solidFill>
                  <a:schemeClr val="accent5">
                    <a:lumMod val="50000"/>
                  </a:schemeClr>
                </a:solidFill>
                <a:effectLst/>
                <a:latin typeface="Segoe Print" panose="02000600000000000000" pitchFamily="2" charset="0"/>
              </a:rPr>
              <a:t>Au village de la Martre, vous pourrez admirer le Buste de Napoléon</a:t>
            </a:r>
            <a:endParaRPr lang="fr-FR" dirty="0">
              <a:solidFill>
                <a:schemeClr val="accent5">
                  <a:lumMod val="50000"/>
                </a:schemeClr>
              </a:solidFill>
              <a:latin typeface="Segoe Print" panose="02000600000000000000" pitchFamily="2" charset="0"/>
            </a:endParaRPr>
          </a:p>
        </p:txBody>
      </p:sp>
      <p:pic>
        <p:nvPicPr>
          <p:cNvPr id="13" name="Image 12"/>
          <p:cNvPicPr>
            <a:picLocks noChangeAspect="1"/>
          </p:cNvPicPr>
          <p:nvPr/>
        </p:nvPicPr>
        <p:blipFill>
          <a:blip r:embed="rId6">
            <a:duotone>
              <a:prstClr val="black"/>
              <a:srgbClr val="D9C3A5">
                <a:tint val="50000"/>
                <a:satMod val="180000"/>
              </a:srgbClr>
            </a:duotone>
            <a:extLst>
              <a:ext uri="{BEBA8EAE-BF5A-486C-A8C5-ECC9F3942E4B}">
                <a14:imgProps xmlns:a14="http://schemas.microsoft.com/office/drawing/2010/main">
                  <a14:imgLayer r:embed="rId7">
                    <a14:imgEffect>
                      <a14:backgroundRemoval t="889" b="100000" l="0" r="97778"/>
                    </a14:imgEffect>
                  </a14:imgLayer>
                </a14:imgProps>
              </a:ext>
              <a:ext uri="{28A0092B-C50C-407E-A947-70E740481C1C}">
                <a14:useLocalDpi xmlns:a14="http://schemas.microsoft.com/office/drawing/2010/main" val="0"/>
              </a:ext>
            </a:extLst>
          </a:blip>
          <a:stretch>
            <a:fillRect/>
          </a:stretch>
        </p:blipFill>
        <p:spPr>
          <a:xfrm>
            <a:off x="4694599" y="4569599"/>
            <a:ext cx="2143125" cy="2143125"/>
          </a:xfrm>
          <a:prstGeom prst="rect">
            <a:avLst/>
          </a:prstGeom>
        </p:spPr>
      </p:pic>
      <p:pic>
        <p:nvPicPr>
          <p:cNvPr id="2" name="Imag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4500" y="4828388"/>
            <a:ext cx="2562225" cy="1781175"/>
          </a:xfrm>
          <a:prstGeom prst="rect">
            <a:avLst/>
          </a:prstGeom>
        </p:spPr>
      </p:pic>
      <p:pic>
        <p:nvPicPr>
          <p:cNvPr id="3" name="Imag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98200" y="4489776"/>
            <a:ext cx="2988000" cy="2222948"/>
          </a:xfrm>
          <a:prstGeom prst="rect">
            <a:avLst/>
          </a:prstGeom>
        </p:spPr>
      </p:pic>
    </p:spTree>
    <p:extLst>
      <p:ext uri="{BB962C8B-B14F-4D97-AF65-F5344CB8AC3E}">
        <p14:creationId xmlns:p14="http://schemas.microsoft.com/office/powerpoint/2010/main" val="36464792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 y="1854199"/>
            <a:ext cx="12001500" cy="4679958"/>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1050" y="4751962"/>
            <a:ext cx="1298448" cy="144475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63812" y="15847"/>
            <a:ext cx="8532000" cy="462771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772" y="339711"/>
            <a:ext cx="3024000" cy="1476561"/>
          </a:xfrm>
          <a:prstGeom prst="rect">
            <a:avLst/>
          </a:prstGeom>
        </p:spPr>
      </p:pic>
      <p:pic>
        <p:nvPicPr>
          <p:cNvPr id="6" name="Image 5"/>
          <p:cNvPicPr>
            <a:picLocks noChangeAspect="1"/>
          </p:cNvPicPr>
          <p:nvPr/>
        </p:nvPicPr>
        <p:blipFill rotWithShape="1">
          <a:blip r:embed="rId6">
            <a:extLst>
              <a:ext uri="{BEBA8EAE-BF5A-486C-A8C5-ECC9F3942E4B}">
                <a14:imgProps xmlns:a14="http://schemas.microsoft.com/office/drawing/2010/main">
                  <a14:imgLayer r:embed="rId7">
                    <a14:imgEffect>
                      <a14:backgroundRemoval t="0" b="66580" l="0" r="43003"/>
                    </a14:imgEffect>
                  </a14:imgLayer>
                </a14:imgProps>
              </a:ext>
              <a:ext uri="{28A0092B-C50C-407E-A947-70E740481C1C}">
                <a14:useLocalDpi xmlns:a14="http://schemas.microsoft.com/office/drawing/2010/main" val="0"/>
              </a:ext>
            </a:extLst>
          </a:blip>
          <a:srcRect r="63102" b="31888"/>
          <a:stretch/>
        </p:blipFill>
        <p:spPr>
          <a:xfrm>
            <a:off x="3663811" y="15837"/>
            <a:ext cx="3132000" cy="3253161"/>
          </a:xfrm>
          <a:prstGeom prst="rect">
            <a:avLst/>
          </a:prstGeom>
        </p:spPr>
      </p:pic>
      <p:pic>
        <p:nvPicPr>
          <p:cNvPr id="7" name="Image 6"/>
          <p:cNvPicPr>
            <a:picLocks noChangeAspect="1"/>
          </p:cNvPicPr>
          <p:nvPr/>
        </p:nvPicPr>
        <p:blipFill rotWithShape="1">
          <a:blip r:embed="rId8">
            <a:extLst>
              <a:ext uri="{BEBA8EAE-BF5A-486C-A8C5-ECC9F3942E4B}">
                <a14:imgProps xmlns:a14="http://schemas.microsoft.com/office/drawing/2010/main">
                  <a14:imgLayer r:embed="rId9">
                    <a14:imgEffect>
                      <a14:backgroundRemoval t="0" b="89474" l="405" r="26721"/>
                    </a14:imgEffect>
                  </a14:imgLayer>
                </a14:imgProps>
              </a:ext>
              <a:ext uri="{28A0092B-C50C-407E-A947-70E740481C1C}">
                <a14:useLocalDpi xmlns:a14="http://schemas.microsoft.com/office/drawing/2010/main" val="0"/>
              </a:ext>
            </a:extLst>
          </a:blip>
          <a:srcRect r="70641" b="14278"/>
          <a:stretch/>
        </p:blipFill>
        <p:spPr>
          <a:xfrm>
            <a:off x="171810" y="1854199"/>
            <a:ext cx="3492000" cy="3958204"/>
          </a:xfrm>
          <a:prstGeom prst="rect">
            <a:avLst/>
          </a:prstGeom>
        </p:spPr>
      </p:pic>
      <p:sp>
        <p:nvSpPr>
          <p:cNvPr id="8" name="ZoneTexte 7"/>
          <p:cNvSpPr txBox="1"/>
          <p:nvPr/>
        </p:nvSpPr>
        <p:spPr>
          <a:xfrm>
            <a:off x="3872285" y="5025224"/>
            <a:ext cx="3212327" cy="646331"/>
          </a:xfrm>
          <a:prstGeom prst="rect">
            <a:avLst/>
          </a:prstGeom>
          <a:noFill/>
        </p:spPr>
        <p:txBody>
          <a:bodyPr wrap="square" rtlCol="0">
            <a:spAutoFit/>
          </a:bodyPr>
          <a:lstStyle/>
          <a:p>
            <a:r>
              <a:rPr lang="fr-FR" dirty="0" smtClean="0"/>
              <a:t>Commentaires images du NET: certaines photos perso</a:t>
            </a:r>
            <a:endParaRPr lang="fr-FR" dirty="0"/>
          </a:p>
        </p:txBody>
      </p:sp>
      <p:pic>
        <p:nvPicPr>
          <p:cNvPr id="9" name="Image 8"/>
          <p:cNvPicPr>
            <a:picLocks noChangeAspect="1"/>
          </p:cNvPicPr>
          <p:nvPr/>
        </p:nvPicPr>
        <p:blipFill rotWithShape="1">
          <a:blip r:embed="rId10">
            <a:extLst>
              <a:ext uri="{28A0092B-C50C-407E-A947-70E740481C1C}">
                <a14:useLocalDpi xmlns:a14="http://schemas.microsoft.com/office/drawing/2010/main" val="0"/>
              </a:ext>
            </a:extLst>
          </a:blip>
          <a:srcRect l="55055" b="42383"/>
          <a:stretch/>
        </p:blipFill>
        <p:spPr>
          <a:xfrm>
            <a:off x="8341050" y="48946"/>
            <a:ext cx="3832260" cy="2606790"/>
          </a:xfrm>
          <a:prstGeom prst="rect">
            <a:avLst/>
          </a:prstGeom>
        </p:spPr>
      </p:pic>
    </p:spTree>
    <p:extLst>
      <p:ext uri="{BB962C8B-B14F-4D97-AF65-F5344CB8AC3E}">
        <p14:creationId xmlns:p14="http://schemas.microsoft.com/office/powerpoint/2010/main" val="3337233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6"/>
                                        </p:tgtEl>
                                      </p:cBhvr>
                                      <p:by x="150000" y="150000"/>
                                    </p:animScale>
                                  </p:childTnLst>
                                </p:cTn>
                              </p:par>
                              <p:par>
                                <p:cTn id="7" presetID="13" presetClass="entr" presetSubtype="16"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plus(in)">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979</TotalTime>
  <Words>1812</Words>
  <Application>Microsoft Office PowerPoint</Application>
  <PresentationFormat>Grand écran</PresentationFormat>
  <Paragraphs>43</Paragraphs>
  <Slides>18</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18</vt:i4>
      </vt:variant>
    </vt:vector>
  </HeadingPairs>
  <TitlesOfParts>
    <vt:vector size="27" baseType="lpstr">
      <vt:lpstr>Arial</vt:lpstr>
      <vt:lpstr>Calibri</vt:lpstr>
      <vt:lpstr>Calibri Light</vt:lpstr>
      <vt:lpstr>Noto</vt:lpstr>
      <vt:lpstr>Open Sans</vt:lpstr>
      <vt:lpstr>Roboto</vt:lpstr>
      <vt:lpstr>Segoe Print</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15</cp:revision>
  <dcterms:created xsi:type="dcterms:W3CDTF">2025-08-03T08:11:56Z</dcterms:created>
  <dcterms:modified xsi:type="dcterms:W3CDTF">2025-08-04T10:50:38Z</dcterms:modified>
</cp:coreProperties>
</file>