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0" r:id="rId4"/>
    <p:sldId id="303" r:id="rId5"/>
    <p:sldId id="261" r:id="rId6"/>
    <p:sldId id="262" r:id="rId7"/>
    <p:sldId id="347" r:id="rId8"/>
    <p:sldId id="304" r:id="rId9"/>
    <p:sldId id="305" r:id="rId10"/>
    <p:sldId id="348" r:id="rId11"/>
    <p:sldId id="308" r:id="rId12"/>
    <p:sldId id="350" r:id="rId13"/>
    <p:sldId id="307" r:id="rId14"/>
    <p:sldId id="263" r:id="rId15"/>
    <p:sldId id="310" r:id="rId16"/>
    <p:sldId id="265" r:id="rId17"/>
    <p:sldId id="264" r:id="rId18"/>
    <p:sldId id="349" r:id="rId19"/>
    <p:sldId id="311" r:id="rId20"/>
    <p:sldId id="266" r:id="rId21"/>
    <p:sldId id="355" r:id="rId22"/>
    <p:sldId id="267" r:id="rId23"/>
    <p:sldId id="268" r:id="rId24"/>
    <p:sldId id="269" r:id="rId25"/>
    <p:sldId id="271" r:id="rId26"/>
    <p:sldId id="270" r:id="rId27"/>
    <p:sldId id="333" r:id="rId28"/>
    <p:sldId id="273" r:id="rId29"/>
    <p:sldId id="274" r:id="rId30"/>
    <p:sldId id="272" r:id="rId31"/>
    <p:sldId id="275" r:id="rId32"/>
    <p:sldId id="276" r:id="rId33"/>
    <p:sldId id="330" r:id="rId34"/>
    <p:sldId id="278" r:id="rId35"/>
    <p:sldId id="331" r:id="rId36"/>
    <p:sldId id="334" r:id="rId37"/>
    <p:sldId id="284" r:id="rId38"/>
    <p:sldId id="283" r:id="rId39"/>
    <p:sldId id="285" r:id="rId40"/>
    <p:sldId id="316" r:id="rId41"/>
    <p:sldId id="286" r:id="rId42"/>
    <p:sldId id="332" r:id="rId43"/>
    <p:sldId id="277" r:id="rId44"/>
    <p:sldId id="279" r:id="rId45"/>
    <p:sldId id="327" r:id="rId46"/>
    <p:sldId id="328" r:id="rId47"/>
    <p:sldId id="300" r:id="rId48"/>
    <p:sldId id="318" r:id="rId49"/>
    <p:sldId id="287" r:id="rId50"/>
    <p:sldId id="317" r:id="rId51"/>
    <p:sldId id="288" r:id="rId52"/>
    <p:sldId id="329" r:id="rId53"/>
    <p:sldId id="280" r:id="rId54"/>
    <p:sldId id="282" r:id="rId55"/>
    <p:sldId id="352" r:id="rId56"/>
    <p:sldId id="281" r:id="rId57"/>
    <p:sldId id="292" r:id="rId58"/>
    <p:sldId id="289" r:id="rId59"/>
    <p:sldId id="301" r:id="rId60"/>
    <p:sldId id="351" r:id="rId61"/>
    <p:sldId id="306" r:id="rId62"/>
    <p:sldId id="335" r:id="rId63"/>
    <p:sldId id="290" r:id="rId64"/>
    <p:sldId id="321" r:id="rId65"/>
    <p:sldId id="320" r:id="rId66"/>
    <p:sldId id="299" r:id="rId67"/>
    <p:sldId id="319" r:id="rId68"/>
    <p:sldId id="353" r:id="rId69"/>
    <p:sldId id="314" r:id="rId70"/>
    <p:sldId id="313" r:id="rId71"/>
    <p:sldId id="291" r:id="rId72"/>
    <p:sldId id="312" r:id="rId73"/>
    <p:sldId id="294" r:id="rId74"/>
    <p:sldId id="337" r:id="rId75"/>
    <p:sldId id="323" r:id="rId76"/>
    <p:sldId id="295" r:id="rId77"/>
    <p:sldId id="322" r:id="rId78"/>
    <p:sldId id="296" r:id="rId79"/>
    <p:sldId id="297" r:id="rId80"/>
    <p:sldId id="298" r:id="rId81"/>
    <p:sldId id="336" r:id="rId82"/>
    <p:sldId id="325" r:id="rId83"/>
    <p:sldId id="354" r:id="rId84"/>
    <p:sldId id="324" r:id="rId85"/>
    <p:sldId id="326" r:id="rId86"/>
    <p:sldId id="338" r:id="rId87"/>
    <p:sldId id="346" r:id="rId88"/>
    <p:sldId id="344" r:id="rId89"/>
    <p:sldId id="345" r:id="rId90"/>
    <p:sldId id="342" r:id="rId91"/>
    <p:sldId id="340" r:id="rId92"/>
    <p:sldId id="341" r:id="rId93"/>
    <p:sldId id="343" r:id="rId9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Qc8am0eL+oAbJBpygquw==" hashData="iFmo0Jtn2wRiEJtNDVznlw+ipf0SMug/IGrOW0I3SPnedUAwJhiJDHG0k0W+FIitNsZke+kWTAINUDjiLnLMQg=="/>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948"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presProps" Target="pres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2AA9B273-7ED0-471B-B1DD-3F6AE21CB0A3}" type="datetimeFigureOut">
              <a:rPr lang="fr-FR" smtClean="0"/>
              <a:pPr/>
              <a:t>01/08/2025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3A353F7-CDC9-4609-BF1C-E674F4B53BEE}" type="slidenum">
              <a:rPr lang="fr-FR" smtClean="0"/>
              <a:pPr/>
              <a:t>‹N°›</a:t>
            </a:fld>
            <a:endParaRPr lang="fr-FR"/>
          </a:p>
        </p:txBody>
      </p:sp>
    </p:spTree>
    <p:extLst>
      <p:ext uri="{BB962C8B-B14F-4D97-AF65-F5344CB8AC3E}">
        <p14:creationId xmlns:p14="http://schemas.microsoft.com/office/powerpoint/2010/main" val="2504107822"/>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AA9B273-7ED0-471B-B1DD-3F6AE21CB0A3}" type="datetimeFigureOut">
              <a:rPr lang="fr-FR" smtClean="0"/>
              <a:pPr/>
              <a:t>01/08/2025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3A353F7-CDC9-4609-BF1C-E674F4B53BEE}" type="slidenum">
              <a:rPr lang="fr-FR" smtClean="0"/>
              <a:pPr/>
              <a:t>‹N°›</a:t>
            </a:fld>
            <a:endParaRPr lang="fr-FR"/>
          </a:p>
        </p:txBody>
      </p:sp>
    </p:spTree>
    <p:extLst>
      <p:ext uri="{BB962C8B-B14F-4D97-AF65-F5344CB8AC3E}">
        <p14:creationId xmlns:p14="http://schemas.microsoft.com/office/powerpoint/2010/main" val="2687756775"/>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AA9B273-7ED0-471B-B1DD-3F6AE21CB0A3}" type="datetimeFigureOut">
              <a:rPr lang="fr-FR" smtClean="0"/>
              <a:pPr/>
              <a:t>01/08/2025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3A353F7-CDC9-4609-BF1C-E674F4B53BEE}" type="slidenum">
              <a:rPr lang="fr-FR" smtClean="0"/>
              <a:pPr/>
              <a:t>‹N°›</a:t>
            </a:fld>
            <a:endParaRPr lang="fr-FR"/>
          </a:p>
        </p:txBody>
      </p:sp>
    </p:spTree>
    <p:extLst>
      <p:ext uri="{BB962C8B-B14F-4D97-AF65-F5344CB8AC3E}">
        <p14:creationId xmlns:p14="http://schemas.microsoft.com/office/powerpoint/2010/main" val="620473704"/>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AA9B273-7ED0-471B-B1DD-3F6AE21CB0A3}" type="datetimeFigureOut">
              <a:rPr lang="fr-FR" smtClean="0"/>
              <a:pPr/>
              <a:t>01/08/2025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3A353F7-CDC9-4609-BF1C-E674F4B53BEE}" type="slidenum">
              <a:rPr lang="fr-FR" smtClean="0"/>
              <a:pPr/>
              <a:t>‹N°›</a:t>
            </a:fld>
            <a:endParaRPr lang="fr-FR"/>
          </a:p>
        </p:txBody>
      </p:sp>
    </p:spTree>
    <p:extLst>
      <p:ext uri="{BB962C8B-B14F-4D97-AF65-F5344CB8AC3E}">
        <p14:creationId xmlns:p14="http://schemas.microsoft.com/office/powerpoint/2010/main" val="2264931114"/>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AA9B273-7ED0-471B-B1DD-3F6AE21CB0A3}" type="datetimeFigureOut">
              <a:rPr lang="fr-FR" smtClean="0"/>
              <a:pPr/>
              <a:t>01/08/2025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53A353F7-CDC9-4609-BF1C-E674F4B53BEE}" type="slidenum">
              <a:rPr lang="fr-FR" smtClean="0"/>
              <a:pPr/>
              <a:t>‹N°›</a:t>
            </a:fld>
            <a:endParaRPr lang="fr-FR"/>
          </a:p>
        </p:txBody>
      </p:sp>
    </p:spTree>
    <p:extLst>
      <p:ext uri="{BB962C8B-B14F-4D97-AF65-F5344CB8AC3E}">
        <p14:creationId xmlns:p14="http://schemas.microsoft.com/office/powerpoint/2010/main" val="1907906177"/>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AA9B273-7ED0-471B-B1DD-3F6AE21CB0A3}" type="datetimeFigureOut">
              <a:rPr lang="fr-FR" smtClean="0"/>
              <a:pPr/>
              <a:t>01/08/2025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53A353F7-CDC9-4609-BF1C-E674F4B53BEE}" type="slidenum">
              <a:rPr lang="fr-FR" smtClean="0"/>
              <a:pPr/>
              <a:t>‹N°›</a:t>
            </a:fld>
            <a:endParaRPr lang="fr-FR"/>
          </a:p>
        </p:txBody>
      </p:sp>
    </p:spTree>
    <p:extLst>
      <p:ext uri="{BB962C8B-B14F-4D97-AF65-F5344CB8AC3E}">
        <p14:creationId xmlns:p14="http://schemas.microsoft.com/office/powerpoint/2010/main" val="1736714419"/>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AA9B273-7ED0-471B-B1DD-3F6AE21CB0A3}" type="datetimeFigureOut">
              <a:rPr lang="fr-FR" smtClean="0"/>
              <a:pPr/>
              <a:t>01/08/2025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53A353F7-CDC9-4609-BF1C-E674F4B53BEE}" type="slidenum">
              <a:rPr lang="fr-FR" smtClean="0"/>
              <a:pPr/>
              <a:t>‹N°›</a:t>
            </a:fld>
            <a:endParaRPr lang="fr-FR"/>
          </a:p>
        </p:txBody>
      </p:sp>
    </p:spTree>
    <p:extLst>
      <p:ext uri="{BB962C8B-B14F-4D97-AF65-F5344CB8AC3E}">
        <p14:creationId xmlns:p14="http://schemas.microsoft.com/office/powerpoint/2010/main" val="2788380562"/>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AA9B273-7ED0-471B-B1DD-3F6AE21CB0A3}" type="datetimeFigureOut">
              <a:rPr lang="fr-FR" smtClean="0"/>
              <a:pPr/>
              <a:t>01/08/2025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3A353F7-CDC9-4609-BF1C-E674F4B53BEE}" type="slidenum">
              <a:rPr lang="fr-FR" smtClean="0"/>
              <a:pPr/>
              <a:t>‹N°›</a:t>
            </a:fld>
            <a:endParaRPr lang="fr-FR"/>
          </a:p>
        </p:txBody>
      </p:sp>
    </p:spTree>
    <p:extLst>
      <p:ext uri="{BB962C8B-B14F-4D97-AF65-F5344CB8AC3E}">
        <p14:creationId xmlns:p14="http://schemas.microsoft.com/office/powerpoint/2010/main" val="2945706585"/>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AA9B273-7ED0-471B-B1DD-3F6AE21CB0A3}" type="datetimeFigureOut">
              <a:rPr lang="fr-FR" smtClean="0"/>
              <a:pPr/>
              <a:t>01/08/2025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3A353F7-CDC9-4609-BF1C-E674F4B53BEE}" type="slidenum">
              <a:rPr lang="fr-FR" smtClean="0"/>
              <a:pPr/>
              <a:t>‹N°›</a:t>
            </a:fld>
            <a:endParaRPr lang="fr-FR"/>
          </a:p>
        </p:txBody>
      </p:sp>
    </p:spTree>
    <p:extLst>
      <p:ext uri="{BB962C8B-B14F-4D97-AF65-F5344CB8AC3E}">
        <p14:creationId xmlns:p14="http://schemas.microsoft.com/office/powerpoint/2010/main" val="1150669172"/>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AA9B273-7ED0-471B-B1DD-3F6AE21CB0A3}" type="datetimeFigureOut">
              <a:rPr lang="fr-FR" smtClean="0"/>
              <a:pPr/>
              <a:t>01/08/2025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3A353F7-CDC9-4609-BF1C-E674F4B53BEE}" type="slidenum">
              <a:rPr lang="fr-FR" smtClean="0"/>
              <a:pPr/>
              <a:t>‹N°›</a:t>
            </a:fld>
            <a:endParaRPr lang="fr-FR"/>
          </a:p>
        </p:txBody>
      </p:sp>
    </p:spTree>
    <p:extLst>
      <p:ext uri="{BB962C8B-B14F-4D97-AF65-F5344CB8AC3E}">
        <p14:creationId xmlns:p14="http://schemas.microsoft.com/office/powerpoint/2010/main" val="1166132995"/>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AA9B273-7ED0-471B-B1DD-3F6AE21CB0A3}" type="datetimeFigureOut">
              <a:rPr lang="fr-FR" smtClean="0"/>
              <a:pPr/>
              <a:t>01/08/2025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3A353F7-CDC9-4609-BF1C-E674F4B53BEE}" type="slidenum">
              <a:rPr lang="fr-FR" smtClean="0"/>
              <a:pPr/>
              <a:t>‹N°›</a:t>
            </a:fld>
            <a:endParaRPr lang="fr-FR"/>
          </a:p>
        </p:txBody>
      </p:sp>
    </p:spTree>
    <p:extLst>
      <p:ext uri="{BB962C8B-B14F-4D97-AF65-F5344CB8AC3E}">
        <p14:creationId xmlns:p14="http://schemas.microsoft.com/office/powerpoint/2010/main" val="3598162204"/>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A9B273-7ED0-471B-B1DD-3F6AE21CB0A3}" type="datetimeFigureOut">
              <a:rPr lang="fr-FR" smtClean="0"/>
              <a:pPr/>
              <a:t>01/08/2025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A353F7-CDC9-4609-BF1C-E674F4B53BEE}" type="slidenum">
              <a:rPr lang="fr-FR" smtClean="0"/>
              <a:pPr/>
              <a:t>‹N°›</a:t>
            </a:fld>
            <a:endParaRPr lang="fr-FR"/>
          </a:p>
        </p:txBody>
      </p:sp>
    </p:spTree>
    <p:extLst>
      <p:ext uri="{BB962C8B-B14F-4D97-AF65-F5344CB8AC3E}">
        <p14:creationId xmlns:p14="http://schemas.microsoft.com/office/powerpoint/2010/main" val="6349547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3" Type="http://schemas.openxmlformats.org/officeDocument/2006/relationships/hyperlink" Target="http://fr.wikipedia.org/wiki/%C3%8Ele-de-France" TargetMode="External"/><Relationship Id="rId18" Type="http://schemas.openxmlformats.org/officeDocument/2006/relationships/hyperlink" Target="http://fr.wikipedia.org/wiki/Arrondissement_de_Versailles" TargetMode="External"/><Relationship Id="rId26" Type="http://schemas.openxmlformats.org/officeDocument/2006/relationships/hyperlink" Target="http://fr.wikipedia.org/wiki/Si%C3%A8ge_social" TargetMode="External"/><Relationship Id="rId21" Type="http://schemas.openxmlformats.org/officeDocument/2006/relationships/hyperlink" Target="http://fr.wikipedia.org/wiki/Canton_de_Versailles-Nord" TargetMode="External"/><Relationship Id="rId34" Type="http://schemas.openxmlformats.org/officeDocument/2006/relationships/hyperlink" Target="http://fr.wikipedia.org/wiki/Code_officiel_g%C3%A9ographique" TargetMode="External"/><Relationship Id="rId7" Type="http://schemas.openxmlformats.org/officeDocument/2006/relationships/hyperlink" Target="http://fr.wikipedia.org/wiki/Premier_Empire" TargetMode="External"/><Relationship Id="rId12" Type="http://schemas.openxmlformats.org/officeDocument/2006/relationships/hyperlink" Target="http://fr.wikipedia.org/wiki/R%C3%A9gion_fran%C3%A7aise" TargetMode="External"/><Relationship Id="rId17" Type="http://schemas.openxmlformats.org/officeDocument/2006/relationships/hyperlink" Target="http://fr.wikipedia.org/wiki/Arrondissement_fran%C3%A7ais" TargetMode="External"/><Relationship Id="rId25" Type="http://schemas.openxmlformats.org/officeDocument/2006/relationships/hyperlink" Target="http://fr.wikipedia.org/wiki/Communaut%C3%A9_d'agglom%C3%A9ration_Versailles_Grand_Parc" TargetMode="External"/><Relationship Id="rId33" Type="http://schemas.openxmlformats.org/officeDocument/2006/relationships/hyperlink" Target="http://fr.wikipedia.org/wiki/Code_postal" TargetMode="External"/><Relationship Id="rId2" Type="http://schemas.openxmlformats.org/officeDocument/2006/relationships/hyperlink" Target="http://commons.wikimedia.org/wiki/File:Blason_ville_fr_Versailles_(Yvelines).svg" TargetMode="External"/><Relationship Id="rId16" Type="http://schemas.openxmlformats.org/officeDocument/2006/relationships/hyperlink" Target="http://fr.wikipedia.org/wiki/Pr%C3%A9fecture" TargetMode="External"/><Relationship Id="rId20" Type="http://schemas.openxmlformats.org/officeDocument/2006/relationships/hyperlink" Target="http://fr.wikipedia.org/wiki/Canton_fran%C3%A7ais" TargetMode="External"/><Relationship Id="rId29" Type="http://schemas.openxmlformats.org/officeDocument/2006/relationships/hyperlink" Target="http://fr.wikipedia.org/wiki/Fran%C3%A7ois_de_Mazi%C3%A8res" TargetMode="External"/><Relationship Id="rId1" Type="http://schemas.openxmlformats.org/officeDocument/2006/relationships/slideLayout" Target="../slideLayouts/slideLayout7.xml"/><Relationship Id="rId6" Type="http://schemas.openxmlformats.org/officeDocument/2006/relationships/hyperlink" Target="http://fr.wikipedia.org/wiki/Versailles" TargetMode="External"/><Relationship Id="rId11" Type="http://schemas.openxmlformats.org/officeDocument/2006/relationships/hyperlink" Target="http://fr.wikipedia.org/wiki/France" TargetMode="External"/><Relationship Id="rId24" Type="http://schemas.openxmlformats.org/officeDocument/2006/relationships/hyperlink" Target="http://fr.wikipedia.org/wiki/Intercommunalit%C3%A9_en_France" TargetMode="External"/><Relationship Id="rId32" Type="http://schemas.openxmlformats.org/officeDocument/2006/relationships/hyperlink" Target="http://fr.wikipedia.org/wiki/2020" TargetMode="External"/><Relationship Id="rId37" Type="http://schemas.openxmlformats.org/officeDocument/2006/relationships/image" Target="../media/image8.png"/><Relationship Id="rId5" Type="http://schemas.openxmlformats.org/officeDocument/2006/relationships/image" Target="../media/image6.png"/><Relationship Id="rId15" Type="http://schemas.openxmlformats.org/officeDocument/2006/relationships/hyperlink" Target="http://fr.wikipedia.org/wiki/Yvelines" TargetMode="External"/><Relationship Id="rId23" Type="http://schemas.openxmlformats.org/officeDocument/2006/relationships/hyperlink" Target="http://fr.wikipedia.org/wiki/Canton_de_Versailles-Sud" TargetMode="External"/><Relationship Id="rId28" Type="http://schemas.openxmlformats.org/officeDocument/2006/relationships/hyperlink" Target="http://fr.wikipedia.org/wiki/Mandat_politique" TargetMode="External"/><Relationship Id="rId36" Type="http://schemas.openxmlformats.org/officeDocument/2006/relationships/hyperlink" Target="http://fr.wikipedia.org/wiki/Chiffres_de_population_de_la_France" TargetMode="External"/><Relationship Id="rId10" Type="http://schemas.openxmlformats.org/officeDocument/2006/relationships/hyperlink" Target="http://fr.wikipedia.org/wiki/Liste_des_pays_du_monde" TargetMode="External"/><Relationship Id="rId19" Type="http://schemas.openxmlformats.org/officeDocument/2006/relationships/hyperlink" Target="http://fr.wikipedia.org/wiki/Chef-lieu" TargetMode="External"/><Relationship Id="rId31" Type="http://schemas.openxmlformats.org/officeDocument/2006/relationships/hyperlink" Target="http://fr.wikipedia.org/wiki/%C3%89lections_municipales_fran%C3%A7aises_de_2014" TargetMode="External"/><Relationship Id="rId4" Type="http://schemas.openxmlformats.org/officeDocument/2006/relationships/hyperlink" Target="http://commons.wikimedia.org/wiki/File:Blason_ville_fr_Versailles-Empire.svg" TargetMode="External"/><Relationship Id="rId9" Type="http://schemas.openxmlformats.org/officeDocument/2006/relationships/image" Target="../media/image7.jpeg"/><Relationship Id="rId14" Type="http://schemas.openxmlformats.org/officeDocument/2006/relationships/hyperlink" Target="http://fr.wikipedia.org/wiki/D%C3%A9partement_fran%C3%A7ais" TargetMode="External"/><Relationship Id="rId22" Type="http://schemas.openxmlformats.org/officeDocument/2006/relationships/hyperlink" Target="http://fr.wikipedia.org/wiki/Canton_de_Versailles-Nord-Ouest" TargetMode="External"/><Relationship Id="rId27" Type="http://schemas.openxmlformats.org/officeDocument/2006/relationships/hyperlink" Target="http://fr.wikipedia.org/wiki/Maire_(France)" TargetMode="External"/><Relationship Id="rId30" Type="http://schemas.openxmlformats.org/officeDocument/2006/relationships/hyperlink" Target="http://fr.wikipedia.org/wiki/Union_pour_un_mouvement_populaire" TargetMode="External"/><Relationship Id="rId35" Type="http://schemas.openxmlformats.org/officeDocument/2006/relationships/hyperlink" Target="http://fr.wikipedia.org/wiki/Gentil%C3%A9" TargetMode="External"/><Relationship Id="rId8" Type="http://schemas.openxmlformats.org/officeDocument/2006/relationships/hyperlink" Target="http://fr.wikipedia.org/wiki/Fichier:Logo_Ville_de_Versailles_2012.jpg" TargetMode="External"/><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microsoft.com/office/2007/relationships/hdphoto" Target="../media/hdphoto17.wdp"/><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microsoft.com/office/2007/relationships/hdphoto" Target="../media/hdphoto18.wdp"/><Relationship Id="rId2" Type="http://schemas.openxmlformats.org/officeDocument/2006/relationships/image" Target="../media/image39.jpeg"/><Relationship Id="rId1" Type="http://schemas.openxmlformats.org/officeDocument/2006/relationships/slideLayout" Target="../slideLayouts/slideLayout7.xml"/><Relationship Id="rId5" Type="http://schemas.microsoft.com/office/2007/relationships/hdphoto" Target="../media/hdphoto19.wdp"/><Relationship Id="rId4" Type="http://schemas.openxmlformats.org/officeDocument/2006/relationships/image" Target="../media/image40.jpeg"/></Relationships>
</file>

<file path=ppt/slides/_rels/slide35.xml.rels><?xml version="1.0" encoding="UTF-8" standalone="yes"?>
<Relationships xmlns="http://schemas.openxmlformats.org/package/2006/relationships"><Relationship Id="rId3" Type="http://schemas.microsoft.com/office/2007/relationships/hdphoto" Target="../media/hdphoto20.wdp"/><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microsoft.com/office/2007/relationships/hdphoto" Target="../media/hdphoto21.wdp"/><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microsoft.com/office/2007/relationships/hdphoto" Target="../media/hdphoto22.wdp"/><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microsoft.com/office/2007/relationships/hdphoto" Target="../media/hdphoto23.wdp"/><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microsoft.com/office/2007/relationships/hdphoto" Target="../media/hdphoto24.wdp"/><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microsoft.com/office/2007/relationships/hdphoto" Target="../media/hdphoto25.wdp"/><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microsoft.com/office/2007/relationships/hdphoto" Target="../media/hdphoto26.wdp"/><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microsoft.com/office/2007/relationships/hdphoto" Target="../media/hdphoto27.wdp"/><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microsoft.com/office/2007/relationships/hdphoto" Target="../media/hdphoto28.wdp"/><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microsoft.com/office/2007/relationships/hdphoto" Target="../media/hdphoto29.wdp"/><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microsoft.com/office/2007/relationships/hdphoto" Target="../media/hdphoto30.wdp"/><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microsoft.com/office/2007/relationships/hdphoto" Target="../media/hdphoto31.wdp"/><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microsoft.com/office/2007/relationships/hdphoto" Target="../media/hdphoto32.wdp"/><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microsoft.com/office/2007/relationships/hdphoto" Target="../media/hdphoto33.wdp"/><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microsoft.com/office/2007/relationships/hdphoto" Target="../media/hdphoto34.wdp"/><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microsoft.com/office/2007/relationships/hdphoto" Target="../media/hdphoto35.wdp"/><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microsoft.com/office/2007/relationships/hdphoto" Target="../media/hdphoto36.wdp"/><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microsoft.com/office/2007/relationships/hdphoto" Target="../media/hdphoto37.wdp"/><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microsoft.com/office/2007/relationships/hdphoto" Target="../media/hdphoto38.wdp"/><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microsoft.com/office/2007/relationships/hdphoto" Target="../media/hdphoto39.wdp"/><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microsoft.com/office/2007/relationships/hdphoto" Target="../media/hdphoto40.wdp"/><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microsoft.com/office/2007/relationships/hdphoto" Target="../media/hdphoto41.wdp"/><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microsoft.com/office/2007/relationships/hdphoto" Target="../media/hdphoto42.wdp"/><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microsoft.com/office/2007/relationships/hdphoto" Target="../media/hdphoto43.wdp"/><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microsoft.com/office/2007/relationships/hdphoto" Target="../media/hdphoto44.wdp"/><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microsoft.com/office/2007/relationships/hdphoto" Target="../media/hdphoto45.wdp"/><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microsoft.com/office/2007/relationships/hdphoto" Target="../media/hdphoto46.wdp"/><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microsoft.com/office/2007/relationships/hdphoto" Target="../media/hdphoto47.wdp"/><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microsoft.com/office/2007/relationships/hdphoto" Target="../media/hdphoto48.wdp"/><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microsoft.com/office/2007/relationships/hdphoto" Target="../media/hdphoto49.wdp"/><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microsoft.com/office/2007/relationships/hdphoto" Target="../media/hdphoto50.wdp"/><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microsoft.com/office/2007/relationships/hdphoto" Target="../media/hdphoto51.wdp"/><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hyperlink" Target="http://www.chateauversailles-spectacles.fr/fr/spectacles/2013/les-grandes-eaux-de-versailles" TargetMode="External"/><Relationship Id="rId1" Type="http://schemas.openxmlformats.org/officeDocument/2006/relationships/slideLayout" Target="../slideLayouts/slideLayout7.xml"/><Relationship Id="rId4" Type="http://schemas.openxmlformats.org/officeDocument/2006/relationships/image" Target="../media/image94.jpeg"/></Relationships>
</file>

<file path=ppt/slides/_rels/slide87.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microsoft.com/office/2007/relationships/hdphoto" Target="../media/hdphoto52.wdp"/><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microsoft.com/office/2007/relationships/hdphoto" Target="../media/hdphoto53.wdp"/><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microsoft.com/office/2007/relationships/hdphoto" Target="../media/hdphoto54.wdp"/><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3" Type="http://schemas.microsoft.com/office/2007/relationships/hdphoto" Target="../media/hdphoto55.wdp"/><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microsoft.com/office/2007/relationships/hdphoto" Target="../media/hdphoto56.wdp"/><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0"/>
            <a:ext cx="9143999" cy="6857999"/>
          </a:xfrm>
          <a:prstGeom prst="rect">
            <a:avLst/>
          </a:prstGeom>
        </p:spPr>
      </p:pic>
      <p:sp>
        <p:nvSpPr>
          <p:cNvPr id="3" name="ZoneTexte 2"/>
          <p:cNvSpPr txBox="1"/>
          <p:nvPr/>
        </p:nvSpPr>
        <p:spPr>
          <a:xfrm>
            <a:off x="2357422" y="785794"/>
            <a:ext cx="4929222" cy="3046988"/>
          </a:xfrm>
          <a:prstGeom prst="rect">
            <a:avLst/>
          </a:prstGeom>
          <a:noFill/>
        </p:spPr>
        <p:txBody>
          <a:bodyPr wrap="square" rtlCol="0">
            <a:spAutoFit/>
          </a:bodyPr>
          <a:lstStyle/>
          <a:p>
            <a:r>
              <a:rPr lang="fr-FR" sz="96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Vladimir Script" pitchFamily="66" charset="0"/>
              </a:rPr>
              <a:t>Carnet de</a:t>
            </a:r>
          </a:p>
          <a:p>
            <a:r>
              <a:rPr lang="fr-FR" sz="96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Vladimir Script" pitchFamily="66" charset="0"/>
              </a:rPr>
              <a:t>  Voyage</a:t>
            </a:r>
            <a:endParaRPr lang="fr-FR" sz="96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Vladimir Script" pitchFamily="66" charset="0"/>
            </a:endParaRPr>
          </a:p>
        </p:txBody>
      </p:sp>
      <p:pic>
        <p:nvPicPr>
          <p:cNvPr id="4" name="Image 3" descr="oie_718626mVJ70qx1.jpg"/>
          <p:cNvPicPr>
            <a:picLocks noChangeAspect="1"/>
          </p:cNvPicPr>
          <p:nvPr/>
        </p:nvPicPr>
        <p:blipFill>
          <a:blip r:embed="rId4"/>
          <a:stretch>
            <a:fillRect/>
          </a:stretch>
        </p:blipFill>
        <p:spPr>
          <a:xfrm>
            <a:off x="7524328" y="2309288"/>
            <a:ext cx="1080000" cy="1272105"/>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1560" y="2198993"/>
            <a:ext cx="2160000" cy="1382400"/>
          </a:xfrm>
          <a:prstGeom prst="rect">
            <a:avLst/>
          </a:prstGeom>
        </p:spPr>
      </p:pic>
    </p:spTree>
    <p:extLst>
      <p:ext uri="{BB962C8B-B14F-4D97-AF65-F5344CB8AC3E}">
        <p14:creationId xmlns:p14="http://schemas.microsoft.com/office/powerpoint/2010/main" val="1563410525"/>
      </p:ext>
    </p:extLst>
  </p:cSld>
  <p:clrMapOvr>
    <a:masterClrMapping/>
  </p:clrMapOvr>
  <p:transition>
    <p:sndAc>
      <p:stSnd>
        <p:snd r:embed="rId2" name="Versailles, des jardins aux châteaux de Trianon.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58917225"/>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lason ville fr Versailles (Yvelines).svg">
            <a:hlinkClick r:id="rId2"/>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836712"/>
            <a:ext cx="1512168" cy="18002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Blason ville fr Versailles-Empire.svg">
            <a:hlinkClick r:id="rId4"/>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07322" y="4005064"/>
            <a:ext cx="1484358" cy="175432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763688" y="836712"/>
            <a:ext cx="4572000" cy="2862322"/>
          </a:xfrm>
          <a:prstGeom prst="rect">
            <a:avLst/>
          </a:prstGeom>
        </p:spPr>
        <p:txBody>
          <a:bodyPr>
            <a:spAutoFit/>
          </a:bodyPr>
          <a:lstStyle/>
          <a:p>
            <a:r>
              <a:rPr lang="fr-FR" b="1" dirty="0" smtClean="0">
                <a:effectLst/>
              </a:rPr>
              <a:t>Versailles</a:t>
            </a:r>
            <a:r>
              <a:rPr lang="fr-FR" dirty="0" smtClean="0">
                <a:effectLst/>
              </a:rPr>
              <a:t> Les armes de Versailles se blasonnent ainsi : </a:t>
            </a:r>
            <a:r>
              <a:rPr lang="fr-FR" i="1" dirty="0" smtClean="0">
                <a:effectLst/>
              </a:rPr>
              <a:t>d'azur aux trois fleurs de lys d'or, au chef d'argent chargé d'un coq bicéphale issant au naturel</a:t>
            </a:r>
            <a:r>
              <a:rPr lang="fr-FR" dirty="0" smtClean="0">
                <a:effectLst/>
              </a:rPr>
              <a:t>.</a:t>
            </a:r>
          </a:p>
          <a:p>
            <a:r>
              <a:rPr lang="fr-FR" dirty="0" smtClean="0">
                <a:effectLst/>
              </a:rPr>
              <a:t>Les armoiries de Versailles ont été enregistrées en 1944 par la commission départementale d'héraldique, mais leur origine remonterait à 1789. Le coq à deux têtes symbolise la double obligation de la municipalité d’une part envers le château et d’autre part envers la ville</a:t>
            </a:r>
            <a:r>
              <a:rPr lang="fr-FR" baseline="30000" dirty="0" smtClean="0">
                <a:effectLst/>
                <a:hlinkClick r:id="rId6"/>
              </a:rPr>
              <a:t>[</a:t>
            </a:r>
            <a:endParaRPr lang="fr-FR" dirty="0">
              <a:effectLst/>
            </a:endParaRPr>
          </a:p>
        </p:txBody>
      </p:sp>
      <p:sp>
        <p:nvSpPr>
          <p:cNvPr id="3" name="Rectangle 2"/>
          <p:cNvSpPr/>
          <p:nvPr/>
        </p:nvSpPr>
        <p:spPr>
          <a:xfrm>
            <a:off x="1763688" y="4005064"/>
            <a:ext cx="4572000" cy="1754326"/>
          </a:xfrm>
          <a:prstGeom prst="rect">
            <a:avLst/>
          </a:prstGeom>
        </p:spPr>
        <p:txBody>
          <a:bodyPr>
            <a:spAutoFit/>
          </a:bodyPr>
          <a:lstStyle/>
          <a:p>
            <a:r>
              <a:rPr lang="fr-FR" b="1" dirty="0" smtClean="0">
                <a:effectLst/>
              </a:rPr>
              <a:t>Versailles sous le </a:t>
            </a:r>
            <a:r>
              <a:rPr lang="fr-FR" b="1" dirty="0" smtClean="0">
                <a:effectLst/>
                <a:hlinkClick r:id="rId7" tooltip="Premier Empire"/>
              </a:rPr>
              <a:t>Premier Empire</a:t>
            </a:r>
            <a:r>
              <a:rPr lang="fr-FR" dirty="0" smtClean="0">
                <a:effectLst/>
              </a:rPr>
              <a:t> Les armes de Versailles sous l'Empire se blasonnent ainsi : </a:t>
            </a:r>
            <a:r>
              <a:rPr lang="fr-FR" i="1" dirty="0" smtClean="0">
                <a:effectLst/>
              </a:rPr>
              <a:t>d'azur, au château d'or, surmonté de trois jets d'eau d'argent, au chef de gueules chargé de trois abeilles d'or, qui est des bonnes villes de l'Empire</a:t>
            </a:r>
            <a:endParaRPr lang="fr-FR" dirty="0">
              <a:effectLst/>
            </a:endParaRPr>
          </a:p>
        </p:txBody>
      </p:sp>
      <p:pic>
        <p:nvPicPr>
          <p:cNvPr id="2054" name="Picture 6" descr="Logo">
            <a:hlinkClick r:id="rId8" tooltip="Logo"/>
          </p:cNvPr>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137002" y="165398"/>
            <a:ext cx="1656557" cy="62254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au 3"/>
          <p:cNvGraphicFramePr>
            <a:graphicFrameLocks noGrp="1"/>
          </p:cNvGraphicFramePr>
          <p:nvPr>
            <p:extLst>
              <p:ext uri="{D42A27DB-BD31-4B8C-83A1-F6EECF244321}">
                <p14:modId xmlns:p14="http://schemas.microsoft.com/office/powerpoint/2010/main" val="1515588031"/>
              </p:ext>
            </p:extLst>
          </p:nvPr>
        </p:nvGraphicFramePr>
        <p:xfrm>
          <a:off x="6228184" y="30018"/>
          <a:ext cx="2915816" cy="6486178"/>
        </p:xfrm>
        <a:graphic>
          <a:graphicData uri="http://schemas.openxmlformats.org/drawingml/2006/table">
            <a:tbl>
              <a:tblPr/>
              <a:tblGrid>
                <a:gridCol w="1457908">
                  <a:extLst>
                    <a:ext uri="{9D8B030D-6E8A-4147-A177-3AD203B41FA5}">
                      <a16:colId xmlns:a16="http://schemas.microsoft.com/office/drawing/2014/main" val="20000"/>
                    </a:ext>
                  </a:extLst>
                </a:gridCol>
                <a:gridCol w="1457908">
                  <a:extLst>
                    <a:ext uri="{9D8B030D-6E8A-4147-A177-3AD203B41FA5}">
                      <a16:colId xmlns:a16="http://schemas.microsoft.com/office/drawing/2014/main" val="20001"/>
                    </a:ext>
                  </a:extLst>
                </a:gridCol>
              </a:tblGrid>
              <a:tr h="299144">
                <a:tc>
                  <a:txBody>
                    <a:bodyPr/>
                    <a:lstStyle/>
                    <a:p>
                      <a:r>
                        <a:rPr lang="fr-FR" sz="1400" dirty="0">
                          <a:hlinkClick r:id="rId10" tooltip="Liste des pays du monde"/>
                        </a:rPr>
                        <a:t>Pays</a:t>
                      </a:r>
                      <a:endParaRPr lang="fr-FR" sz="1400" dirty="0"/>
                    </a:p>
                  </a:txBody>
                  <a:tcPr marL="55876" marR="55876" marT="27938" marB="27938" anchor="ctr">
                    <a:lnL>
                      <a:noFill/>
                    </a:lnL>
                    <a:lnR>
                      <a:noFill/>
                    </a:lnR>
                    <a:lnT>
                      <a:noFill/>
                    </a:lnT>
                    <a:lnB>
                      <a:noFill/>
                    </a:lnB>
                  </a:tcPr>
                </a:tc>
                <a:tc>
                  <a:txBody>
                    <a:bodyPr/>
                    <a:lstStyle/>
                    <a:p>
                      <a:r>
                        <a:rPr lang="fr-FR" sz="1400"/>
                        <a:t> </a:t>
                      </a:r>
                      <a:r>
                        <a:rPr lang="fr-FR" sz="1400">
                          <a:hlinkClick r:id="rId11" tooltip="France"/>
                        </a:rPr>
                        <a:t>France</a:t>
                      </a:r>
                      <a:endParaRPr lang="fr-FR" sz="1400"/>
                    </a:p>
                  </a:txBody>
                  <a:tcPr marL="55876" marR="55876" marT="27938" marB="27938" anchor="ctr">
                    <a:lnL>
                      <a:noFill/>
                    </a:lnL>
                    <a:lnR>
                      <a:noFill/>
                    </a:lnR>
                    <a:lnT>
                      <a:noFill/>
                    </a:lnT>
                    <a:lnB>
                      <a:noFill/>
                    </a:lnB>
                  </a:tcPr>
                </a:tc>
                <a:extLst>
                  <a:ext uri="{0D108BD9-81ED-4DB2-BD59-A6C34878D82A}">
                    <a16:rowId xmlns:a16="http://schemas.microsoft.com/office/drawing/2014/main" val="10000"/>
                  </a:ext>
                </a:extLst>
              </a:tr>
              <a:tr h="299144">
                <a:tc>
                  <a:txBody>
                    <a:bodyPr/>
                    <a:lstStyle/>
                    <a:p>
                      <a:r>
                        <a:rPr lang="fr-FR" sz="1400">
                          <a:hlinkClick r:id="rId12" tooltip="Région française"/>
                        </a:rPr>
                        <a:t>Région</a:t>
                      </a:r>
                      <a:endParaRPr lang="fr-FR" sz="1400"/>
                    </a:p>
                  </a:txBody>
                  <a:tcPr marL="55876" marR="55876" marT="27938" marB="27938" anchor="ctr">
                    <a:lnL>
                      <a:noFill/>
                    </a:lnL>
                    <a:lnR>
                      <a:noFill/>
                    </a:lnR>
                    <a:lnT>
                      <a:noFill/>
                    </a:lnT>
                    <a:lnB>
                      <a:noFill/>
                    </a:lnB>
                  </a:tcPr>
                </a:tc>
                <a:tc>
                  <a:txBody>
                    <a:bodyPr/>
                    <a:lstStyle/>
                    <a:p>
                      <a:r>
                        <a:rPr lang="fr-FR" sz="1400">
                          <a:hlinkClick r:id="rId13" tooltip="Île-de-France"/>
                        </a:rPr>
                        <a:t>Île-de-France</a:t>
                      </a:r>
                      <a:endParaRPr lang="fr-FR" sz="1400"/>
                    </a:p>
                  </a:txBody>
                  <a:tcPr marL="55876" marR="55876" marT="27938" marB="27938" anchor="ctr">
                    <a:lnL>
                      <a:noFill/>
                    </a:lnL>
                    <a:lnR>
                      <a:noFill/>
                    </a:lnR>
                    <a:lnT>
                      <a:noFill/>
                    </a:lnT>
                    <a:lnB>
                      <a:noFill/>
                    </a:lnB>
                  </a:tcPr>
                </a:tc>
                <a:extLst>
                  <a:ext uri="{0D108BD9-81ED-4DB2-BD59-A6C34878D82A}">
                    <a16:rowId xmlns:a16="http://schemas.microsoft.com/office/drawing/2014/main" val="10001"/>
                  </a:ext>
                </a:extLst>
              </a:tr>
              <a:tr h="523506">
                <a:tc>
                  <a:txBody>
                    <a:bodyPr/>
                    <a:lstStyle/>
                    <a:p>
                      <a:r>
                        <a:rPr lang="fr-FR" sz="1400">
                          <a:hlinkClick r:id="rId14" tooltip="Département français"/>
                        </a:rPr>
                        <a:t>Département</a:t>
                      </a:r>
                      <a:endParaRPr lang="fr-FR" sz="1400"/>
                    </a:p>
                  </a:txBody>
                  <a:tcPr marL="55876" marR="55876" marT="27938" marB="27938" anchor="ctr">
                    <a:lnL>
                      <a:noFill/>
                    </a:lnL>
                    <a:lnR>
                      <a:noFill/>
                    </a:lnR>
                    <a:lnT>
                      <a:noFill/>
                    </a:lnT>
                    <a:lnB>
                      <a:noFill/>
                    </a:lnB>
                  </a:tcPr>
                </a:tc>
                <a:tc>
                  <a:txBody>
                    <a:bodyPr/>
                    <a:lstStyle/>
                    <a:p>
                      <a:r>
                        <a:rPr lang="fr-FR" sz="1400">
                          <a:hlinkClick r:id="rId15" tooltip="Yvelines"/>
                        </a:rPr>
                        <a:t>Yvelines</a:t>
                      </a:r>
                      <a:r>
                        <a:rPr lang="fr-FR" sz="1400"/>
                        <a:t/>
                      </a:r>
                      <a:br>
                        <a:rPr lang="fr-FR" sz="1400"/>
                      </a:br>
                      <a:r>
                        <a:rPr lang="fr-FR" sz="1400" i="1"/>
                        <a:t>(</a:t>
                      </a:r>
                      <a:r>
                        <a:rPr lang="fr-FR" sz="1400" i="1">
                          <a:hlinkClick r:id="rId16" tooltip="Préfecture"/>
                        </a:rPr>
                        <a:t>préfecture</a:t>
                      </a:r>
                      <a:r>
                        <a:rPr lang="fr-FR" sz="1400" i="1"/>
                        <a:t>)</a:t>
                      </a:r>
                      <a:endParaRPr lang="fr-FR" sz="1400"/>
                    </a:p>
                  </a:txBody>
                  <a:tcPr marL="55876" marR="55876" marT="27938" marB="27938" anchor="ctr">
                    <a:lnL>
                      <a:noFill/>
                    </a:lnL>
                    <a:lnR>
                      <a:noFill/>
                    </a:lnR>
                    <a:lnT>
                      <a:noFill/>
                    </a:lnT>
                    <a:lnB>
                      <a:noFill/>
                    </a:lnB>
                  </a:tcPr>
                </a:tc>
                <a:extLst>
                  <a:ext uri="{0D108BD9-81ED-4DB2-BD59-A6C34878D82A}">
                    <a16:rowId xmlns:a16="http://schemas.microsoft.com/office/drawing/2014/main" val="10002"/>
                  </a:ext>
                </a:extLst>
              </a:tr>
              <a:tr h="523506">
                <a:tc>
                  <a:txBody>
                    <a:bodyPr/>
                    <a:lstStyle/>
                    <a:p>
                      <a:r>
                        <a:rPr lang="fr-FR" sz="1400">
                          <a:hlinkClick r:id="rId17" tooltip="Arrondissement français"/>
                        </a:rPr>
                        <a:t>Arrondissement</a:t>
                      </a:r>
                      <a:endParaRPr lang="fr-FR" sz="1400"/>
                    </a:p>
                  </a:txBody>
                  <a:tcPr marL="55876" marR="55876" marT="27938" marB="27938" anchor="ctr">
                    <a:lnL>
                      <a:noFill/>
                    </a:lnL>
                    <a:lnR>
                      <a:noFill/>
                    </a:lnR>
                    <a:lnT>
                      <a:noFill/>
                    </a:lnT>
                    <a:lnB>
                      <a:noFill/>
                    </a:lnB>
                  </a:tcPr>
                </a:tc>
                <a:tc>
                  <a:txBody>
                    <a:bodyPr/>
                    <a:lstStyle/>
                    <a:p>
                      <a:r>
                        <a:rPr lang="fr-FR" sz="1400">
                          <a:hlinkClick r:id="rId18" tooltip="Arrondissement de Versailles"/>
                        </a:rPr>
                        <a:t>Versailles</a:t>
                      </a:r>
                      <a:r>
                        <a:rPr lang="fr-FR" sz="1400"/>
                        <a:t/>
                      </a:r>
                      <a:br>
                        <a:rPr lang="fr-FR" sz="1400"/>
                      </a:br>
                      <a:r>
                        <a:rPr lang="fr-FR" sz="1400" i="1"/>
                        <a:t>(</a:t>
                      </a:r>
                      <a:r>
                        <a:rPr lang="fr-FR" sz="1400" i="1">
                          <a:hlinkClick r:id="rId19" tooltip="Chef-lieu"/>
                        </a:rPr>
                        <a:t>chef-lieu</a:t>
                      </a:r>
                      <a:r>
                        <a:rPr lang="fr-FR" sz="1400" i="1"/>
                        <a:t>)</a:t>
                      </a:r>
                      <a:endParaRPr lang="fr-FR" sz="1400"/>
                    </a:p>
                  </a:txBody>
                  <a:tcPr marL="55876" marR="55876" marT="27938" marB="27938" anchor="ctr">
                    <a:lnL>
                      <a:noFill/>
                    </a:lnL>
                    <a:lnR>
                      <a:noFill/>
                    </a:lnR>
                    <a:lnT>
                      <a:noFill/>
                    </a:lnT>
                    <a:lnB>
                      <a:noFill/>
                    </a:lnB>
                  </a:tcPr>
                </a:tc>
                <a:extLst>
                  <a:ext uri="{0D108BD9-81ED-4DB2-BD59-A6C34878D82A}">
                    <a16:rowId xmlns:a16="http://schemas.microsoft.com/office/drawing/2014/main" val="10003"/>
                  </a:ext>
                </a:extLst>
              </a:tr>
              <a:tr h="1420955">
                <a:tc>
                  <a:txBody>
                    <a:bodyPr/>
                    <a:lstStyle/>
                    <a:p>
                      <a:r>
                        <a:rPr lang="fr-FR" sz="1400">
                          <a:hlinkClick r:id="rId20" tooltip="Canton français"/>
                        </a:rPr>
                        <a:t>Canton</a:t>
                      </a:r>
                      <a:endParaRPr lang="fr-FR" sz="1400"/>
                    </a:p>
                  </a:txBody>
                  <a:tcPr marL="55876" marR="55876" marT="27938" marB="27938" anchor="ctr">
                    <a:lnL>
                      <a:noFill/>
                    </a:lnL>
                    <a:lnR>
                      <a:noFill/>
                    </a:lnR>
                    <a:lnT>
                      <a:noFill/>
                    </a:lnT>
                    <a:lnB>
                      <a:noFill/>
                    </a:lnB>
                  </a:tcPr>
                </a:tc>
                <a:tc>
                  <a:txBody>
                    <a:bodyPr/>
                    <a:lstStyle/>
                    <a:p>
                      <a:r>
                        <a:rPr lang="fr-FR" sz="1400">
                          <a:hlinkClick r:id="rId21" tooltip="Canton de Versailles-Nord"/>
                        </a:rPr>
                        <a:t>Versailles-Nord</a:t>
                      </a:r>
                      <a:r>
                        <a:rPr lang="fr-FR" sz="1400"/>
                        <a:t/>
                      </a:r>
                      <a:br>
                        <a:rPr lang="fr-FR" sz="1400"/>
                      </a:br>
                      <a:r>
                        <a:rPr lang="fr-FR" sz="1400" i="1"/>
                        <a:t>(</a:t>
                      </a:r>
                      <a:r>
                        <a:rPr lang="fr-FR" sz="1400" i="1">
                          <a:hlinkClick r:id="rId19" tooltip="Chef-lieu"/>
                        </a:rPr>
                        <a:t>chef-lieu</a:t>
                      </a:r>
                      <a:r>
                        <a:rPr lang="fr-FR" sz="1400" i="1"/>
                        <a:t>)</a:t>
                      </a:r>
                      <a:r>
                        <a:rPr lang="fr-FR" sz="1400"/>
                        <a:t/>
                      </a:r>
                      <a:br>
                        <a:rPr lang="fr-FR" sz="1400"/>
                      </a:br>
                      <a:r>
                        <a:rPr lang="fr-FR" sz="1400">
                          <a:hlinkClick r:id="rId22" tooltip="Canton de Versailles-Nord-Ouest"/>
                        </a:rPr>
                        <a:t>Versailles-Nord-Ouest</a:t>
                      </a:r>
                      <a:r>
                        <a:rPr lang="fr-FR" sz="1400"/>
                        <a:t/>
                      </a:r>
                      <a:br>
                        <a:rPr lang="fr-FR" sz="1400"/>
                      </a:br>
                      <a:r>
                        <a:rPr lang="fr-FR" sz="1400" i="1"/>
                        <a:t>(</a:t>
                      </a:r>
                      <a:r>
                        <a:rPr lang="fr-FR" sz="1400" i="1">
                          <a:hlinkClick r:id="rId19" tooltip="Chef-lieu"/>
                        </a:rPr>
                        <a:t>chef-lieu</a:t>
                      </a:r>
                      <a:r>
                        <a:rPr lang="fr-FR" sz="1400" i="1"/>
                        <a:t>)</a:t>
                      </a:r>
                      <a:r>
                        <a:rPr lang="fr-FR" sz="1400"/>
                        <a:t/>
                      </a:r>
                      <a:br>
                        <a:rPr lang="fr-FR" sz="1400"/>
                      </a:br>
                      <a:r>
                        <a:rPr lang="fr-FR" sz="1400">
                          <a:hlinkClick r:id="rId23" tooltip="Canton de Versailles-Sud"/>
                        </a:rPr>
                        <a:t>Versailles-Sud</a:t>
                      </a:r>
                      <a:r>
                        <a:rPr lang="fr-FR" sz="1400"/>
                        <a:t/>
                      </a:r>
                      <a:br>
                        <a:rPr lang="fr-FR" sz="1400"/>
                      </a:br>
                      <a:r>
                        <a:rPr lang="fr-FR" sz="1400" i="1"/>
                        <a:t>(</a:t>
                      </a:r>
                      <a:r>
                        <a:rPr lang="fr-FR" sz="1400" i="1">
                          <a:hlinkClick r:id="rId19" tooltip="Chef-lieu"/>
                        </a:rPr>
                        <a:t>chef-lieu</a:t>
                      </a:r>
                      <a:r>
                        <a:rPr lang="fr-FR" sz="1400" i="1"/>
                        <a:t>)</a:t>
                      </a:r>
                      <a:endParaRPr lang="fr-FR" sz="1400"/>
                    </a:p>
                  </a:txBody>
                  <a:tcPr marL="55876" marR="55876" marT="27938" marB="27938" anchor="ctr">
                    <a:lnL>
                      <a:noFill/>
                    </a:lnL>
                    <a:lnR>
                      <a:noFill/>
                    </a:lnR>
                    <a:lnT>
                      <a:noFill/>
                    </a:lnT>
                    <a:lnB>
                      <a:noFill/>
                    </a:lnB>
                  </a:tcPr>
                </a:tc>
                <a:extLst>
                  <a:ext uri="{0D108BD9-81ED-4DB2-BD59-A6C34878D82A}">
                    <a16:rowId xmlns:a16="http://schemas.microsoft.com/office/drawing/2014/main" val="10004"/>
                  </a:ext>
                </a:extLst>
              </a:tr>
              <a:tr h="972231">
                <a:tc>
                  <a:txBody>
                    <a:bodyPr/>
                    <a:lstStyle/>
                    <a:p>
                      <a:r>
                        <a:rPr lang="fr-FR" sz="1400" dirty="0">
                          <a:hlinkClick r:id="rId24" tooltip="Intercommunalité en France"/>
                        </a:rPr>
                        <a:t>Intercommunalité</a:t>
                      </a:r>
                      <a:endParaRPr lang="fr-FR" sz="1400" dirty="0"/>
                    </a:p>
                  </a:txBody>
                  <a:tcPr marL="55876" marR="55876" marT="27938" marB="27938" anchor="ctr">
                    <a:lnL>
                      <a:noFill/>
                    </a:lnL>
                    <a:lnR>
                      <a:noFill/>
                    </a:lnR>
                    <a:lnT>
                      <a:noFill/>
                    </a:lnT>
                    <a:lnB>
                      <a:noFill/>
                    </a:lnB>
                  </a:tcPr>
                </a:tc>
                <a:tc>
                  <a:txBody>
                    <a:bodyPr/>
                    <a:lstStyle/>
                    <a:p>
                      <a:r>
                        <a:rPr lang="fr-FR" sz="1400">
                          <a:hlinkClick r:id="rId25" tooltip="Communauté d'agglomération Versailles Grand Parc"/>
                        </a:rPr>
                        <a:t>Communauté d'agglomération Versailles Grand Parc</a:t>
                      </a:r>
                      <a:r>
                        <a:rPr lang="fr-FR" sz="1400"/>
                        <a:t/>
                      </a:r>
                      <a:br>
                        <a:rPr lang="fr-FR" sz="1400"/>
                      </a:br>
                      <a:r>
                        <a:rPr lang="fr-FR" sz="1400" i="1"/>
                        <a:t>(</a:t>
                      </a:r>
                      <a:r>
                        <a:rPr lang="fr-FR" sz="1400" i="1">
                          <a:hlinkClick r:id="rId26" tooltip="Siège social"/>
                        </a:rPr>
                        <a:t>Siège social</a:t>
                      </a:r>
                      <a:r>
                        <a:rPr lang="fr-FR" sz="1400" i="1"/>
                        <a:t>)</a:t>
                      </a:r>
                      <a:endParaRPr lang="fr-FR" sz="1400"/>
                    </a:p>
                  </a:txBody>
                  <a:tcPr marL="55876" marR="55876" marT="27938" marB="27938" anchor="ctr">
                    <a:lnL>
                      <a:noFill/>
                    </a:lnL>
                    <a:lnR>
                      <a:noFill/>
                    </a:lnR>
                    <a:lnT>
                      <a:noFill/>
                    </a:lnT>
                    <a:lnB>
                      <a:noFill/>
                    </a:lnB>
                  </a:tcPr>
                </a:tc>
                <a:extLst>
                  <a:ext uri="{0D108BD9-81ED-4DB2-BD59-A6C34878D82A}">
                    <a16:rowId xmlns:a16="http://schemas.microsoft.com/office/drawing/2014/main" val="10005"/>
                  </a:ext>
                </a:extLst>
              </a:tr>
              <a:tr h="747868">
                <a:tc>
                  <a:txBody>
                    <a:bodyPr/>
                    <a:lstStyle/>
                    <a:p>
                      <a:r>
                        <a:rPr lang="fr-FR" sz="1400">
                          <a:hlinkClick r:id="rId27" tooltip="Maire (France)"/>
                        </a:rPr>
                        <a:t>Maire</a:t>
                      </a:r>
                      <a:r>
                        <a:rPr lang="fr-FR" sz="1400"/>
                        <a:t/>
                      </a:r>
                      <a:br>
                        <a:rPr lang="fr-FR" sz="1400"/>
                      </a:br>
                      <a:r>
                        <a:rPr lang="fr-FR" sz="1400">
                          <a:hlinkClick r:id="rId28" tooltip="Mandat politique"/>
                        </a:rPr>
                        <a:t>Mandat</a:t>
                      </a:r>
                      <a:endParaRPr lang="fr-FR" sz="1400"/>
                    </a:p>
                  </a:txBody>
                  <a:tcPr marL="55876" marR="55876" marT="27938" marB="27938" anchor="ctr">
                    <a:lnL>
                      <a:noFill/>
                    </a:lnL>
                    <a:lnR>
                      <a:noFill/>
                    </a:lnR>
                    <a:lnT>
                      <a:noFill/>
                    </a:lnT>
                    <a:lnB>
                      <a:noFill/>
                    </a:lnB>
                  </a:tcPr>
                </a:tc>
                <a:tc>
                  <a:txBody>
                    <a:bodyPr/>
                    <a:lstStyle/>
                    <a:p>
                      <a:r>
                        <a:rPr lang="fr-FR" sz="1400">
                          <a:hlinkClick r:id="rId29" tooltip="François de Mazières"/>
                        </a:rPr>
                        <a:t>François de Mazières</a:t>
                      </a:r>
                      <a:r>
                        <a:rPr lang="fr-FR" sz="1400"/>
                        <a:t> (</a:t>
                      </a:r>
                      <a:r>
                        <a:rPr lang="fr-FR" sz="1400">
                          <a:hlinkClick r:id="rId30" tooltip="Union pour un mouvement populaire"/>
                        </a:rPr>
                        <a:t>UMP</a:t>
                      </a:r>
                      <a:r>
                        <a:rPr lang="fr-FR" sz="1400"/>
                        <a:t>)</a:t>
                      </a:r>
                      <a:r>
                        <a:rPr lang="fr-FR" sz="1400" baseline="30000">
                          <a:hlinkClick r:id="rId6"/>
                        </a:rPr>
                        <a:t>[1]</a:t>
                      </a:r>
                      <a:r>
                        <a:rPr lang="fr-FR" sz="1400"/>
                        <a:t/>
                      </a:r>
                      <a:br>
                        <a:rPr lang="fr-FR" sz="1400"/>
                      </a:br>
                      <a:r>
                        <a:rPr lang="fr-FR" sz="1400">
                          <a:hlinkClick r:id="rId31" tooltip="Élections municipales françaises de 2014"/>
                        </a:rPr>
                        <a:t>2014</a:t>
                      </a:r>
                      <a:r>
                        <a:rPr lang="fr-FR" sz="1400"/>
                        <a:t>-</a:t>
                      </a:r>
                      <a:r>
                        <a:rPr lang="fr-FR" sz="1400">
                          <a:hlinkClick r:id="rId32" tooltip="2020"/>
                        </a:rPr>
                        <a:t>2020</a:t>
                      </a:r>
                      <a:endParaRPr lang="fr-FR" sz="1400"/>
                    </a:p>
                  </a:txBody>
                  <a:tcPr marL="55876" marR="55876" marT="27938" marB="27938" anchor="ctr">
                    <a:lnL>
                      <a:noFill/>
                    </a:lnL>
                    <a:lnR>
                      <a:noFill/>
                    </a:lnR>
                    <a:lnT>
                      <a:noFill/>
                    </a:lnT>
                    <a:lnB>
                      <a:noFill/>
                    </a:lnB>
                  </a:tcPr>
                </a:tc>
                <a:extLst>
                  <a:ext uri="{0D108BD9-81ED-4DB2-BD59-A6C34878D82A}">
                    <a16:rowId xmlns:a16="http://schemas.microsoft.com/office/drawing/2014/main" val="10006"/>
                  </a:ext>
                </a:extLst>
              </a:tr>
              <a:tr h="299144">
                <a:tc>
                  <a:txBody>
                    <a:bodyPr/>
                    <a:lstStyle/>
                    <a:p>
                      <a:r>
                        <a:rPr lang="fr-FR" sz="1400">
                          <a:hlinkClick r:id="rId33" tooltip="Code postal"/>
                        </a:rPr>
                        <a:t>Code postal</a:t>
                      </a:r>
                      <a:endParaRPr lang="fr-FR" sz="1400"/>
                    </a:p>
                  </a:txBody>
                  <a:tcPr marL="55876" marR="55876" marT="27938" marB="27938" anchor="ctr">
                    <a:lnL>
                      <a:noFill/>
                    </a:lnL>
                    <a:lnR>
                      <a:noFill/>
                    </a:lnR>
                    <a:lnT>
                      <a:noFill/>
                    </a:lnT>
                    <a:lnB>
                      <a:noFill/>
                    </a:lnB>
                  </a:tcPr>
                </a:tc>
                <a:tc>
                  <a:txBody>
                    <a:bodyPr/>
                    <a:lstStyle/>
                    <a:p>
                      <a:r>
                        <a:rPr lang="fr-FR" sz="1400"/>
                        <a:t>78000</a:t>
                      </a:r>
                    </a:p>
                  </a:txBody>
                  <a:tcPr marL="55876" marR="55876" marT="27938" marB="27938" anchor="ctr">
                    <a:lnL>
                      <a:noFill/>
                    </a:lnL>
                    <a:lnR>
                      <a:noFill/>
                    </a:lnR>
                    <a:lnT>
                      <a:noFill/>
                    </a:lnT>
                    <a:lnB>
                      <a:noFill/>
                    </a:lnB>
                  </a:tcPr>
                </a:tc>
                <a:extLst>
                  <a:ext uri="{0D108BD9-81ED-4DB2-BD59-A6C34878D82A}">
                    <a16:rowId xmlns:a16="http://schemas.microsoft.com/office/drawing/2014/main" val="10007"/>
                  </a:ext>
                </a:extLst>
              </a:tr>
              <a:tr h="299144">
                <a:tc>
                  <a:txBody>
                    <a:bodyPr/>
                    <a:lstStyle/>
                    <a:p>
                      <a:r>
                        <a:rPr lang="fr-FR" sz="1400">
                          <a:hlinkClick r:id="rId34" tooltip="Code officiel géographique"/>
                        </a:rPr>
                        <a:t>Code commune</a:t>
                      </a:r>
                      <a:endParaRPr lang="fr-FR" sz="1400"/>
                    </a:p>
                  </a:txBody>
                  <a:tcPr marL="55876" marR="55876" marT="27938" marB="27938" anchor="ctr">
                    <a:lnL>
                      <a:noFill/>
                    </a:lnL>
                    <a:lnR>
                      <a:noFill/>
                    </a:lnR>
                    <a:lnT>
                      <a:noFill/>
                    </a:lnT>
                    <a:lnB>
                      <a:noFill/>
                    </a:lnB>
                  </a:tcPr>
                </a:tc>
                <a:tc>
                  <a:txBody>
                    <a:bodyPr/>
                    <a:lstStyle/>
                    <a:p>
                      <a:r>
                        <a:rPr lang="fr-FR" sz="1400"/>
                        <a:t>78646</a:t>
                      </a:r>
                    </a:p>
                  </a:txBody>
                  <a:tcPr marL="55876" marR="55876" marT="27938" marB="27938" anchor="ctr">
                    <a:lnL>
                      <a:noFill/>
                    </a:lnL>
                    <a:lnR>
                      <a:noFill/>
                    </a:lnR>
                    <a:lnT>
                      <a:noFill/>
                    </a:lnT>
                    <a:lnB>
                      <a:noFill/>
                    </a:lnB>
                  </a:tcPr>
                </a:tc>
                <a:extLst>
                  <a:ext uri="{0D108BD9-81ED-4DB2-BD59-A6C34878D82A}">
                    <a16:rowId xmlns:a16="http://schemas.microsoft.com/office/drawing/2014/main" val="10008"/>
                  </a:ext>
                </a:extLst>
              </a:tr>
              <a:tr h="299144">
                <a:tc>
                  <a:txBody>
                    <a:bodyPr/>
                    <a:lstStyle/>
                    <a:p>
                      <a:r>
                        <a:rPr lang="fr-FR" sz="1400" dirty="0">
                          <a:hlinkClick r:id="rId35" tooltip="Gentilé"/>
                        </a:rPr>
                        <a:t>Gentilé</a:t>
                      </a:r>
                      <a:endParaRPr lang="fr-FR" sz="1400" dirty="0"/>
                    </a:p>
                  </a:txBody>
                  <a:tcPr marL="55876" marR="55876" marT="27938" marB="27938" anchor="ctr">
                    <a:lnL>
                      <a:noFill/>
                    </a:lnL>
                    <a:lnR>
                      <a:noFill/>
                    </a:lnR>
                    <a:lnT>
                      <a:noFill/>
                    </a:lnT>
                    <a:lnB>
                      <a:noFill/>
                    </a:lnB>
                  </a:tcPr>
                </a:tc>
                <a:tc>
                  <a:txBody>
                    <a:bodyPr/>
                    <a:lstStyle/>
                    <a:p>
                      <a:r>
                        <a:rPr lang="fr-FR" sz="1400"/>
                        <a:t>Versaillais(e)</a:t>
                      </a:r>
                    </a:p>
                  </a:txBody>
                  <a:tcPr marL="55876" marR="55876" marT="27938" marB="27938" anchor="ctr">
                    <a:lnL>
                      <a:noFill/>
                    </a:lnL>
                    <a:lnR>
                      <a:noFill/>
                    </a:lnR>
                    <a:lnT>
                      <a:noFill/>
                    </a:lnT>
                    <a:lnB>
                      <a:noFill/>
                    </a:lnB>
                  </a:tcPr>
                </a:tc>
                <a:extLst>
                  <a:ext uri="{0D108BD9-81ED-4DB2-BD59-A6C34878D82A}">
                    <a16:rowId xmlns:a16="http://schemas.microsoft.com/office/drawing/2014/main" val="10009"/>
                  </a:ext>
                </a:extLst>
              </a:tr>
              <a:tr h="523506">
                <a:tc>
                  <a:txBody>
                    <a:bodyPr/>
                    <a:lstStyle/>
                    <a:p>
                      <a:r>
                        <a:rPr lang="fr-FR" sz="1400">
                          <a:hlinkClick r:id="rId36" tooltip="Chiffres de population de la France"/>
                        </a:rPr>
                        <a:t>Population</a:t>
                      </a:r>
                      <a:br>
                        <a:rPr lang="fr-FR" sz="1400">
                          <a:hlinkClick r:id="rId36" tooltip="Chiffres de population de la France"/>
                        </a:rPr>
                      </a:br>
                      <a:r>
                        <a:rPr lang="fr-FR" sz="1400">
                          <a:hlinkClick r:id="rId36" tooltip="Chiffres de population de la France"/>
                        </a:rPr>
                        <a:t>municipale</a:t>
                      </a:r>
                      <a:endParaRPr lang="fr-FR" sz="1400"/>
                    </a:p>
                  </a:txBody>
                  <a:tcPr marL="55876" marR="55876" marT="27938" marB="27938" anchor="ctr">
                    <a:lnL>
                      <a:noFill/>
                    </a:lnL>
                    <a:lnR>
                      <a:noFill/>
                    </a:lnR>
                    <a:lnT>
                      <a:noFill/>
                    </a:lnT>
                    <a:lnB>
                      <a:noFill/>
                    </a:lnB>
                  </a:tcPr>
                </a:tc>
                <a:tc>
                  <a:txBody>
                    <a:bodyPr/>
                    <a:lstStyle/>
                    <a:p>
                      <a:r>
                        <a:rPr lang="fr-FR" sz="1400" dirty="0"/>
                        <a:t>86 307 hab. (2011)</a:t>
                      </a:r>
                    </a:p>
                  </a:txBody>
                  <a:tcPr marL="55876" marR="55876" marT="27938" marB="27938" anchor="ctr">
                    <a:lnL>
                      <a:noFill/>
                    </a:lnL>
                    <a:lnR>
                      <a:noFill/>
                    </a:lnR>
                    <a:lnT>
                      <a:noFill/>
                    </a:lnT>
                    <a:lnB>
                      <a:noFill/>
                    </a:lnB>
                  </a:tcPr>
                </a:tc>
                <a:extLst>
                  <a:ext uri="{0D108BD9-81ED-4DB2-BD59-A6C34878D82A}">
                    <a16:rowId xmlns:a16="http://schemas.microsoft.com/office/drawing/2014/main" val="10010"/>
                  </a:ext>
                </a:extLst>
              </a:tr>
            </a:tbl>
          </a:graphicData>
        </a:graphic>
      </p:graphicFrame>
      <p:pic>
        <p:nvPicPr>
          <p:cNvPr id="2055" name="Picture 7" descr="Drapeau de la France"/>
          <p:cNvPicPr>
            <a:picLocks noChangeAspect="1" noChangeArrowheads="1"/>
          </p:cNvPicPr>
          <p:nvPr/>
        </p:nvPicPr>
        <p:blipFill>
          <a:blip r:embed="rId37" cstate="email">
            <a:extLst>
              <a:ext uri="{28A0092B-C50C-407E-A947-70E740481C1C}">
                <a14:useLocalDpi xmlns:a14="http://schemas.microsoft.com/office/drawing/2010/main"/>
              </a:ext>
            </a:extLst>
          </a:blip>
          <a:srcRect/>
          <a:stretch>
            <a:fillRect/>
          </a:stretch>
        </p:blipFill>
        <p:spPr bwMode="auto">
          <a:xfrm>
            <a:off x="8460432" y="165398"/>
            <a:ext cx="190500" cy="123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5329305"/>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i27.servimg.com/u/f27/15/77/29/93/carte_10.jp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2987824" y="-3055"/>
            <a:ext cx="6137880" cy="686105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22361"/>
            <a:ext cx="4572000" cy="7478970"/>
          </a:xfrm>
          <a:prstGeom prst="rect">
            <a:avLst/>
          </a:prstGeom>
        </p:spPr>
        <p:txBody>
          <a:bodyPr>
            <a:spAutoFit/>
          </a:bodyPr>
          <a:lstStyle/>
          <a:p>
            <a:r>
              <a:rPr lang="fr-FR" sz="1400" dirty="0"/>
              <a:t>A - Parterre d’Eau</a:t>
            </a:r>
            <a:br>
              <a:rPr lang="fr-FR" sz="1400" dirty="0"/>
            </a:br>
            <a:r>
              <a:rPr lang="fr-FR" sz="1400" dirty="0"/>
              <a:t>B - Bassin et rampe de Latone</a:t>
            </a:r>
            <a:br>
              <a:rPr lang="fr-FR" sz="1400" dirty="0"/>
            </a:br>
            <a:r>
              <a:rPr lang="fr-FR" sz="1400" dirty="0"/>
              <a:t>C - Tapis vert ou tapis royal</a:t>
            </a:r>
            <a:br>
              <a:rPr lang="fr-FR" sz="1400" dirty="0"/>
            </a:br>
            <a:r>
              <a:rPr lang="fr-FR" sz="1400" dirty="0"/>
              <a:t>D - Bassin du Char d’Apollon</a:t>
            </a:r>
            <a:br>
              <a:rPr lang="fr-FR" sz="1400" dirty="0"/>
            </a:br>
            <a:endParaRPr lang="fr-FR" sz="1400" dirty="0" smtClean="0"/>
          </a:p>
          <a:p>
            <a:r>
              <a:rPr lang="fr-FR" sz="1400" dirty="0" smtClean="0"/>
              <a:t>Ainsi </a:t>
            </a:r>
            <a:r>
              <a:rPr lang="fr-FR" sz="1400" dirty="0"/>
              <a:t>qu’à travers les parterres et bosquets :</a:t>
            </a:r>
            <a:br>
              <a:rPr lang="fr-FR" sz="1400" dirty="0"/>
            </a:br>
            <a:r>
              <a:rPr lang="fr-FR" sz="1400" dirty="0"/>
              <a:t>1 - Parterre du Midi</a:t>
            </a:r>
            <a:br>
              <a:rPr lang="fr-FR" sz="1400" dirty="0"/>
            </a:br>
            <a:r>
              <a:rPr lang="fr-FR" sz="1400" dirty="0"/>
              <a:t>2 - Orangerie</a:t>
            </a:r>
            <a:br>
              <a:rPr lang="fr-FR" sz="1400" dirty="0"/>
            </a:br>
            <a:r>
              <a:rPr lang="fr-FR" sz="1400" dirty="0"/>
              <a:t>3 - Bosquet de la Salle de bal</a:t>
            </a:r>
            <a:br>
              <a:rPr lang="fr-FR" sz="1400" dirty="0"/>
            </a:br>
            <a:r>
              <a:rPr lang="fr-FR" sz="1400" dirty="0"/>
              <a:t>4 - Bosquet de la Reine</a:t>
            </a:r>
            <a:br>
              <a:rPr lang="fr-FR" sz="1400" dirty="0"/>
            </a:br>
            <a:r>
              <a:rPr lang="fr-FR" sz="1400" dirty="0"/>
              <a:t>5 - Bassin de Bacchus (automne)</a:t>
            </a:r>
            <a:br>
              <a:rPr lang="fr-FR" sz="1400" dirty="0"/>
            </a:br>
            <a:r>
              <a:rPr lang="fr-FR" sz="1400" dirty="0"/>
              <a:t>6 - Bosquet de la Girandole</a:t>
            </a:r>
            <a:br>
              <a:rPr lang="fr-FR" sz="1400" dirty="0"/>
            </a:br>
            <a:r>
              <a:rPr lang="fr-FR" sz="1400" dirty="0"/>
              <a:t>7 - Bassin du Miroir</a:t>
            </a:r>
            <a:br>
              <a:rPr lang="fr-FR" sz="1400" dirty="0"/>
            </a:br>
            <a:r>
              <a:rPr lang="fr-FR" sz="1400" dirty="0"/>
              <a:t>8 - Bassin de Saturne (hiver)</a:t>
            </a:r>
            <a:br>
              <a:rPr lang="fr-FR" sz="1400" dirty="0"/>
            </a:br>
            <a:r>
              <a:rPr lang="fr-FR" sz="1400" dirty="0"/>
              <a:t>9 - Jardin du Roi</a:t>
            </a:r>
            <a:br>
              <a:rPr lang="fr-FR" sz="1400" dirty="0"/>
            </a:br>
            <a:r>
              <a:rPr lang="fr-FR" sz="1400" dirty="0"/>
              <a:t>10 - Salle des Marronniers</a:t>
            </a:r>
            <a:br>
              <a:rPr lang="fr-FR" sz="1400" dirty="0"/>
            </a:br>
            <a:r>
              <a:rPr lang="fr-FR" sz="1400" dirty="0"/>
              <a:t>11 - Bosquet de la Colonnade</a:t>
            </a:r>
            <a:br>
              <a:rPr lang="fr-FR" sz="1400" dirty="0"/>
            </a:br>
            <a:r>
              <a:rPr lang="fr-FR" sz="1400" dirty="0"/>
              <a:t>12 - Bosquet des Dômes</a:t>
            </a:r>
            <a:br>
              <a:rPr lang="fr-FR" sz="1400" dirty="0"/>
            </a:br>
            <a:r>
              <a:rPr lang="fr-FR" sz="1400" dirty="0"/>
              <a:t>13 - Bosquet de l’Encelade</a:t>
            </a:r>
            <a:br>
              <a:rPr lang="fr-FR" sz="1400" dirty="0"/>
            </a:br>
            <a:r>
              <a:rPr lang="fr-FR" sz="1400" dirty="0"/>
              <a:t>14 - Bosquet de l’Obélisque</a:t>
            </a:r>
            <a:br>
              <a:rPr lang="fr-FR" sz="1400" dirty="0"/>
            </a:br>
            <a:r>
              <a:rPr lang="fr-FR" sz="1400" dirty="0"/>
              <a:t>15 - Bassin de Flore (printemps)</a:t>
            </a:r>
            <a:br>
              <a:rPr lang="fr-FR" sz="1400" dirty="0"/>
            </a:br>
            <a:r>
              <a:rPr lang="fr-FR" sz="1400" dirty="0"/>
              <a:t>16 - Bosquet du dauphin</a:t>
            </a:r>
            <a:br>
              <a:rPr lang="fr-FR" sz="1400" dirty="0"/>
            </a:br>
            <a:r>
              <a:rPr lang="fr-FR" sz="1400" dirty="0"/>
              <a:t>17 - Bosquet de l’Etoile (en travaux)</a:t>
            </a:r>
            <a:br>
              <a:rPr lang="fr-FR" sz="1400" dirty="0"/>
            </a:br>
            <a:r>
              <a:rPr lang="fr-FR" sz="1400" dirty="0"/>
              <a:t>18 - Bassin de Cérès (été)</a:t>
            </a:r>
            <a:br>
              <a:rPr lang="fr-FR" sz="1400" dirty="0"/>
            </a:br>
            <a:r>
              <a:rPr lang="fr-FR" sz="1400" dirty="0"/>
              <a:t>19 - Bosquet des Bains d’Apollon</a:t>
            </a:r>
            <a:br>
              <a:rPr lang="fr-FR" sz="1400" dirty="0"/>
            </a:br>
            <a:r>
              <a:rPr lang="fr-FR" sz="1400" dirty="0"/>
              <a:t>20 - Bosquet du Théâtre d’eau (en travaux)</a:t>
            </a:r>
            <a:br>
              <a:rPr lang="fr-FR" sz="1400" dirty="0"/>
            </a:br>
            <a:r>
              <a:rPr lang="fr-FR" sz="1400" dirty="0"/>
              <a:t>21 - Bosquet des Trois Fontaines</a:t>
            </a:r>
            <a:br>
              <a:rPr lang="fr-FR" sz="1400" dirty="0"/>
            </a:br>
            <a:r>
              <a:rPr lang="fr-FR" sz="1400" dirty="0"/>
              <a:t>22 - Bassin du Dragon</a:t>
            </a:r>
            <a:br>
              <a:rPr lang="fr-FR" sz="1400" dirty="0"/>
            </a:br>
            <a:r>
              <a:rPr lang="fr-FR" sz="1400" dirty="0"/>
              <a:t>23 - Allée d’eau</a:t>
            </a:r>
            <a:br>
              <a:rPr lang="fr-FR" sz="1400" dirty="0"/>
            </a:br>
            <a:r>
              <a:rPr lang="fr-FR" sz="1400" dirty="0"/>
              <a:t>24 - Bosquet de l’Arc de </a:t>
            </a:r>
            <a:r>
              <a:rPr lang="fr-FR" sz="1400" dirty="0" smtClean="0"/>
              <a:t>Triomphe</a:t>
            </a:r>
            <a:r>
              <a:rPr lang="fr-FR" sz="1400" dirty="0"/>
              <a:t/>
            </a:r>
            <a:br>
              <a:rPr lang="fr-FR" sz="1400" dirty="0"/>
            </a:br>
            <a:r>
              <a:rPr lang="fr-FR" sz="1400" dirty="0"/>
              <a:t>26 - Bassin de la Pyramide</a:t>
            </a:r>
            <a:br>
              <a:rPr lang="fr-FR" sz="1400" dirty="0"/>
            </a:br>
            <a:r>
              <a:rPr lang="fr-FR" sz="1400" dirty="0"/>
              <a:t>27 - Parterre Nord</a:t>
            </a:r>
            <a:r>
              <a:rPr lang="fr-FR" dirty="0"/>
              <a:t/>
            </a:r>
            <a:br>
              <a:rPr lang="fr-FR" dirty="0"/>
            </a:br>
            <a:endParaRPr lang="fr-FR" dirty="0"/>
          </a:p>
        </p:txBody>
      </p:sp>
    </p:spTree>
    <p:extLst>
      <p:ext uri="{BB962C8B-B14F-4D97-AF65-F5344CB8AC3E}">
        <p14:creationId xmlns:p14="http://schemas.microsoft.com/office/powerpoint/2010/main" val="1386577473"/>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clg-curie-lisleadam.ac-versailles.fr/IMG/jpg/2-5.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2915816" y="404664"/>
            <a:ext cx="2016224" cy="369332"/>
          </a:xfrm>
          <a:prstGeom prst="rect">
            <a:avLst/>
          </a:prstGeom>
          <a:noFill/>
        </p:spPr>
        <p:txBody>
          <a:bodyPr wrap="square" rtlCol="0">
            <a:spAutoFit/>
          </a:bodyPr>
          <a:lstStyle/>
          <a:p>
            <a:r>
              <a:rPr lang="fr-FR" dirty="0" smtClean="0"/>
              <a:t>L’Orangerie</a:t>
            </a:r>
            <a:endParaRPr lang="fr-FR" dirty="0"/>
          </a:p>
        </p:txBody>
      </p:sp>
    </p:spTree>
    <p:extLst>
      <p:ext uri="{BB962C8B-B14F-4D97-AF65-F5344CB8AC3E}">
        <p14:creationId xmlns:p14="http://schemas.microsoft.com/office/powerpoint/2010/main" val="4271120002"/>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bourgkourou.files.wordpress.com/2011/11/versailles-image.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1"/>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3784704"/>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VERSAILLES_01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72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5796136" y="404664"/>
            <a:ext cx="1524905" cy="369332"/>
          </a:xfrm>
          <a:prstGeom prst="rect">
            <a:avLst/>
          </a:prstGeom>
        </p:spPr>
        <p:txBody>
          <a:bodyPr wrap="none">
            <a:spAutoFit/>
          </a:bodyPr>
          <a:lstStyle/>
          <a:p>
            <a:r>
              <a:rPr lang="fr-FR" dirty="0"/>
              <a:t>Parterre d’Eau</a:t>
            </a:r>
          </a:p>
        </p:txBody>
      </p:sp>
    </p:spTree>
    <p:extLst>
      <p:ext uri="{BB962C8B-B14F-4D97-AF65-F5344CB8AC3E}">
        <p14:creationId xmlns:p14="http://schemas.microsoft.com/office/powerpoint/2010/main" val="2072740571"/>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72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0923916"/>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VERSAILLES_006.jpg"/>
          <p:cNvPicPr>
            <a:picLocks noChangeAspect="1"/>
          </p:cNvPicPr>
          <p:nvPr/>
        </p:nvPicPr>
        <p:blipFill>
          <a:blip r:embed="rId2"/>
          <a:stretch>
            <a:fillRect/>
          </a:stretch>
        </p:blipFill>
        <p:spPr>
          <a:xfrm>
            <a:off x="0" y="0"/>
            <a:ext cx="9144000" cy="6858001"/>
          </a:xfrm>
          <a:prstGeom prst="rect">
            <a:avLst/>
          </a:prstGeom>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48956107"/>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Versailles3_01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63762892"/>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3374909" y="836712"/>
            <a:ext cx="2394182" cy="369332"/>
          </a:xfrm>
          <a:prstGeom prst="rect">
            <a:avLst/>
          </a:prstGeom>
        </p:spPr>
        <p:txBody>
          <a:bodyPr wrap="none">
            <a:spAutoFit/>
          </a:bodyPr>
          <a:lstStyle/>
          <a:p>
            <a:r>
              <a:rPr lang="fr-FR" dirty="0"/>
              <a:t>Tapis vert ou tapis royal</a:t>
            </a:r>
          </a:p>
        </p:txBody>
      </p:sp>
    </p:spTree>
    <p:extLst>
      <p:ext uri="{BB962C8B-B14F-4D97-AF65-F5344CB8AC3E}">
        <p14:creationId xmlns:p14="http://schemas.microsoft.com/office/powerpoint/2010/main" val="4011421697"/>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88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3347864" y="836712"/>
            <a:ext cx="2662204" cy="369332"/>
          </a:xfrm>
          <a:prstGeom prst="rect">
            <a:avLst/>
          </a:prstGeom>
        </p:spPr>
        <p:txBody>
          <a:bodyPr wrap="none">
            <a:spAutoFit/>
          </a:bodyPr>
          <a:lstStyle/>
          <a:p>
            <a:r>
              <a:rPr lang="fr-FR" dirty="0"/>
              <a:t>Bassin et rampe de Latone</a:t>
            </a:r>
          </a:p>
        </p:txBody>
      </p:sp>
    </p:spTree>
    <p:extLst>
      <p:ext uri="{BB962C8B-B14F-4D97-AF65-F5344CB8AC3E}">
        <p14:creationId xmlns:p14="http://schemas.microsoft.com/office/powerpoint/2010/main" val="3278277026"/>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2204542"/>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0" y="0"/>
            <a:ext cx="9133993"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ZoneTexte 2"/>
          <p:cNvSpPr txBox="1"/>
          <p:nvPr/>
        </p:nvSpPr>
        <p:spPr>
          <a:xfrm>
            <a:off x="2483768" y="332656"/>
            <a:ext cx="3384376" cy="369332"/>
          </a:xfrm>
          <a:prstGeom prst="rect">
            <a:avLst/>
          </a:prstGeom>
          <a:noFill/>
        </p:spPr>
        <p:txBody>
          <a:bodyPr wrap="square" rtlCol="0">
            <a:spAutoFit/>
          </a:bodyPr>
          <a:lstStyle/>
          <a:p>
            <a:r>
              <a:rPr lang="fr-FR" dirty="0" smtClean="0"/>
              <a:t>Le Bassin  du Char d’Apollon</a:t>
            </a:r>
            <a:endParaRPr lang="fr-FR" dirty="0"/>
          </a:p>
        </p:txBody>
      </p:sp>
    </p:spTree>
    <p:extLst>
      <p:ext uri="{BB962C8B-B14F-4D97-AF65-F5344CB8AC3E}">
        <p14:creationId xmlns:p14="http://schemas.microsoft.com/office/powerpoint/2010/main" val="3987344717"/>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Versailles2_018.jpg"/>
          <p:cNvPicPr>
            <a:picLocks noChangeAspect="1"/>
          </p:cNvPicPr>
          <p:nvPr/>
        </p:nvPicPr>
        <p:blipFill>
          <a:blip r:embed="rId2"/>
          <a:stretch>
            <a:fillRect/>
          </a:stretch>
        </p:blipFill>
        <p:spPr>
          <a:xfrm>
            <a:off x="0" y="1"/>
            <a:ext cx="9144000" cy="6858000"/>
          </a:xfrm>
          <a:prstGeom prst="rect">
            <a:avLst/>
          </a:prstGeom>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01634282"/>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37583502"/>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RoiSoleil_013.jpg"/>
          <p:cNvPicPr>
            <a:picLocks noChangeAspect="1"/>
          </p:cNvPicPr>
          <p:nvPr/>
        </p:nvPicPr>
        <p:blipFill>
          <a:blip r:embed="rId2"/>
          <a:stretch>
            <a:fillRect/>
          </a:stretch>
        </p:blipFill>
        <p:spPr>
          <a:xfrm>
            <a:off x="0" y="0"/>
            <a:ext cx="9144000" cy="6857999"/>
          </a:xfrm>
          <a:prstGeom prst="rect">
            <a:avLst/>
          </a:prstGeom>
        </p:spPr>
      </p:pic>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91404132"/>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8167" y="-9624"/>
            <a:ext cx="9144000" cy="6858000"/>
          </a:xfrm>
          <a:prstGeom prst="rect">
            <a:avLst/>
          </a:prstGeom>
        </p:spPr>
      </p:pic>
    </p:spTree>
    <p:extLst>
      <p:ext uri="{BB962C8B-B14F-4D97-AF65-F5344CB8AC3E}">
        <p14:creationId xmlns:p14="http://schemas.microsoft.com/office/powerpoint/2010/main" val="389593490"/>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57460687"/>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59591729"/>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09847538"/>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86075" y="0"/>
            <a:ext cx="6257925" cy="6858000"/>
          </a:xfrm>
          <a:prstGeom prst="rect">
            <a:avLst/>
          </a:prstGeom>
        </p:spPr>
      </p:pic>
      <p:sp>
        <p:nvSpPr>
          <p:cNvPr id="4" name="Rectangle 3"/>
          <p:cNvSpPr/>
          <p:nvPr/>
        </p:nvSpPr>
        <p:spPr>
          <a:xfrm>
            <a:off x="6516216" y="2492896"/>
            <a:ext cx="1080120" cy="360040"/>
          </a:xfrm>
          <a:prstGeom prst="wedgeRectCallout">
            <a:avLst>
              <a:gd name="adj1" fmla="val -74706"/>
              <a:gd name="adj2" fmla="val -5037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050" b="1" dirty="0" smtClean="0"/>
              <a:t>Bosquet  De</a:t>
            </a:r>
          </a:p>
          <a:p>
            <a:pPr algn="ctr"/>
            <a:r>
              <a:rPr lang="fr-FR" sz="1050" b="1" dirty="0" smtClean="0"/>
              <a:t>L'Encelade</a:t>
            </a:r>
            <a:endParaRPr lang="fr-FR" sz="1050" b="1" dirty="0"/>
          </a:p>
        </p:txBody>
      </p:sp>
      <p:sp>
        <p:nvSpPr>
          <p:cNvPr id="5" name="Rectangle 4"/>
          <p:cNvSpPr/>
          <p:nvPr/>
        </p:nvSpPr>
        <p:spPr>
          <a:xfrm>
            <a:off x="6718" y="1196752"/>
            <a:ext cx="2886075" cy="3139321"/>
          </a:xfrm>
          <a:prstGeom prst="rect">
            <a:avLst/>
          </a:prstGeom>
        </p:spPr>
        <p:txBody>
          <a:bodyPr wrap="square">
            <a:spAutoFit/>
          </a:bodyPr>
          <a:lstStyle/>
          <a:p>
            <a:r>
              <a:rPr lang="fr-FR" dirty="0"/>
              <a:t>C’est un bosquet très surprenant. Modèle de décor baroque, on trouve ici des motifs empruntés seulement à l’art des jardins. Il fut créé par André Le Nôtre entre 1675 et 1677. Disparut en 1706, ce bosquet est aujourd’hui intégralement reconstitué à son état d’origine.</a:t>
            </a:r>
          </a:p>
        </p:txBody>
      </p:sp>
      <p:sp>
        <p:nvSpPr>
          <p:cNvPr id="6" name="Rectangle 5"/>
          <p:cNvSpPr/>
          <p:nvPr/>
        </p:nvSpPr>
        <p:spPr>
          <a:xfrm>
            <a:off x="306653" y="404664"/>
            <a:ext cx="2286203" cy="369332"/>
          </a:xfrm>
          <a:prstGeom prst="rect">
            <a:avLst/>
          </a:prstGeom>
        </p:spPr>
        <p:txBody>
          <a:bodyPr wrap="none">
            <a:spAutoFit/>
          </a:bodyPr>
          <a:lstStyle/>
          <a:p>
            <a:r>
              <a:rPr lang="fr-FR" b="1" dirty="0"/>
              <a:t>Bosquet de l’Encelade</a:t>
            </a:r>
          </a:p>
        </p:txBody>
      </p:sp>
    </p:spTree>
    <p:extLst>
      <p:ext uri="{BB962C8B-B14F-4D97-AF65-F5344CB8AC3E}">
        <p14:creationId xmlns:p14="http://schemas.microsoft.com/office/powerpoint/2010/main" val="1066274577"/>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png"/>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12665" y="0"/>
            <a:ext cx="9118670" cy="6858000"/>
          </a:xfrm>
          <a:prstGeom prst="rect">
            <a:avLst/>
          </a:prstGeom>
        </p:spPr>
      </p:pic>
    </p:spTree>
    <p:extLst>
      <p:ext uri="{BB962C8B-B14F-4D97-AF65-F5344CB8AC3E}">
        <p14:creationId xmlns:p14="http://schemas.microsoft.com/office/powerpoint/2010/main" val="1548086247"/>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rcRect/>
          <a:stretch>
            <a:fillRect/>
          </a:stretch>
        </p:blipFill>
        <p:spPr bwMode="auto">
          <a:xfrm>
            <a:off x="0" y="16377"/>
            <a:ext cx="9144000" cy="6841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281251"/>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0" y="0"/>
            <a:ext cx="9144000" cy="1015663"/>
          </a:xfrm>
          <a:prstGeom prst="rect">
            <a:avLst/>
          </a:prstGeom>
        </p:spPr>
        <p:txBody>
          <a:bodyPr wrap="square">
            <a:spAutoFit/>
          </a:bodyPr>
          <a:lstStyle/>
          <a:p>
            <a:r>
              <a:rPr lang="fr-FR" sz="2000" b="1" dirty="0">
                <a:solidFill>
                  <a:schemeClr val="bg1"/>
                </a:solidFill>
              </a:rPr>
              <a:t>Au milieu du bassin, émerge le géant Encelade, enseveli sous les roches. Ce géant de plomb doré pèse 4,5t. Lors des Grandes Eaux, Encelade crache de sa bouche un jet d’eau haut de 23 mètres.</a:t>
            </a:r>
          </a:p>
        </p:txBody>
      </p:sp>
    </p:spTree>
    <p:extLst>
      <p:ext uri="{BB962C8B-B14F-4D97-AF65-F5344CB8AC3E}">
        <p14:creationId xmlns:p14="http://schemas.microsoft.com/office/powerpoint/2010/main" val="2414971683"/>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88958620"/>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36556256"/>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03848" y="22308"/>
            <a:ext cx="5940152" cy="6858000"/>
          </a:xfrm>
          <a:prstGeom prst="rect">
            <a:avLst/>
          </a:prstGeom>
        </p:spPr>
      </p:pic>
      <p:sp>
        <p:nvSpPr>
          <p:cNvPr id="3" name="Rectangle 2"/>
          <p:cNvSpPr/>
          <p:nvPr/>
        </p:nvSpPr>
        <p:spPr>
          <a:xfrm>
            <a:off x="11743" y="61283"/>
            <a:ext cx="3203848" cy="2308324"/>
          </a:xfrm>
          <a:prstGeom prst="rect">
            <a:avLst/>
          </a:prstGeom>
        </p:spPr>
        <p:txBody>
          <a:bodyPr wrap="square">
            <a:spAutoFit/>
          </a:bodyPr>
          <a:lstStyle/>
          <a:p>
            <a:r>
              <a:rPr lang="fr-FR" b="1" dirty="0"/>
              <a:t>Le bosquet de l’Obélisque </a:t>
            </a:r>
            <a:endParaRPr lang="fr-FR" b="1" dirty="0" smtClean="0"/>
          </a:p>
          <a:p>
            <a:endParaRPr lang="fr-FR" b="1" dirty="0" smtClean="0"/>
          </a:p>
          <a:p>
            <a:r>
              <a:rPr lang="fr-FR" dirty="0" smtClean="0"/>
              <a:t>fut </a:t>
            </a:r>
            <a:r>
              <a:rPr lang="fr-FR" dirty="0"/>
              <a:t>aménagé par Jules Hardouin-Mansart en 1704. Il remplace le bosquet de la Salle des Festins, également nommé Salle du Conseil, dessiné par André Le Nôtre en 1671.</a:t>
            </a:r>
          </a:p>
        </p:txBody>
      </p:sp>
      <p:sp>
        <p:nvSpPr>
          <p:cNvPr id="4" name="Rectangle 3"/>
          <p:cNvSpPr/>
          <p:nvPr/>
        </p:nvSpPr>
        <p:spPr>
          <a:xfrm>
            <a:off x="35229" y="2347405"/>
            <a:ext cx="3180362" cy="4524315"/>
          </a:xfrm>
          <a:prstGeom prst="rect">
            <a:avLst/>
          </a:prstGeom>
        </p:spPr>
        <p:txBody>
          <a:bodyPr wrap="square">
            <a:spAutoFit/>
          </a:bodyPr>
          <a:lstStyle/>
          <a:p>
            <a:r>
              <a:rPr lang="fr-FR" dirty="0"/>
              <a:t>En 1704, l’architecte Mansart modifie totalement le lieu. Au centre du bosquet, il crée un grand bassin équipé d’une couronne de roseaux d’où s’élève un large et puissant jet d’eau de 23 mètres. Il prendra dès lors le nom de « bosquet de l’Obélisque ». </a:t>
            </a:r>
            <a:br>
              <a:rPr lang="fr-FR" dirty="0"/>
            </a:br>
            <a:r>
              <a:rPr lang="fr-FR" dirty="0" smtClean="0"/>
              <a:t>Les </a:t>
            </a:r>
            <a:r>
              <a:rPr lang="fr-FR" dirty="0"/>
              <a:t>jardiniers avaient l’habitude de nommer ce lieu « bosquet des Cent Tuyaux », savez-vous pourquoi ? </a:t>
            </a:r>
            <a:br>
              <a:rPr lang="fr-FR" dirty="0"/>
            </a:br>
            <a:r>
              <a:rPr lang="fr-FR" dirty="0"/>
              <a:t>Pas moins de 231 jets s’échappent de la couronne de roseaux !</a:t>
            </a:r>
          </a:p>
        </p:txBody>
      </p:sp>
    </p:spTree>
    <p:extLst>
      <p:ext uri="{BB962C8B-B14F-4D97-AF65-F5344CB8AC3E}">
        <p14:creationId xmlns:p14="http://schemas.microsoft.com/office/powerpoint/2010/main" val="1036384557"/>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rcRect/>
          <a:stretch>
            <a:fillRect/>
          </a:stretch>
        </p:blipFill>
        <p:spPr bwMode="auto">
          <a:xfrm>
            <a:off x="0" y="6469"/>
            <a:ext cx="9144000" cy="68515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descr="https://lh5.googleusercontent.com/-Vk0h5_L86UI/UseuarP8Z_I/AAAAAAAAAKc/xwUTqinXsTg/w330-h440-no/bosquet+de+l%2527obelisque+%25288%2529+%2528330x440%2529.jpg"/>
          <p:cNvPicPr>
            <a:picLocks noChangeAspect="1" noChangeArrowheads="1"/>
          </p:cNvPicPr>
          <p:nvPr/>
        </p:nvPicPr>
        <p:blipFill>
          <a:blip r:embed="rId4" cstate="email">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a:ext>
            </a:extLst>
          </a:blip>
          <a:srcRect/>
          <a:stretch>
            <a:fillRect/>
          </a:stretch>
        </p:blipFill>
        <p:spPr bwMode="auto">
          <a:xfrm>
            <a:off x="3419872" y="0"/>
            <a:ext cx="2999234" cy="3432234"/>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2255193" y="132601"/>
            <a:ext cx="5184576" cy="400110"/>
          </a:xfrm>
          <a:prstGeom prst="rect">
            <a:avLst/>
          </a:prstGeom>
          <a:noFill/>
        </p:spPr>
        <p:txBody>
          <a:bodyPr wrap="square" rtlCol="0">
            <a:spAutoFit/>
          </a:bodyPr>
          <a:lstStyle/>
          <a:p>
            <a:r>
              <a:rPr lang="fr-FR" sz="2000" dirty="0" smtClean="0"/>
              <a:t>Bosquet de l’obélisque</a:t>
            </a:r>
            <a:endParaRPr lang="fr-FR" sz="2000" dirty="0"/>
          </a:p>
        </p:txBody>
      </p:sp>
    </p:spTree>
    <p:extLst>
      <p:ext uri="{BB962C8B-B14F-4D97-AF65-F5344CB8AC3E}">
        <p14:creationId xmlns:p14="http://schemas.microsoft.com/office/powerpoint/2010/main" val="233340301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24"/>
                                        </p:tgtEl>
                                        <p:attrNameLst>
                                          <p:attrName>style.visibility</p:attrName>
                                        </p:attrNameLst>
                                      </p:cBhvr>
                                      <p:to>
                                        <p:strVal val="visible"/>
                                      </p:to>
                                    </p:set>
                                    <p:animEffect transition="in" filter="fade">
                                      <p:cBhvr>
                                        <p:cTn id="7"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43874361"/>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5652120" cy="6858000"/>
          </a:xfrm>
          <a:prstGeom prst="rect">
            <a:avLst/>
          </a:prstGeom>
        </p:spPr>
      </p:pic>
      <p:sp>
        <p:nvSpPr>
          <p:cNvPr id="3" name="Organigramme : Processus 2"/>
          <p:cNvSpPr/>
          <p:nvPr/>
        </p:nvSpPr>
        <p:spPr>
          <a:xfrm>
            <a:off x="3275856" y="3001322"/>
            <a:ext cx="1080120" cy="360040"/>
          </a:xfrm>
          <a:prstGeom prst="flowChartProcess">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827584" y="3429000"/>
            <a:ext cx="1152128" cy="360040"/>
          </a:xfrm>
          <a:prstGeom prst="wedgeRectCallout">
            <a:avLst>
              <a:gd name="adj1" fmla="val 74567"/>
              <a:gd name="adj2" fmla="val -20943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t>Bosquet la</a:t>
            </a:r>
          </a:p>
          <a:p>
            <a:pPr algn="ctr"/>
            <a:r>
              <a:rPr lang="fr-FR" sz="1200" dirty="0" smtClean="0"/>
              <a:t>Colonnade</a:t>
            </a:r>
            <a:endParaRPr lang="fr-FR" sz="1200" dirty="0"/>
          </a:p>
        </p:txBody>
      </p:sp>
      <p:sp>
        <p:nvSpPr>
          <p:cNvPr id="5" name="Rectangle 4"/>
          <p:cNvSpPr/>
          <p:nvPr/>
        </p:nvSpPr>
        <p:spPr>
          <a:xfrm>
            <a:off x="6444208" y="116632"/>
            <a:ext cx="2561920" cy="369332"/>
          </a:xfrm>
          <a:prstGeom prst="rect">
            <a:avLst/>
          </a:prstGeom>
        </p:spPr>
        <p:txBody>
          <a:bodyPr wrap="none">
            <a:spAutoFit/>
          </a:bodyPr>
          <a:lstStyle/>
          <a:p>
            <a:r>
              <a:rPr lang="fr-FR" b="1" dirty="0"/>
              <a:t>Bosquet de la Colonnade</a:t>
            </a:r>
          </a:p>
        </p:txBody>
      </p:sp>
      <p:sp>
        <p:nvSpPr>
          <p:cNvPr id="6" name="Rectangle 5"/>
          <p:cNvSpPr/>
          <p:nvPr/>
        </p:nvSpPr>
        <p:spPr>
          <a:xfrm>
            <a:off x="5652120" y="873293"/>
            <a:ext cx="3480404" cy="5632311"/>
          </a:xfrm>
          <a:prstGeom prst="rect">
            <a:avLst/>
          </a:prstGeom>
        </p:spPr>
        <p:txBody>
          <a:bodyPr wrap="square">
            <a:spAutoFit/>
          </a:bodyPr>
          <a:lstStyle/>
          <a:p>
            <a:r>
              <a:rPr lang="fr-FR" dirty="0"/>
              <a:t>Chef-d’œuvre de Jules Hardouin-Mansart, le bosquet de la Colonnade est tel qu’il fut créé en 1685. Il remplace l’éphémère bosquet des Sources tracé par le jardinier Le Nôtre en 1679.</a:t>
            </a:r>
            <a:br>
              <a:rPr lang="fr-FR" dirty="0"/>
            </a:br>
            <a:r>
              <a:rPr lang="fr-FR" dirty="0"/>
              <a:t/>
            </a:r>
            <a:br>
              <a:rPr lang="fr-FR" dirty="0"/>
            </a:br>
            <a:r>
              <a:rPr lang="fr-FR" dirty="0"/>
              <a:t>Cette structure en marbre polychrome forme un péristyle de 32 colonnes ioniques ! L’alternance de marbre blanc d’Italie et de marbre rouge du Languedoc crée un jeu subtil de couleurs et de contrastes. Sous chaque arcade, l’eau jaillit d’une grande vasque de marbre blanc à la verticale. Enfin, le décor délicat des enfants musiciens sur les bas-reliefs vient compléter l’ensemble.</a:t>
            </a:r>
            <a:br>
              <a:rPr lang="fr-FR" dirty="0"/>
            </a:br>
            <a:endParaRPr lang="fr-FR" dirty="0"/>
          </a:p>
        </p:txBody>
      </p:sp>
    </p:spTree>
    <p:extLst>
      <p:ext uri="{BB962C8B-B14F-4D97-AF65-F5344CB8AC3E}">
        <p14:creationId xmlns:p14="http://schemas.microsoft.com/office/powerpoint/2010/main" val="3257684027"/>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6.png"/>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Lst>
          </a:blip>
          <a:stretch>
            <a:fillRect/>
          </a:stretch>
        </p:blipFill>
        <p:spPr>
          <a:xfrm>
            <a:off x="3166" y="0"/>
            <a:ext cx="9137668" cy="6858000"/>
          </a:xfrm>
          <a:prstGeom prst="rect">
            <a:avLst/>
          </a:prstGeom>
        </p:spPr>
      </p:pic>
    </p:spTree>
    <p:extLst>
      <p:ext uri="{BB962C8B-B14F-4D97-AF65-F5344CB8AC3E}">
        <p14:creationId xmlns:p14="http://schemas.microsoft.com/office/powerpoint/2010/main" val="3983277270"/>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Image7.png"/>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ZoneTexte 1"/>
          <p:cNvSpPr txBox="1"/>
          <p:nvPr/>
        </p:nvSpPr>
        <p:spPr>
          <a:xfrm>
            <a:off x="3851920" y="1484784"/>
            <a:ext cx="2304256" cy="369332"/>
          </a:xfrm>
          <a:prstGeom prst="rect">
            <a:avLst/>
          </a:prstGeom>
          <a:noFill/>
        </p:spPr>
        <p:txBody>
          <a:bodyPr wrap="square" rtlCol="0">
            <a:spAutoFit/>
          </a:bodyPr>
          <a:lstStyle/>
          <a:p>
            <a:r>
              <a:rPr lang="fr-FR" dirty="0" smtClean="0"/>
              <a:t>La Colonnade</a:t>
            </a:r>
            <a:endParaRPr lang="fr-FR" dirty="0"/>
          </a:p>
        </p:txBody>
      </p:sp>
    </p:spTree>
    <p:extLst>
      <p:ext uri="{BB962C8B-B14F-4D97-AF65-F5344CB8AC3E}">
        <p14:creationId xmlns:p14="http://schemas.microsoft.com/office/powerpoint/2010/main" val="3553485685"/>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8.png"/>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29495410"/>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jpg"/>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4952595"/>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0.png"/>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374655296"/>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9912" y="0"/>
            <a:ext cx="5364088" cy="6858000"/>
          </a:xfrm>
          <a:prstGeom prst="rect">
            <a:avLst/>
          </a:prstGeom>
        </p:spPr>
      </p:pic>
      <p:sp>
        <p:nvSpPr>
          <p:cNvPr id="4" name="Rectangle 3"/>
          <p:cNvSpPr/>
          <p:nvPr/>
        </p:nvSpPr>
        <p:spPr>
          <a:xfrm>
            <a:off x="46009" y="764704"/>
            <a:ext cx="3757110" cy="5909310"/>
          </a:xfrm>
          <a:prstGeom prst="rect">
            <a:avLst/>
          </a:prstGeom>
        </p:spPr>
        <p:txBody>
          <a:bodyPr wrap="square">
            <a:spAutoFit/>
          </a:bodyPr>
          <a:lstStyle/>
          <a:p>
            <a:r>
              <a:rPr lang="fr-FR" dirty="0"/>
              <a:t>La particularité de ce bosquet tient aux nombreux noms qui lui furent donnés. </a:t>
            </a:r>
            <a:br>
              <a:rPr lang="fr-FR" dirty="0"/>
            </a:br>
            <a:r>
              <a:rPr lang="fr-FR" dirty="0" smtClean="0"/>
              <a:t>En </a:t>
            </a:r>
            <a:r>
              <a:rPr lang="fr-FR" dirty="0"/>
              <a:t>1675, il fut bosquet de la Renommée en raison de la statue du même nom, placée triomphalement au centre du bassin. C’est Le Nôtre qui en fut le créateur.</a:t>
            </a:r>
            <a:br>
              <a:rPr lang="fr-FR" dirty="0"/>
            </a:br>
            <a:r>
              <a:rPr lang="fr-FR" dirty="0"/>
              <a:t>En 1677, Jules Hardouin-Mansart y installa sa première œuvre architecturale à Versailles : deux pavillons en marbre blanc, surmontés de dômes. Peu de temps après, les groupes des Bains d’Apollon y furent placés (avant de rejoindre leur lieu actuel). Pour 20 ans, le bosquet se nomma bosquet des Bains d’Apollon</a:t>
            </a:r>
            <a:r>
              <a:rPr lang="fr-FR" dirty="0" smtClean="0"/>
              <a:t>.</a:t>
            </a:r>
          </a:p>
          <a:p>
            <a:r>
              <a:rPr lang="fr-FR" dirty="0"/>
              <a:t>Mais, ne cherchez pas les deux pavillons créés par Hardouin-Mansart ! Ne résistant pas à l’usure du temps, ils furent détruits en 1820.</a:t>
            </a:r>
          </a:p>
        </p:txBody>
      </p:sp>
      <p:sp>
        <p:nvSpPr>
          <p:cNvPr id="5" name="Rectangle 4"/>
          <p:cNvSpPr/>
          <p:nvPr/>
        </p:nvSpPr>
        <p:spPr>
          <a:xfrm>
            <a:off x="759822" y="188640"/>
            <a:ext cx="2329484" cy="369332"/>
          </a:xfrm>
          <a:prstGeom prst="rect">
            <a:avLst/>
          </a:prstGeom>
        </p:spPr>
        <p:txBody>
          <a:bodyPr wrap="none">
            <a:spAutoFit/>
          </a:bodyPr>
          <a:lstStyle/>
          <a:p>
            <a:r>
              <a:rPr lang="fr-FR" b="1" dirty="0"/>
              <a:t>Le bosquet des Dômes</a:t>
            </a:r>
          </a:p>
        </p:txBody>
      </p:sp>
    </p:spTree>
    <p:extLst>
      <p:ext uri="{BB962C8B-B14F-4D97-AF65-F5344CB8AC3E}">
        <p14:creationId xmlns:p14="http://schemas.microsoft.com/office/powerpoint/2010/main" val="2656810718"/>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Image2.png"/>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166" y="0"/>
            <a:ext cx="9137668" cy="6858000"/>
          </a:xfrm>
          <a:prstGeom prst="rect">
            <a:avLst/>
          </a:prstGeom>
        </p:spPr>
      </p:pic>
      <p:sp>
        <p:nvSpPr>
          <p:cNvPr id="2" name="ZoneTexte 1"/>
          <p:cNvSpPr txBox="1"/>
          <p:nvPr/>
        </p:nvSpPr>
        <p:spPr>
          <a:xfrm>
            <a:off x="3131840" y="548680"/>
            <a:ext cx="2448272" cy="369332"/>
          </a:xfrm>
          <a:prstGeom prst="rect">
            <a:avLst/>
          </a:prstGeom>
          <a:noFill/>
        </p:spPr>
        <p:txBody>
          <a:bodyPr wrap="square" rtlCol="0">
            <a:spAutoFit/>
          </a:bodyPr>
          <a:lstStyle/>
          <a:p>
            <a:r>
              <a:rPr lang="fr-FR" dirty="0" smtClean="0"/>
              <a:t>Bosquet des dômes</a:t>
            </a:r>
            <a:endParaRPr lang="fr-FR" dirty="0"/>
          </a:p>
        </p:txBody>
      </p:sp>
    </p:spTree>
    <p:extLst>
      <p:ext uri="{BB962C8B-B14F-4D97-AF65-F5344CB8AC3E}">
        <p14:creationId xmlns:p14="http://schemas.microsoft.com/office/powerpoint/2010/main" val="4278974987"/>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3.png"/>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0" y="0"/>
            <a:ext cx="9144000" cy="6857999"/>
          </a:xfrm>
          <a:prstGeom prst="rect">
            <a:avLst/>
          </a:prstGeom>
        </p:spPr>
      </p:pic>
    </p:spTree>
    <p:extLst>
      <p:ext uri="{BB962C8B-B14F-4D97-AF65-F5344CB8AC3E}">
        <p14:creationId xmlns:p14="http://schemas.microsoft.com/office/powerpoint/2010/main" val="2358834806"/>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6293644"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00562" y="0"/>
            <a:ext cx="4643438" cy="6858000"/>
          </a:xfrm>
          <a:prstGeom prst="rect">
            <a:avLst/>
          </a:prstGeom>
        </p:spPr>
      </p:pic>
    </p:spTree>
    <p:extLst>
      <p:ext uri="{BB962C8B-B14F-4D97-AF65-F5344CB8AC3E}">
        <p14:creationId xmlns:p14="http://schemas.microsoft.com/office/powerpoint/2010/main" val="4077593228"/>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4572000" y="0"/>
            <a:ext cx="4564856" cy="6858000"/>
          </a:xfrm>
          <a:prstGeom prst="rect">
            <a:avLst/>
          </a:prstGeom>
        </p:spPr>
      </p:pic>
      <p:sp>
        <p:nvSpPr>
          <p:cNvPr id="3" name="Rectangle 2"/>
          <p:cNvSpPr/>
          <p:nvPr/>
        </p:nvSpPr>
        <p:spPr>
          <a:xfrm>
            <a:off x="0" y="1225689"/>
            <a:ext cx="4572000" cy="5632311"/>
          </a:xfrm>
          <a:prstGeom prst="rect">
            <a:avLst/>
          </a:prstGeom>
        </p:spPr>
        <p:txBody>
          <a:bodyPr>
            <a:spAutoFit/>
          </a:bodyPr>
          <a:lstStyle/>
          <a:p>
            <a:r>
              <a:rPr lang="fr-FR" dirty="0"/>
              <a:t>Bosquets jumeaux, le Dauphin et la Girandole sont les plus anciennes créations d’André Le Nôtre à Versailles. Ils furent dessinés en 1663.</a:t>
            </a:r>
            <a:br>
              <a:rPr lang="fr-FR" dirty="0"/>
            </a:br>
            <a:r>
              <a:rPr lang="fr-FR" dirty="0"/>
              <a:t/>
            </a:r>
            <a:br>
              <a:rPr lang="fr-FR" dirty="0"/>
            </a:br>
            <a:r>
              <a:rPr lang="fr-FR" dirty="0"/>
              <a:t>Les tracés des deux bosquets sont symétriques : des allées de quadrillages recoupés de diagonales et, au centre de la salle de verdure, une large fontaine. </a:t>
            </a:r>
            <a:br>
              <a:rPr lang="fr-FR" dirty="0"/>
            </a:br>
            <a:r>
              <a:rPr lang="fr-FR" dirty="0"/>
              <a:t/>
            </a:r>
            <a:br>
              <a:rPr lang="fr-FR" dirty="0"/>
            </a:br>
            <a:r>
              <a:rPr lang="fr-FR" dirty="0"/>
              <a:t>Les jeux d’eau de la première fontaine évoquent la forme d’un candélabre, d’où son nom : Girandole. On y distingue également un bouquet de fleurs et de roseaux en métal d’où s’échappent plusieurs jets. La seconde, plus simple, arbore en son centre un dauphin en métal. </a:t>
            </a:r>
            <a:br>
              <a:rPr lang="fr-FR" dirty="0"/>
            </a:br>
            <a:r>
              <a:rPr lang="fr-FR" dirty="0"/>
              <a:t/>
            </a:r>
            <a:br>
              <a:rPr lang="fr-FR" dirty="0"/>
            </a:br>
            <a:r>
              <a:rPr lang="fr-FR" dirty="0"/>
              <a:t>Tous deux disparurent lors de la replantation sous Louis XVI. Depuis 2000, ils sont intégralement restitués à leur état d’origine</a:t>
            </a:r>
          </a:p>
        </p:txBody>
      </p:sp>
      <p:sp>
        <p:nvSpPr>
          <p:cNvPr id="4" name="Rectangle 3"/>
          <p:cNvSpPr/>
          <p:nvPr/>
        </p:nvSpPr>
        <p:spPr>
          <a:xfrm>
            <a:off x="179512" y="476672"/>
            <a:ext cx="3973908" cy="369332"/>
          </a:xfrm>
          <a:prstGeom prst="rect">
            <a:avLst/>
          </a:prstGeom>
        </p:spPr>
        <p:txBody>
          <a:bodyPr wrap="none">
            <a:spAutoFit/>
          </a:bodyPr>
          <a:lstStyle/>
          <a:p>
            <a:r>
              <a:rPr lang="fr-FR" b="1" dirty="0"/>
              <a:t>Bosquets de la Girandole et du Dauphin</a:t>
            </a:r>
          </a:p>
        </p:txBody>
      </p:sp>
    </p:spTree>
    <p:extLst>
      <p:ext uri="{BB962C8B-B14F-4D97-AF65-F5344CB8AC3E}">
        <p14:creationId xmlns:p14="http://schemas.microsoft.com/office/powerpoint/2010/main" val="2451756425"/>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0" y="10527"/>
            <a:ext cx="9144000" cy="68474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ZoneTexte 1"/>
          <p:cNvSpPr txBox="1"/>
          <p:nvPr/>
        </p:nvSpPr>
        <p:spPr>
          <a:xfrm>
            <a:off x="4499992" y="332656"/>
            <a:ext cx="2448272" cy="369332"/>
          </a:xfrm>
          <a:prstGeom prst="rect">
            <a:avLst/>
          </a:prstGeom>
          <a:noFill/>
        </p:spPr>
        <p:txBody>
          <a:bodyPr wrap="square" rtlCol="0">
            <a:spAutoFit/>
          </a:bodyPr>
          <a:lstStyle/>
          <a:p>
            <a:r>
              <a:rPr lang="fr-FR" dirty="0" smtClean="0"/>
              <a:t>Le Bosquet du Dauphin</a:t>
            </a:r>
            <a:endParaRPr lang="fr-FR" dirty="0"/>
          </a:p>
        </p:txBody>
      </p:sp>
    </p:spTree>
    <p:extLst>
      <p:ext uri="{BB962C8B-B14F-4D97-AF65-F5344CB8AC3E}">
        <p14:creationId xmlns:p14="http://schemas.microsoft.com/office/powerpoint/2010/main" val="907890694"/>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57624" y="0"/>
            <a:ext cx="4772025" cy="6858000"/>
          </a:xfrm>
          <a:prstGeom prst="rect">
            <a:avLst/>
          </a:prstGeom>
        </p:spPr>
      </p:pic>
      <p:sp>
        <p:nvSpPr>
          <p:cNvPr id="3" name="Rectangle 2"/>
          <p:cNvSpPr/>
          <p:nvPr/>
        </p:nvSpPr>
        <p:spPr>
          <a:xfrm>
            <a:off x="251520" y="404664"/>
            <a:ext cx="3973908" cy="369332"/>
          </a:xfrm>
          <a:prstGeom prst="rect">
            <a:avLst/>
          </a:prstGeom>
        </p:spPr>
        <p:txBody>
          <a:bodyPr wrap="none">
            <a:spAutoFit/>
          </a:bodyPr>
          <a:lstStyle/>
          <a:p>
            <a:r>
              <a:rPr lang="fr-FR" b="1" dirty="0"/>
              <a:t>Bosquets de la Girandole et du Dauphin</a:t>
            </a:r>
          </a:p>
        </p:txBody>
      </p:sp>
      <p:sp>
        <p:nvSpPr>
          <p:cNvPr id="4" name="Rectangle 3"/>
          <p:cNvSpPr/>
          <p:nvPr/>
        </p:nvSpPr>
        <p:spPr>
          <a:xfrm>
            <a:off x="0" y="908720"/>
            <a:ext cx="4357624" cy="5909310"/>
          </a:xfrm>
          <a:prstGeom prst="rect">
            <a:avLst/>
          </a:prstGeom>
        </p:spPr>
        <p:txBody>
          <a:bodyPr wrap="square">
            <a:spAutoFit/>
          </a:bodyPr>
          <a:lstStyle/>
          <a:p>
            <a:r>
              <a:rPr lang="fr-FR" dirty="0"/>
              <a:t>Bosquets jumeaux, le Dauphin et la Girandole sont les plus anciennes créations d’André Le Nôtre à Versailles. Ils furent dessinés en 1663.</a:t>
            </a:r>
            <a:br>
              <a:rPr lang="fr-FR" dirty="0"/>
            </a:br>
            <a:r>
              <a:rPr lang="fr-FR" dirty="0"/>
              <a:t/>
            </a:r>
            <a:br>
              <a:rPr lang="fr-FR" dirty="0"/>
            </a:br>
            <a:r>
              <a:rPr lang="fr-FR" dirty="0"/>
              <a:t>Les tracés des deux bosquets sont symétriques : des allées de quadrillages recoupés de diagonales et, au centre de la salle de verdure, une large fontaine. </a:t>
            </a:r>
            <a:br>
              <a:rPr lang="fr-FR" dirty="0"/>
            </a:br>
            <a:r>
              <a:rPr lang="fr-FR" dirty="0"/>
              <a:t/>
            </a:r>
            <a:br>
              <a:rPr lang="fr-FR" dirty="0"/>
            </a:br>
            <a:r>
              <a:rPr lang="fr-FR" dirty="0"/>
              <a:t>Les jeux d’eau de la première fontaine évoquent la forme d’un candélabre, d’où son nom : Girandole. On y distingue également un bouquet de fleurs et de roseaux en métal d’où s’échappent plusieurs jets. La seconde, plus simple, arbore en son centre un dauphin en métal. </a:t>
            </a:r>
            <a:br>
              <a:rPr lang="fr-FR" dirty="0"/>
            </a:br>
            <a:r>
              <a:rPr lang="fr-FR" dirty="0"/>
              <a:t/>
            </a:r>
            <a:br>
              <a:rPr lang="fr-FR" dirty="0"/>
            </a:br>
            <a:r>
              <a:rPr lang="fr-FR" dirty="0"/>
              <a:t>Tous deux disparurent lors de la replantation sous Louis XVI. Depuis 2000, ils sont intégralement restitués à leur état d’origine.</a:t>
            </a:r>
          </a:p>
        </p:txBody>
      </p:sp>
    </p:spTree>
    <p:extLst>
      <p:ext uri="{BB962C8B-B14F-4D97-AF65-F5344CB8AC3E}">
        <p14:creationId xmlns:p14="http://schemas.microsoft.com/office/powerpoint/2010/main" val="295393975"/>
      </p:ext>
    </p:extLst>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rcRect/>
          <a:stretch>
            <a:fillRect/>
          </a:stretch>
        </p:blipFill>
        <p:spPr bwMode="auto">
          <a:xfrm>
            <a:off x="0" y="0"/>
            <a:ext cx="9148192"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ZoneTexte 1"/>
          <p:cNvSpPr txBox="1"/>
          <p:nvPr/>
        </p:nvSpPr>
        <p:spPr>
          <a:xfrm>
            <a:off x="2051720" y="332656"/>
            <a:ext cx="3528392" cy="369332"/>
          </a:xfrm>
          <a:prstGeom prst="rect">
            <a:avLst/>
          </a:prstGeom>
          <a:noFill/>
        </p:spPr>
        <p:txBody>
          <a:bodyPr wrap="square" rtlCol="0">
            <a:spAutoFit/>
          </a:bodyPr>
          <a:lstStyle/>
          <a:p>
            <a:r>
              <a:rPr lang="fr-FR" dirty="0" smtClean="0"/>
              <a:t>Bosquet de la salle de Bal</a:t>
            </a:r>
            <a:endParaRPr lang="fr-FR" dirty="0"/>
          </a:p>
        </p:txBody>
      </p:sp>
    </p:spTree>
    <p:extLst>
      <p:ext uri="{BB962C8B-B14F-4D97-AF65-F5344CB8AC3E}">
        <p14:creationId xmlns:p14="http://schemas.microsoft.com/office/powerpoint/2010/main" val="1456966359"/>
      </p:ext>
    </p:extLst>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720plan.ovh.net/%7Ejardinsd/Libre/Bal/images/Bal-206-1.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074" y="0"/>
            <a:ext cx="4348902" cy="685572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720plan.ovh.net/%7Ejardinsd/Libre/Bal/images/Bal-202-1.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427984" y="0"/>
            <a:ext cx="4727848" cy="68557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700036"/>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0" y="1"/>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4444807"/>
      </p:ext>
    </p:extLst>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4707731" y="0"/>
            <a:ext cx="4436269" cy="6858000"/>
          </a:xfrm>
          <a:prstGeom prst="rect">
            <a:avLst/>
          </a:prstGeom>
        </p:spPr>
      </p:pic>
      <p:sp>
        <p:nvSpPr>
          <p:cNvPr id="3" name="Rectangle 2"/>
          <p:cNvSpPr/>
          <p:nvPr/>
        </p:nvSpPr>
        <p:spPr>
          <a:xfrm>
            <a:off x="0" y="2276872"/>
            <a:ext cx="4572000" cy="4247317"/>
          </a:xfrm>
          <a:prstGeom prst="rect">
            <a:avLst/>
          </a:prstGeom>
        </p:spPr>
        <p:txBody>
          <a:bodyPr>
            <a:spAutoFit/>
          </a:bodyPr>
          <a:lstStyle/>
          <a:p>
            <a:r>
              <a:rPr lang="fr-FR" dirty="0"/>
              <a:t>Elle fut aménagée par André Le Nôtre entre 1680 et 1683. Conçue comme un salon en plein air, elle reprend la forme d'un amphithéâtre. A l'époque, ce bosquet accueillait de nombreuses Fêtes que Louis XIV organisait à la Cour. Les courtisans dansaient sur une île-scène en marbre, délimitée par un petit canal (disparus au début du XVIIIème siècle). </a:t>
            </a:r>
            <a:br>
              <a:rPr lang="fr-FR" dirty="0"/>
            </a:br>
            <a:r>
              <a:rPr lang="fr-FR" dirty="0"/>
              <a:t/>
            </a:r>
            <a:br>
              <a:rPr lang="fr-FR" dirty="0"/>
            </a:br>
            <a:r>
              <a:rPr lang="fr-FR" dirty="0"/>
              <a:t>Et, savez-vous pourquoi les rocailles de la cascade sont seulement retenues par de petits fils de cuivre ? Cette astuce permet d’intensifier le bruit de l’eau qui ruisselle et l’effet cascade.</a:t>
            </a:r>
          </a:p>
        </p:txBody>
      </p:sp>
      <p:sp>
        <p:nvSpPr>
          <p:cNvPr id="4" name="Rectangle 3"/>
          <p:cNvSpPr/>
          <p:nvPr/>
        </p:nvSpPr>
        <p:spPr>
          <a:xfrm>
            <a:off x="395536" y="476672"/>
            <a:ext cx="4572000" cy="646331"/>
          </a:xfrm>
          <a:prstGeom prst="rect">
            <a:avLst/>
          </a:prstGeom>
        </p:spPr>
        <p:txBody>
          <a:bodyPr>
            <a:spAutoFit/>
          </a:bodyPr>
          <a:lstStyle/>
          <a:p>
            <a:r>
              <a:rPr lang="fr-FR" dirty="0"/>
              <a:t>Le Bosquet de la Salle de Bal !</a:t>
            </a:r>
            <a:br>
              <a:rPr lang="fr-FR" dirty="0"/>
            </a:br>
            <a:endParaRPr lang="fr-FR" dirty="0"/>
          </a:p>
        </p:txBody>
      </p:sp>
    </p:spTree>
    <p:extLst>
      <p:ext uri="{BB962C8B-B14F-4D97-AF65-F5344CB8AC3E}">
        <p14:creationId xmlns:p14="http://schemas.microsoft.com/office/powerpoint/2010/main" val="66338298"/>
      </p:ext>
    </p:extLst>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4.png"/>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a:ext>
            </a:extLst>
          </a:blip>
          <a:stretch>
            <a:fillRect/>
          </a:stretch>
        </p:blipFill>
        <p:spPr>
          <a:xfrm>
            <a:off x="0" y="0"/>
            <a:ext cx="9144000" cy="6857999"/>
          </a:xfrm>
          <a:prstGeom prst="rect">
            <a:avLst/>
          </a:prstGeom>
        </p:spPr>
      </p:pic>
    </p:spTree>
    <p:extLst>
      <p:ext uri="{BB962C8B-B14F-4D97-AF65-F5344CB8AC3E}">
        <p14:creationId xmlns:p14="http://schemas.microsoft.com/office/powerpoint/2010/main" val="4149884953"/>
      </p:ext>
    </p:extLst>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4" name="Rectangle 3"/>
          <p:cNvSpPr/>
          <p:nvPr/>
        </p:nvSpPr>
        <p:spPr>
          <a:xfrm>
            <a:off x="2286000" y="5589240"/>
            <a:ext cx="4572000" cy="1015663"/>
          </a:xfrm>
          <a:prstGeom prst="rect">
            <a:avLst/>
          </a:prstGeom>
        </p:spPr>
        <p:txBody>
          <a:bodyPr>
            <a:spAutoFit/>
          </a:bodyPr>
          <a:lstStyle/>
          <a:p>
            <a:r>
              <a:rPr lang="fr-FR" sz="2000" b="1" dirty="0"/>
              <a:t>Bacchus et quatre petits satyres.</a:t>
            </a:r>
            <a:br>
              <a:rPr lang="fr-FR" sz="2000" b="1" dirty="0"/>
            </a:br>
            <a:r>
              <a:rPr lang="fr-FR" sz="2000" b="1" dirty="0"/>
              <a:t>Sculptures en plomb par les frères </a:t>
            </a:r>
            <a:r>
              <a:rPr lang="fr-FR" sz="2000" b="1" dirty="0" err="1"/>
              <a:t>Marsy</a:t>
            </a:r>
            <a:r>
              <a:rPr lang="fr-FR" sz="2000" b="1" dirty="0"/>
              <a:t> (1673-1675).</a:t>
            </a:r>
            <a:endParaRPr lang="fr-FR" sz="2000" dirty="0"/>
          </a:p>
        </p:txBody>
      </p:sp>
    </p:spTree>
    <p:extLst>
      <p:ext uri="{BB962C8B-B14F-4D97-AF65-F5344CB8AC3E}">
        <p14:creationId xmlns:p14="http://schemas.microsoft.com/office/powerpoint/2010/main" val="4046882564"/>
      </p:ext>
    </p:extLst>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RoiSoleil_04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58170657"/>
      </p:ext>
    </p:extLst>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19050"/>
            <a:ext cx="9144000" cy="6877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8960870"/>
      </p:ext>
    </p:extLst>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a:ext>
            </a:extLst>
          </a:blip>
          <a:srcRect/>
          <a:stretch>
            <a:fillRect/>
          </a:stretch>
        </p:blipFill>
        <p:spPr bwMode="auto">
          <a:xfrm>
            <a:off x="0" y="0"/>
            <a:ext cx="9136008"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ZoneTexte 1"/>
          <p:cNvSpPr txBox="1"/>
          <p:nvPr/>
        </p:nvSpPr>
        <p:spPr>
          <a:xfrm>
            <a:off x="2987824" y="332656"/>
            <a:ext cx="2736304" cy="369332"/>
          </a:xfrm>
          <a:prstGeom prst="rect">
            <a:avLst/>
          </a:prstGeom>
          <a:noFill/>
        </p:spPr>
        <p:txBody>
          <a:bodyPr wrap="square" rtlCol="0">
            <a:spAutoFit/>
          </a:bodyPr>
          <a:lstStyle/>
          <a:p>
            <a:r>
              <a:rPr lang="fr-FR" dirty="0" smtClean="0"/>
              <a:t>Le Bassin du Dragon</a:t>
            </a:r>
            <a:endParaRPr lang="fr-FR" dirty="0"/>
          </a:p>
        </p:txBody>
      </p:sp>
    </p:spTree>
    <p:extLst>
      <p:ext uri="{BB962C8B-B14F-4D97-AF65-F5344CB8AC3E}">
        <p14:creationId xmlns:p14="http://schemas.microsoft.com/office/powerpoint/2010/main" val="878575252"/>
      </p:ext>
    </p:extLst>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1.png"/>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65332525"/>
      </p:ext>
    </p:extLst>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VERSAILLES_012.jpg"/>
          <p:cNvPicPr>
            <a:picLocks noChangeAspect="1"/>
          </p:cNvPicPr>
          <p:nvPr/>
        </p:nvPicPr>
        <p:blipFill>
          <a:blip r:embed="rId2">
            <a:lum contrast="-3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15379123"/>
      </p:ext>
    </p:extLst>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img138.imageshack.us/img138/1957/cartej.jpg"/>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t="40765"/>
          <a:stretch/>
        </p:blipFill>
        <p:spPr bwMode="auto">
          <a:xfrm>
            <a:off x="0" y="3717032"/>
            <a:ext cx="9144000" cy="313905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7504" y="116632"/>
            <a:ext cx="2844240" cy="369332"/>
          </a:xfrm>
          <a:prstGeom prst="rect">
            <a:avLst/>
          </a:prstGeom>
        </p:spPr>
        <p:txBody>
          <a:bodyPr wrap="none">
            <a:spAutoFit/>
          </a:bodyPr>
          <a:lstStyle/>
          <a:p>
            <a:r>
              <a:rPr lang="fr-FR" b="1" dirty="0" smtClean="0"/>
              <a:t>21--Bosquet </a:t>
            </a:r>
            <a:r>
              <a:rPr lang="fr-FR" b="1" dirty="0"/>
              <a:t>des 3 fontaines</a:t>
            </a:r>
          </a:p>
        </p:txBody>
      </p:sp>
      <p:sp>
        <p:nvSpPr>
          <p:cNvPr id="3" name="Rectangle 2"/>
          <p:cNvSpPr/>
          <p:nvPr/>
        </p:nvSpPr>
        <p:spPr>
          <a:xfrm>
            <a:off x="69389" y="485964"/>
            <a:ext cx="8928992" cy="3046988"/>
          </a:xfrm>
          <a:prstGeom prst="rect">
            <a:avLst/>
          </a:prstGeom>
        </p:spPr>
        <p:txBody>
          <a:bodyPr wrap="square">
            <a:spAutoFit/>
          </a:bodyPr>
          <a:lstStyle/>
          <a:p>
            <a:r>
              <a:rPr lang="fr-FR" sz="1600" dirty="0"/>
              <a:t>Créé entre 1677 et 1679 par André Le Nôtre, ce bosquet fut le seul indiqué comme étant "du dessein du Roy" Louis XIV. Dépourvu de statues, il se distingue par la simplicité de son décor qui allie eau et végétation. Emblématique de l’Art de Le Nôtre, il est composé de 3 terrasses arborant chacune une grande variété de jeux d’eau et un bassin de forme différente</a:t>
            </a:r>
            <a:r>
              <a:rPr lang="fr-FR" sz="1600" dirty="0" smtClean="0"/>
              <a:t>.</a:t>
            </a:r>
          </a:p>
          <a:p>
            <a:r>
              <a:rPr lang="fr-FR" sz="1600" dirty="0">
                <a:solidFill>
                  <a:schemeClr val="bg1"/>
                </a:solidFill>
              </a:rPr>
              <a:t/>
            </a:r>
            <a:br>
              <a:rPr lang="fr-FR" sz="1600" dirty="0">
                <a:solidFill>
                  <a:schemeClr val="bg1"/>
                </a:solidFill>
              </a:rPr>
            </a:br>
            <a:r>
              <a:rPr lang="fr-FR" sz="1600" dirty="0" smtClean="0"/>
              <a:t>Le </a:t>
            </a:r>
            <a:r>
              <a:rPr lang="fr-FR" sz="1600" dirty="0"/>
              <a:t>bassin supérieur, envoie une imposante colonne d’eau composée de 140 jets. Au centre, les lances d’eau forment une voûte dite « en berceau d’eau ». Enfin, les 9 jets du bassin inférieur jaillissent pour former une fleur de lys. Délaissé à la fin du XVIIIème siècle, il disparut complètement à la Révolution française. Sa restitution fut achevée en 2004</a:t>
            </a:r>
            <a:r>
              <a:rPr lang="fr-FR" sz="1600" dirty="0" smtClean="0"/>
              <a:t>.</a:t>
            </a:r>
          </a:p>
          <a:p>
            <a:r>
              <a:rPr lang="fr-FR" sz="1600" dirty="0"/>
              <a:t/>
            </a:r>
            <a:br>
              <a:rPr lang="fr-FR" sz="1600" dirty="0"/>
            </a:br>
            <a:r>
              <a:rPr lang="fr-FR" sz="1600" dirty="0" smtClean="0"/>
              <a:t>Ce </a:t>
            </a:r>
            <a:r>
              <a:rPr lang="fr-FR" sz="1600" dirty="0"/>
              <a:t>bosquet fut réalisé en pente (sans marches). Savez-vous pourquoi ? C'était pour faciliter l'accès à Louis XIV, lors de ses promenades en chaise à roulettes à la fin de son règne.</a:t>
            </a:r>
          </a:p>
        </p:txBody>
      </p:sp>
    </p:spTree>
    <p:extLst>
      <p:ext uri="{BB962C8B-B14F-4D97-AF65-F5344CB8AC3E}">
        <p14:creationId xmlns:p14="http://schemas.microsoft.com/office/powerpoint/2010/main" val="3319340396"/>
      </p:ext>
    </p:extLst>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2.png"/>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45904267"/>
      </p:ext>
    </p:extLst>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32250370"/>
      </p:ext>
    </p:extLst>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50121634"/>
      </p:ext>
    </p:extLst>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rcRect/>
          <a:stretch>
            <a:fillRect/>
          </a:stretch>
        </p:blipFill>
        <p:spPr bwMode="auto">
          <a:xfrm>
            <a:off x="0" y="-22154"/>
            <a:ext cx="9144000" cy="6880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ZoneTexte 1"/>
          <p:cNvSpPr txBox="1"/>
          <p:nvPr/>
        </p:nvSpPr>
        <p:spPr>
          <a:xfrm>
            <a:off x="2915816" y="116632"/>
            <a:ext cx="3312368" cy="369332"/>
          </a:xfrm>
          <a:prstGeom prst="rect">
            <a:avLst/>
          </a:prstGeom>
          <a:noFill/>
        </p:spPr>
        <p:txBody>
          <a:bodyPr wrap="square" rtlCol="0">
            <a:spAutoFit/>
          </a:bodyPr>
          <a:lstStyle/>
          <a:p>
            <a:r>
              <a:rPr lang="fr-FR" dirty="0" smtClean="0"/>
              <a:t>Bosquet des trois fontaines</a:t>
            </a:r>
            <a:endParaRPr lang="fr-FR" dirty="0"/>
          </a:p>
        </p:txBody>
      </p:sp>
    </p:spTree>
    <p:extLst>
      <p:ext uri="{BB962C8B-B14F-4D97-AF65-F5344CB8AC3E}">
        <p14:creationId xmlns:p14="http://schemas.microsoft.com/office/powerpoint/2010/main" val="189206006"/>
      </p:ext>
    </p:extLst>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51735685"/>
      </p:ext>
    </p:extLst>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RoiSoleil_03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7635827"/>
      </p:ext>
    </p:extLst>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2051720" y="332656"/>
            <a:ext cx="4572000" cy="923330"/>
          </a:xfrm>
          <a:prstGeom prst="rect">
            <a:avLst/>
          </a:prstGeom>
        </p:spPr>
        <p:txBody>
          <a:bodyPr>
            <a:spAutoFit/>
          </a:bodyPr>
          <a:lstStyle/>
          <a:p>
            <a:r>
              <a:rPr lang="fr-FR" dirty="0"/>
              <a:t>Fontaine du Point du Jour...</a:t>
            </a:r>
            <a:br>
              <a:rPr lang="fr-FR" dirty="0"/>
            </a:br>
            <a:r>
              <a:rPr lang="fr-FR" dirty="0"/>
              <a:t/>
            </a:r>
            <a:br>
              <a:rPr lang="fr-FR" dirty="0"/>
            </a:br>
            <a:endParaRPr lang="fr-FR" dirty="0"/>
          </a:p>
        </p:txBody>
      </p:sp>
    </p:spTree>
    <p:extLst>
      <p:ext uri="{BB962C8B-B14F-4D97-AF65-F5344CB8AC3E}">
        <p14:creationId xmlns:p14="http://schemas.microsoft.com/office/powerpoint/2010/main" val="3295569129"/>
      </p:ext>
    </p:extLst>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699792" y="476672"/>
            <a:ext cx="3096344" cy="369332"/>
          </a:xfrm>
          <a:prstGeom prst="rect">
            <a:avLst/>
          </a:prstGeom>
          <a:noFill/>
        </p:spPr>
        <p:txBody>
          <a:bodyPr wrap="square" rtlCol="0">
            <a:spAutoFit/>
          </a:bodyPr>
          <a:lstStyle/>
          <a:p>
            <a:r>
              <a:rPr lang="fr-FR" dirty="0" smtClean="0"/>
              <a:t>Bassin de la pyramide</a:t>
            </a:r>
            <a:endParaRPr lang="fr-FR" dirty="0"/>
          </a:p>
        </p:txBody>
      </p:sp>
      <p:pic>
        <p:nvPicPr>
          <p:cNvPr id="4" name="Image 3" descr="Image13.png"/>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Effect>
                      <a14:brightnessContrast bright="20000"/>
                    </a14:imgEffect>
                  </a14:imgLayer>
                </a14:imgProps>
              </a:ext>
            </a:extLst>
          </a:blip>
          <a:stretch>
            <a:fillRect/>
          </a:stretch>
        </p:blipFill>
        <p:spPr>
          <a:xfrm>
            <a:off x="7915" y="0"/>
            <a:ext cx="9128169" cy="6858000"/>
          </a:xfrm>
          <a:prstGeom prst="rect">
            <a:avLst/>
          </a:prstGeom>
        </p:spPr>
      </p:pic>
    </p:spTree>
    <p:extLst>
      <p:ext uri="{BB962C8B-B14F-4D97-AF65-F5344CB8AC3E}">
        <p14:creationId xmlns:p14="http://schemas.microsoft.com/office/powerpoint/2010/main" val="2521908017"/>
      </p:ext>
    </p:extLst>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179512" y="6093296"/>
            <a:ext cx="4572000" cy="646331"/>
          </a:xfrm>
          <a:prstGeom prst="rect">
            <a:avLst/>
          </a:prstGeom>
        </p:spPr>
        <p:txBody>
          <a:bodyPr>
            <a:spAutoFit/>
          </a:bodyPr>
          <a:lstStyle/>
          <a:p>
            <a:r>
              <a:rPr lang="fr-FR" dirty="0"/>
              <a:t>Le bassin de la Pyramide,</a:t>
            </a:r>
            <a:br>
              <a:rPr lang="fr-FR" dirty="0"/>
            </a:br>
            <a:r>
              <a:rPr lang="fr-FR" dirty="0"/>
              <a:t>sculptures en plomb de Girardon (1668/1670).</a:t>
            </a:r>
          </a:p>
        </p:txBody>
      </p:sp>
    </p:spTree>
    <p:extLst>
      <p:ext uri="{BB962C8B-B14F-4D97-AF65-F5344CB8AC3E}">
        <p14:creationId xmlns:p14="http://schemas.microsoft.com/office/powerpoint/2010/main" val="1058283887"/>
      </p:ext>
    </p:extLst>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0" y="0"/>
            <a:ext cx="9144000" cy="6857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33044836"/>
      </p:ext>
    </p:extLst>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3099" y="404664"/>
            <a:ext cx="2997231" cy="369332"/>
          </a:xfrm>
          <a:prstGeom prst="rect">
            <a:avLst/>
          </a:prstGeom>
        </p:spPr>
        <p:txBody>
          <a:bodyPr wrap="none">
            <a:spAutoFit/>
          </a:bodyPr>
          <a:lstStyle/>
          <a:p>
            <a:r>
              <a:rPr lang="fr-FR" b="1" dirty="0"/>
              <a:t>Bosquet de l'Arc de Triomphe</a:t>
            </a:r>
          </a:p>
        </p:txBody>
      </p:sp>
      <p:sp>
        <p:nvSpPr>
          <p:cNvPr id="3" name="Rectangle 2"/>
          <p:cNvSpPr/>
          <p:nvPr/>
        </p:nvSpPr>
        <p:spPr>
          <a:xfrm>
            <a:off x="93099" y="1124744"/>
            <a:ext cx="3182757" cy="4524315"/>
          </a:xfrm>
          <a:prstGeom prst="rect">
            <a:avLst/>
          </a:prstGeom>
        </p:spPr>
        <p:txBody>
          <a:bodyPr wrap="square">
            <a:spAutoFit/>
          </a:bodyPr>
          <a:lstStyle/>
          <a:p>
            <a:r>
              <a:rPr lang="fr-FR" dirty="0"/>
              <a:t>Ce bosquet fut créé entre 1679 et 1683 par André Le Nôtre. Il est le seul à avoir une portée politique. Il abrite aujourd’hui la fontaine en plomb doré de la France Triomphante. </a:t>
            </a:r>
            <a:br>
              <a:rPr lang="fr-FR" dirty="0"/>
            </a:br>
            <a:r>
              <a:rPr lang="fr-FR" dirty="0"/>
              <a:t/>
            </a:r>
            <a:br>
              <a:rPr lang="fr-FR" dirty="0"/>
            </a:br>
            <a:r>
              <a:rPr lang="fr-FR" dirty="0"/>
              <a:t>A l’origine, il était composé de deux salles de verdure. En plus de la fontaine de la France Triomphante, la salle basse accueillait deux autres groupes allégoriques, La Gloire et La Victoire. Dans la perspective, se trouvait un Arc de Triomphe et 4 obélisques en métal doré.</a:t>
            </a:r>
          </a:p>
        </p:txBody>
      </p:sp>
      <p:pic>
        <p:nvPicPr>
          <p:cNvPr id="4" name="Imag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9872" y="0"/>
            <a:ext cx="5724128" cy="6858000"/>
          </a:xfrm>
          <a:prstGeom prst="rect">
            <a:avLst/>
          </a:prstGeom>
        </p:spPr>
      </p:pic>
      <p:sp>
        <p:nvSpPr>
          <p:cNvPr id="5" name="Rectangle 4"/>
          <p:cNvSpPr/>
          <p:nvPr/>
        </p:nvSpPr>
        <p:spPr>
          <a:xfrm>
            <a:off x="6948264" y="4725144"/>
            <a:ext cx="1224136" cy="288032"/>
          </a:xfrm>
          <a:prstGeom prst="wedgeRectCallout">
            <a:avLst>
              <a:gd name="adj1" fmla="val -33194"/>
              <a:gd name="adj2" fmla="val 11380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900" dirty="0" smtClean="0"/>
              <a:t>Bosquet</a:t>
            </a:r>
          </a:p>
          <a:p>
            <a:pPr algn="ctr"/>
            <a:r>
              <a:rPr lang="fr-FR" sz="900" dirty="0" smtClean="0"/>
              <a:t> de l’Arc De Triomphe</a:t>
            </a:r>
            <a:endParaRPr lang="fr-FR" sz="900" dirty="0"/>
          </a:p>
        </p:txBody>
      </p:sp>
    </p:spTree>
    <p:extLst>
      <p:ext uri="{BB962C8B-B14F-4D97-AF65-F5344CB8AC3E}">
        <p14:creationId xmlns:p14="http://schemas.microsoft.com/office/powerpoint/2010/main" val="78916499"/>
      </p:ext>
    </p:extLst>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3203848" y="188640"/>
            <a:ext cx="2997231" cy="369332"/>
          </a:xfrm>
          <a:prstGeom prst="rect">
            <a:avLst/>
          </a:prstGeom>
        </p:spPr>
        <p:txBody>
          <a:bodyPr wrap="none">
            <a:spAutoFit/>
          </a:bodyPr>
          <a:lstStyle/>
          <a:p>
            <a:r>
              <a:rPr lang="fr-FR" b="1" dirty="0"/>
              <a:t>Bosquet de l'Arc de Triomphe</a:t>
            </a:r>
          </a:p>
        </p:txBody>
      </p:sp>
    </p:spTree>
    <p:extLst>
      <p:ext uri="{BB962C8B-B14F-4D97-AF65-F5344CB8AC3E}">
        <p14:creationId xmlns:p14="http://schemas.microsoft.com/office/powerpoint/2010/main" val="3662227022"/>
      </p:ext>
    </p:extLst>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0" y="5877272"/>
            <a:ext cx="7164288" cy="923330"/>
          </a:xfrm>
          <a:prstGeom prst="rect">
            <a:avLst/>
          </a:prstGeom>
        </p:spPr>
        <p:txBody>
          <a:bodyPr wrap="square">
            <a:spAutoFit/>
          </a:bodyPr>
          <a:lstStyle/>
          <a:p>
            <a:r>
              <a:rPr lang="fr-FR" b="1" dirty="0"/>
              <a:t>Ce bosquet fut créé entre 1679 et 1683 par André Le Nôtre. Il est le seul à avoir une portée politique. Il abrite aujourd’hui la fontaine en plomb doré de la France Triomphante. </a:t>
            </a:r>
          </a:p>
        </p:txBody>
      </p:sp>
    </p:spTree>
    <p:extLst>
      <p:ext uri="{BB962C8B-B14F-4D97-AF65-F5344CB8AC3E}">
        <p14:creationId xmlns:p14="http://schemas.microsoft.com/office/powerpoint/2010/main" val="3414848845"/>
      </p:ext>
    </p:extLst>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25158488"/>
      </p:ext>
    </p:extLst>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4.png"/>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98808872"/>
      </p:ext>
    </p:extLst>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0" y="0"/>
            <a:ext cx="9141183"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ZoneTexte 1"/>
          <p:cNvSpPr txBox="1"/>
          <p:nvPr/>
        </p:nvSpPr>
        <p:spPr>
          <a:xfrm>
            <a:off x="3131840" y="404664"/>
            <a:ext cx="3600400" cy="369332"/>
          </a:xfrm>
          <a:prstGeom prst="rect">
            <a:avLst/>
          </a:prstGeom>
          <a:noFill/>
        </p:spPr>
        <p:txBody>
          <a:bodyPr wrap="square" rtlCol="0">
            <a:spAutoFit/>
          </a:bodyPr>
          <a:lstStyle/>
          <a:p>
            <a:r>
              <a:rPr lang="fr-FR" dirty="0" smtClean="0"/>
              <a:t>Le Bassin du Fer à Cheval</a:t>
            </a:r>
            <a:endParaRPr lang="fr-FR" dirty="0"/>
          </a:p>
        </p:txBody>
      </p:sp>
    </p:spTree>
    <p:extLst>
      <p:ext uri="{BB962C8B-B14F-4D97-AF65-F5344CB8AC3E}">
        <p14:creationId xmlns:p14="http://schemas.microsoft.com/office/powerpoint/2010/main" val="529612327"/>
      </p:ext>
    </p:extLst>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0" y="-20176"/>
            <a:ext cx="9144000" cy="6878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95064102"/>
      </p:ext>
    </p:extLst>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6579" y="404664"/>
            <a:ext cx="3324949" cy="369332"/>
          </a:xfrm>
          <a:prstGeom prst="rect">
            <a:avLst/>
          </a:prstGeom>
        </p:spPr>
        <p:txBody>
          <a:bodyPr wrap="none">
            <a:spAutoFit/>
          </a:bodyPr>
          <a:lstStyle/>
          <a:p>
            <a:r>
              <a:rPr lang="fr-FR" b="1" dirty="0" smtClean="0"/>
              <a:t>19 --Bosquet </a:t>
            </a:r>
            <a:r>
              <a:rPr lang="fr-FR" b="1" dirty="0"/>
              <a:t>des Bains d'Apollon</a:t>
            </a:r>
          </a:p>
        </p:txBody>
      </p:sp>
      <p:sp>
        <p:nvSpPr>
          <p:cNvPr id="3" name="Rectangle 2"/>
          <p:cNvSpPr/>
          <p:nvPr/>
        </p:nvSpPr>
        <p:spPr>
          <a:xfrm>
            <a:off x="107504" y="980728"/>
            <a:ext cx="3960440" cy="5909310"/>
          </a:xfrm>
          <a:prstGeom prst="rect">
            <a:avLst/>
          </a:prstGeom>
        </p:spPr>
        <p:txBody>
          <a:bodyPr wrap="square">
            <a:spAutoFit/>
          </a:bodyPr>
          <a:lstStyle/>
          <a:p>
            <a:r>
              <a:rPr lang="fr-FR" dirty="0"/>
              <a:t>Son état actuel est celui dessiné par Hubert Robert lors de la replantation du Jardin demandée par Louis XVI en 1778. </a:t>
            </a:r>
            <a:br>
              <a:rPr lang="fr-FR" dirty="0"/>
            </a:br>
            <a:r>
              <a:rPr lang="fr-FR" dirty="0"/>
              <a:t/>
            </a:r>
            <a:br>
              <a:rPr lang="fr-FR" dirty="0"/>
            </a:br>
            <a:r>
              <a:rPr lang="fr-FR" dirty="0"/>
              <a:t>Espace romantique et pittoresque, il se caractérise par sa grotte artificielle mêlant colonnade rupestre et rochers aux fissures apparentes, sa cascade et son étang. Il abrite les 3 célèbres groupes de marbre provenant de la Grotte de Téthys démolie lors de la construction de l’Aile Nord en 1684.</a:t>
            </a:r>
            <a:br>
              <a:rPr lang="fr-FR" dirty="0"/>
            </a:br>
            <a:r>
              <a:rPr lang="fr-FR" dirty="0"/>
              <a:t/>
            </a:r>
            <a:br>
              <a:rPr lang="fr-FR" dirty="0"/>
            </a:br>
            <a:r>
              <a:rPr lang="fr-FR" dirty="0"/>
              <a:t>Ce bosquet eut plusieurs noms. Le premier fut créé par André Le Nôtre en 1671 et fut nommé Le Marais. Il aurait été conçu d’après une idée de Madame de Montespan. Remanié en 1704 par Hardouin-Mansart il prit le nom définitif de bosquet des Bains d’Apollon.</a:t>
            </a:r>
            <a:br>
              <a:rPr lang="fr-FR" dirty="0"/>
            </a:br>
            <a:endParaRPr lang="fr-FR" dirty="0"/>
          </a:p>
        </p:txBody>
      </p:sp>
      <p:pic>
        <p:nvPicPr>
          <p:cNvPr id="1026" name="Picture 2" descr="http://i27.servimg.com/u/f27/15/77/29/93/carte_10.jp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4067944" y="0"/>
            <a:ext cx="507605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4108014"/>
      </p:ext>
    </p:extLst>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16318051"/>
      </p:ext>
    </p:extLst>
  </p:cSld>
  <p:clrMapOvr>
    <a:masterClrMapping/>
  </p:clrMapOv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RoiSoleil_03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10464942"/>
      </p:ext>
    </p:extLst>
  </p:cSld>
  <p:clrMapOvr>
    <a:masterClrMapping/>
  </p:clrMapOv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0"/>
            <a:ext cx="9144000" cy="6857999"/>
          </a:xfrm>
          <a:prstGeom prst="rect">
            <a:avLst/>
          </a:prstGeom>
        </p:spPr>
      </p:pic>
    </p:spTree>
    <p:extLst>
      <p:ext uri="{BB962C8B-B14F-4D97-AF65-F5344CB8AC3E}">
        <p14:creationId xmlns:p14="http://schemas.microsoft.com/office/powerpoint/2010/main" val="1067725815"/>
      </p:ext>
    </p:extLst>
  </p:cSld>
  <p:clrMapOvr>
    <a:masterClrMapping/>
  </p:clrMapOv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92" y="260648"/>
            <a:ext cx="4826140" cy="6032421"/>
          </a:xfrm>
          <a:prstGeom prst="rect">
            <a:avLst/>
          </a:prstGeom>
        </p:spPr>
        <p:txBody>
          <a:bodyPr wrap="square">
            <a:spAutoFit/>
          </a:bodyPr>
          <a:lstStyle/>
          <a:p>
            <a:r>
              <a:rPr lang="fr-FR" sz="1600" dirty="0" smtClean="0"/>
              <a:t>Connaissez-vous </a:t>
            </a:r>
            <a:r>
              <a:rPr lang="fr-FR" sz="1600" dirty="0"/>
              <a:t>la famille Francine ? Cette dynastie florentine de fontainiers, qui fut au service des rois de France d’Henri IV à Louis XV, est à l’origine du système hydraulique de Versailles. Si au 21e siècle, avoir l’eau courante est pour nous “naturel”, il faut imaginer qu’au temps de Louis XIV les choses étaient un tantinet plus compliquées… Aussi, pour alimenter les bassins et fontaines, les fontainiers qui utilisaient la force de la gravitation, devaient disposer de ressources en eau conséquentes et surtout situées à une altitude supérieure à celle du parc. Un important réseau d’aqueducs et de bassins souterrains ou extérieurs a donc été conçu autour de Versailles : de Rambouillet à la Seine, tous les étangs et rivières environnants concouraient à l’alimentation des bassins sans vraiment y satisfaire. Et c’est ce manque qui obligea les Francine à faire jouer les bassins les uns et après les autres – et non en même temps –  lors des promenades du Roi. Un coup de sifflet avertissait de l’approche du Roi de la fontaine et, à ce signal, les vannes étaient ouvertes au moyen d’une clé lyre … exactement comme pour les </a:t>
            </a:r>
            <a:r>
              <a:rPr lang="fr-FR" sz="1600" b="1" dirty="0">
                <a:hlinkClick r:id="rId2"/>
              </a:rPr>
              <a:t>Grandes Eaux</a:t>
            </a:r>
            <a:r>
              <a:rPr lang="fr-FR" sz="1600" dirty="0"/>
              <a:t> d’aujourd’hui, même si les </a:t>
            </a:r>
            <a:r>
              <a:rPr lang="fr-FR" sz="1600" dirty="0" err="1"/>
              <a:t>talkies-walkies</a:t>
            </a:r>
            <a:r>
              <a:rPr lang="fr-FR" sz="1600" dirty="0"/>
              <a:t> ont remplacé les sifflets d’antan ;-</a:t>
            </a:r>
            <a:r>
              <a:rPr lang="fr-FR" dirty="0"/>
              <a:t/>
            </a:r>
            <a:br>
              <a:rPr lang="fr-FR" dirty="0"/>
            </a:br>
            <a:endParaRPr lang="fr-FR" dirty="0"/>
          </a:p>
        </p:txBody>
      </p:sp>
      <p:pic>
        <p:nvPicPr>
          <p:cNvPr id="5122" name="Picture 2" descr="http://i27.servimg.com/u/f27/15/77/29/93/cle_fo10.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860032" y="2780928"/>
            <a:ext cx="4283968" cy="407707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548235" y="11653"/>
            <a:ext cx="4572000" cy="584775"/>
          </a:xfrm>
          <a:prstGeom prst="rect">
            <a:avLst/>
          </a:prstGeom>
        </p:spPr>
        <p:txBody>
          <a:bodyPr>
            <a:spAutoFit/>
          </a:bodyPr>
          <a:lstStyle/>
          <a:p>
            <a:r>
              <a:rPr lang="fr-FR" sz="1600" b="1" dirty="0">
                <a:solidFill>
                  <a:schemeClr val="bg1"/>
                </a:solidFill>
              </a:rPr>
              <a:t>La clé lyre n’a pas changé et elle porte le nom de la fontaine qu’elle ouvre…</a:t>
            </a:r>
          </a:p>
        </p:txBody>
      </p:sp>
      <p:pic>
        <p:nvPicPr>
          <p:cNvPr id="5132" name="Picture 12" descr="fontainiers château de versailles"/>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b="8014"/>
          <a:stretch/>
        </p:blipFill>
        <p:spPr bwMode="auto">
          <a:xfrm>
            <a:off x="4860032" y="-13211"/>
            <a:ext cx="4283968" cy="3154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8804821"/>
      </p:ext>
    </p:extLst>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0" descr="fontainiers château de versailles"/>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b="7763"/>
          <a:stretch/>
        </p:blipFill>
        <p:spPr bwMode="auto">
          <a:xfrm>
            <a:off x="4572000" y="6713"/>
            <a:ext cx="4565639" cy="342228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8" descr="fontainiers château de versailles"/>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b="5500"/>
          <a:stretch/>
        </p:blipFill>
        <p:spPr bwMode="auto">
          <a:xfrm>
            <a:off x="0" y="3717032"/>
            <a:ext cx="4572000" cy="295232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572000" y="3986454"/>
            <a:ext cx="4572000" cy="2585323"/>
          </a:xfrm>
          <a:prstGeom prst="rect">
            <a:avLst/>
          </a:prstGeom>
        </p:spPr>
        <p:txBody>
          <a:bodyPr>
            <a:spAutoFit/>
          </a:bodyPr>
          <a:lstStyle/>
          <a:p>
            <a:r>
              <a:rPr lang="fr-FR" dirty="0"/>
              <a:t>La </a:t>
            </a:r>
            <a:r>
              <a:rPr lang="fr-FR" dirty="0" err="1"/>
              <a:t>Lyre</a:t>
            </a:r>
            <a:r>
              <a:rPr lang="fr-FR" dirty="0" err="1" smtClean="0"/>
              <a:t>,,Le</a:t>
            </a:r>
            <a:r>
              <a:rPr lang="fr-FR" dirty="0" smtClean="0"/>
              <a:t> </a:t>
            </a:r>
            <a:r>
              <a:rPr lang="fr-FR" dirty="0"/>
              <a:t>service des fontainiers ce sont 9 fontainiers, 50 fontaines, 670 effets d’eau</a:t>
            </a:r>
            <a:br>
              <a:rPr lang="fr-FR" dirty="0"/>
            </a:br>
            <a:r>
              <a:rPr lang="fr-FR" dirty="0"/>
              <a:t>(jets, gerbes, cascades, bouillons), 35km de canalisations, 70 vannes à </a:t>
            </a:r>
            <a:r>
              <a:rPr lang="fr-FR" dirty="0" smtClean="0"/>
              <a:t>manœuvrer</a:t>
            </a:r>
            <a:r>
              <a:rPr lang="fr-FR" dirty="0"/>
              <a:t/>
            </a:r>
            <a:br>
              <a:rPr lang="fr-FR" dirty="0"/>
            </a:br>
            <a:r>
              <a:rPr lang="fr-FR" dirty="0"/>
              <a:t>pendant les 90 spectacles annuels de mise en eau et un débit de 3.500.000 litres/h !</a:t>
            </a:r>
          </a:p>
          <a:p>
            <a:r>
              <a:rPr lang="fr-FR" dirty="0" smtClean="0"/>
              <a:t>. </a:t>
            </a:r>
            <a:r>
              <a:rPr lang="fr-FR" dirty="0"/>
              <a:t>Ce sont les mêmes que celles qui servaient sous Louis XIV. Les trente kilomètres de canalisation sont elles aussi d'époque !</a:t>
            </a:r>
          </a:p>
        </p:txBody>
      </p:sp>
      <p:sp>
        <p:nvSpPr>
          <p:cNvPr id="5" name="Rectangle 4"/>
          <p:cNvSpPr/>
          <p:nvPr/>
        </p:nvSpPr>
        <p:spPr>
          <a:xfrm>
            <a:off x="0" y="1215541"/>
            <a:ext cx="4572000" cy="646331"/>
          </a:xfrm>
          <a:prstGeom prst="rect">
            <a:avLst/>
          </a:prstGeom>
        </p:spPr>
        <p:txBody>
          <a:bodyPr>
            <a:spAutoFit/>
          </a:bodyPr>
          <a:lstStyle/>
          <a:p>
            <a:r>
              <a:rPr lang="fr-FR" b="1" dirty="0"/>
              <a:t>La clé lyre n’a pas changé et elle porte le nom de la fontaine qu’elle ouvre…</a:t>
            </a:r>
          </a:p>
        </p:txBody>
      </p:sp>
    </p:spTree>
    <p:extLst>
      <p:ext uri="{BB962C8B-B14F-4D97-AF65-F5344CB8AC3E}">
        <p14:creationId xmlns:p14="http://schemas.microsoft.com/office/powerpoint/2010/main" val="4265592728"/>
      </p:ext>
    </p:extLst>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fontainiers château de versailles"/>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rcRect b="8828"/>
          <a:stretch/>
        </p:blipFill>
        <p:spPr bwMode="auto">
          <a:xfrm>
            <a:off x="15335" y="309614"/>
            <a:ext cx="9144000" cy="625258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31640" y="332656"/>
            <a:ext cx="6480720" cy="646331"/>
          </a:xfrm>
          <a:prstGeom prst="rect">
            <a:avLst/>
          </a:prstGeom>
        </p:spPr>
        <p:txBody>
          <a:bodyPr wrap="square">
            <a:spAutoFit/>
          </a:bodyPr>
          <a:lstStyle/>
          <a:p>
            <a:r>
              <a:rPr lang="fr-FR" b="1" dirty="0"/>
              <a:t>Au milieu du parc, une petite porte cache … deux immenses bassins !</a:t>
            </a:r>
          </a:p>
        </p:txBody>
      </p:sp>
    </p:spTree>
    <p:extLst>
      <p:ext uri="{BB962C8B-B14F-4D97-AF65-F5344CB8AC3E}">
        <p14:creationId xmlns:p14="http://schemas.microsoft.com/office/powerpoint/2010/main" val="1789128500"/>
      </p:ext>
    </p:extLst>
  </p:cSld>
  <p:clrMapOvr>
    <a:masterClrMapping/>
  </p:clrMapOvr>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fontainiers château de versailles"/>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rcRect b="6951"/>
          <a:stretch/>
        </p:blipFill>
        <p:spPr bwMode="auto">
          <a:xfrm>
            <a:off x="0" y="1"/>
            <a:ext cx="9144000"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6100582"/>
      </p:ext>
    </p:extLst>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P1030313"/>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contrast="-40000"/>
                    </a14:imgEffect>
                  </a14:imgLayer>
                </a14:imgProps>
              </a:ext>
              <a:ext uri="{28A0092B-C50C-407E-A947-70E740481C1C}">
                <a14:useLocalDpi xmlns:a14="http://schemas.microsoft.com/office/drawing/2010/main"/>
              </a:ext>
            </a:extLst>
          </a:blip>
          <a:srcRect/>
          <a:stretch>
            <a:fillRect/>
          </a:stretch>
        </p:blipFill>
        <p:spPr bwMode="auto">
          <a:xfrm>
            <a:off x="0" y="0"/>
            <a:ext cx="9144000" cy="68500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1282500"/>
      </p:ext>
    </p:extLst>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16632"/>
            <a:ext cx="9144000" cy="1200329"/>
          </a:xfrm>
          <a:prstGeom prst="rect">
            <a:avLst/>
          </a:prstGeom>
        </p:spPr>
        <p:txBody>
          <a:bodyPr wrap="square">
            <a:spAutoFit/>
          </a:bodyPr>
          <a:lstStyle/>
          <a:p>
            <a:r>
              <a:rPr lang="fr-FR" dirty="0"/>
              <a:t>La visite se termine par la découverte d’une jolie maison de fonction et de ses deux grands réservoirs. Au siècle dernier, les réservoirs servaient de piscine municipale aux versaillais</a:t>
            </a:r>
            <a:r>
              <a:rPr lang="fr-FR" dirty="0" smtClean="0"/>
              <a:t>.</a:t>
            </a:r>
          </a:p>
          <a:p>
            <a:r>
              <a:rPr lang="fr-FR" dirty="0" smtClean="0"/>
              <a:t>Caché derrières les haies,</a:t>
            </a:r>
            <a:r>
              <a:rPr lang="fr-FR" b="1" dirty="0"/>
              <a:t> </a:t>
            </a:r>
            <a:r>
              <a:rPr lang="fr-FR" b="1" dirty="0" smtClean="0"/>
              <a:t>la </a:t>
            </a:r>
            <a:r>
              <a:rPr lang="fr-FR" b="1" dirty="0"/>
              <a:t>jolie maison d’un des jardiniers du Château</a:t>
            </a:r>
          </a:p>
          <a:p>
            <a:endParaRPr lang="fr-FR" dirty="0"/>
          </a:p>
        </p:txBody>
      </p:sp>
      <p:pic>
        <p:nvPicPr>
          <p:cNvPr id="6146" name="Picture 2" descr="P1030306"/>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contrast="-20000"/>
                    </a14:imgEffect>
                  </a14:imgLayer>
                </a14:imgProps>
              </a:ext>
              <a:ext uri="{28A0092B-C50C-407E-A947-70E740481C1C}">
                <a14:useLocalDpi xmlns:a14="http://schemas.microsoft.com/office/drawing/2010/main"/>
              </a:ext>
            </a:extLst>
          </a:blip>
          <a:srcRect/>
          <a:stretch>
            <a:fillRect/>
          </a:stretch>
        </p:blipFill>
        <p:spPr bwMode="auto">
          <a:xfrm>
            <a:off x="0" y="1412776"/>
            <a:ext cx="9144000" cy="5445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6581750"/>
      </p:ext>
    </p:extLst>
  </p:cSld>
  <p:clrMapOvr>
    <a:masterClrMapping/>
  </p:clrMapOv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P1030316"/>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contrast="-20000"/>
                    </a14:imgEffect>
                  </a14:imgLayer>
                </a14:imgProps>
              </a:ex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6091040"/>
      </p:ext>
    </p:extLst>
  </p:cSld>
  <p:clrMapOvr>
    <a:masterClrMapping/>
  </p:clrMapOvr>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857232"/>
            <a:ext cx="4802790" cy="923330"/>
          </a:xfrm>
          <a:prstGeom prst="rect">
            <a:avLst/>
          </a:prstGeom>
          <a:noFill/>
        </p:spPr>
        <p:txBody>
          <a:bodyPr wrap="none" lIns="91440" tIns="45720" rIns="91440" bIns="45720">
            <a:spAutoFit/>
          </a:bodyPr>
          <a:lstStyle/>
          <a:p>
            <a:pPr algn="ctr"/>
            <a:r>
              <a:rPr lang="fr-FR"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 Bientôt …!!!!</a:t>
            </a:r>
            <a:endParaRPr lang="fr-FR"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3" name="Image 2" descr="oie_718626mVJ70qx1.jpg"/>
          <p:cNvPicPr>
            <a:picLocks noChangeAspect="1"/>
          </p:cNvPicPr>
          <p:nvPr/>
        </p:nvPicPr>
        <p:blipFill>
          <a:blip r:embed="rId2"/>
          <a:stretch>
            <a:fillRect/>
          </a:stretch>
        </p:blipFill>
        <p:spPr>
          <a:xfrm>
            <a:off x="6516216" y="3857628"/>
            <a:ext cx="2068876" cy="2436888"/>
          </a:xfrm>
          <a:prstGeom prst="rect">
            <a:avLst/>
          </a:prstGeom>
        </p:spPr>
      </p:pic>
      <p:sp>
        <p:nvSpPr>
          <p:cNvPr id="5" name="ZoneTexte 4"/>
          <p:cNvSpPr txBox="1"/>
          <p:nvPr/>
        </p:nvSpPr>
        <p:spPr>
          <a:xfrm>
            <a:off x="571472" y="3357562"/>
            <a:ext cx="4500594" cy="369332"/>
          </a:xfrm>
          <a:prstGeom prst="rect">
            <a:avLst/>
          </a:prstGeom>
          <a:noFill/>
        </p:spPr>
        <p:txBody>
          <a:bodyPr wrap="square" rtlCol="0">
            <a:spAutoFit/>
          </a:bodyPr>
          <a:lstStyle/>
          <a:p>
            <a:r>
              <a:rPr lang="fr-FR" dirty="0" smtClean="0"/>
              <a:t>Commentaires du NET: photos perso</a:t>
            </a:r>
            <a:endParaRPr lang="fr-FR" dirty="0"/>
          </a:p>
        </p:txBody>
      </p:sp>
    </p:spTree>
    <p:extLst>
      <p:ext uri="{BB962C8B-B14F-4D97-AF65-F5344CB8AC3E}">
        <p14:creationId xmlns:p14="http://schemas.microsoft.com/office/powerpoint/2010/main" val="2684767724"/>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808</TotalTime>
  <Words>2237</Words>
  <Application>Microsoft Office PowerPoint</Application>
  <PresentationFormat>Affichage à l'écran (4:3)</PresentationFormat>
  <Paragraphs>90</Paragraphs>
  <Slides>93</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93</vt:i4>
      </vt:variant>
    </vt:vector>
  </HeadingPairs>
  <TitlesOfParts>
    <vt:vector size="97" baseType="lpstr">
      <vt:lpstr>Arial</vt:lpstr>
      <vt:lpstr>Calibri</vt:lpstr>
      <vt:lpstr>Vladimir Script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KEOLIS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controlentecc</dc:creator>
  <cp:lastModifiedBy>Admin</cp:lastModifiedBy>
  <cp:revision>46</cp:revision>
  <dcterms:created xsi:type="dcterms:W3CDTF">2014-04-18T04:59:15Z</dcterms:created>
  <dcterms:modified xsi:type="dcterms:W3CDTF">2025-08-01T21:32:48Z</dcterms:modified>
</cp:coreProperties>
</file>