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3"/>
  </p:notesMasterIdLst>
  <p:sldIdLst>
    <p:sldId id="256" r:id="rId2"/>
    <p:sldId id="271" r:id="rId3"/>
    <p:sldId id="272" r:id="rId4"/>
    <p:sldId id="270" r:id="rId5"/>
    <p:sldId id="269" r:id="rId6"/>
    <p:sldId id="268" r:id="rId7"/>
    <p:sldId id="267" r:id="rId8"/>
    <p:sldId id="266" r:id="rId9"/>
    <p:sldId id="265" r:id="rId10"/>
    <p:sldId id="264" r:id="rId11"/>
    <p:sldId id="263" r:id="rId12"/>
    <p:sldId id="262" r:id="rId13"/>
    <p:sldId id="261" r:id="rId14"/>
    <p:sldId id="260" r:id="rId15"/>
    <p:sldId id="259" r:id="rId16"/>
    <p:sldId id="258" r:id="rId17"/>
    <p:sldId id="257" r:id="rId18"/>
    <p:sldId id="274" r:id="rId19"/>
    <p:sldId id="275" r:id="rId20"/>
    <p:sldId id="277" r:id="rId21"/>
    <p:sldId id="278" r:id="rId22"/>
    <p:sldId id="279" r:id="rId23"/>
    <p:sldId id="280" r:id="rId24"/>
    <p:sldId id="281" r:id="rId25"/>
    <p:sldId id="282" r:id="rId26"/>
    <p:sldId id="283" r:id="rId27"/>
    <p:sldId id="285" r:id="rId28"/>
    <p:sldId id="284" r:id="rId29"/>
    <p:sldId id="286" r:id="rId30"/>
    <p:sldId id="287" r:id="rId31"/>
    <p:sldId id="273" r:id="rId32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338" autoAdjust="0"/>
    <p:restoredTop sz="94660"/>
  </p:normalViewPr>
  <p:slideViewPr>
    <p:cSldViewPr snapToGrid="0">
      <p:cViewPr varScale="1">
        <p:scale>
          <a:sx n="63" d="100"/>
          <a:sy n="63" d="100"/>
        </p:scale>
        <p:origin x="499" y="2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E13B408-75A7-4034-B77F-91450A9199C9}" type="datetimeFigureOut">
              <a:rPr lang="fr-FR" smtClean="0"/>
              <a:t>15/07/2025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C3F2AAF-A3CA-4858-A7F3-05C1C2C4DA1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2842357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C3F2AAF-A3CA-4858-A7F3-05C1C2C4DA1A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6670009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CB089F3-6844-0085-E77E-42F217BC6E6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95B6C09A-8209-4514-2BAE-1348CCA26B7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FA6A5C66-C50A-98AD-A554-763D2A30468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15/07/2025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6F45E60-0C24-121D-12A9-D8DD333471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E211EEA0-50D4-F6AF-B05F-B32D0557B1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7047495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4000">
        <p15:prstTrans prst="fallOver"/>
      </p:transition>
    </mc:Choice>
    <mc:Fallback>
      <p:transition spd="slow" advClick="0" advTm="14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B7A246C-B37E-3D51-AA10-F7CBCDFB2F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CFABCDF7-765A-07E7-555E-81825C0FB43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6502C7E-EA20-7016-6FA5-26742CE422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15/07/2025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331CAA5-8A70-19CA-5B17-40FB410B9A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3A356333-1ADA-D42E-E532-4A574080F4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3344013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4000">
        <p15:prstTrans prst="fallOver"/>
      </p:transition>
    </mc:Choice>
    <mc:Fallback>
      <p:transition spd="slow" advClick="0" advTm="14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959A2E6-3414-FE3B-0DD2-40B1DE29667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62FEEC84-1C83-C4F1-7571-2F1C178E6A5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4F67399-358F-0E1E-0F44-2915671DC7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15/07/2025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93229CF9-7B36-E59E-9305-D066389A73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2BECE468-11AF-B55D-C725-23BCB7A2A7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2779074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4000">
        <p15:prstTrans prst="fallOver"/>
      </p:transition>
    </mc:Choice>
    <mc:Fallback>
      <p:transition spd="slow" advClick="0" advTm="14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7EFEF63-8840-2BE1-C576-2660BE81AF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437E924D-CCF7-E876-F105-F3E6D996357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FDB64F69-05DF-ADF8-2BE1-B2B93B59500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42B206F5-507D-1604-3663-E207283D1D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15/07/2025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DEA58CD3-7C49-35BA-A26A-51733D798D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5C38830D-C42D-C826-7A44-954D887A91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8242765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4000">
        <p15:prstTrans prst="fallOver"/>
      </p:transition>
    </mc:Choice>
    <mc:Fallback>
      <p:transition spd="slow" advClick="0" advTm="14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1E8DF51-0AB6-10F3-EF55-8D99AA08C9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B08D7E1A-B178-8165-02C5-D31C4DC77A0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C640F485-95FC-DB48-85C3-13557062D41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ED765EA7-27DB-FBD3-934E-29FCCCDAAA6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91D8E284-3E4D-9021-CACD-BDEF7A3BBD2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BCDE2FD3-83C0-A3BB-EF79-384ED5BBE2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15/07/2025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D53E4423-60B7-663C-EB33-A93F2FFAA6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5EDCE821-6141-307B-835E-1F42FF8952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5450943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4000">
        <p15:prstTrans prst="fallOver"/>
      </p:transition>
    </mc:Choice>
    <mc:Fallback>
      <p:transition spd="slow" advClick="0" advTm="14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EC2E40A-1DF7-F5A4-C5FD-521BE233D56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2C6357E0-D07F-E4EA-0FC5-8003A212B4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15/07/2025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A3ED47E1-D2B8-6726-EC8C-5C56DA2EC7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6E060852-C557-0E21-9696-8EDBD2FC7F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783013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4000">
        <p15:prstTrans prst="fallOver"/>
      </p:transition>
    </mc:Choice>
    <mc:Fallback>
      <p:transition spd="slow" advClick="0" advTm="14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F860FD76-139E-5B56-87E5-9B41743E93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15/07/2025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394E18E9-4E2A-B44A-725A-C330E40EF3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3A1AB888-1E8A-33FD-B5BD-2A984E908E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3689432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4000">
        <p15:prstTrans prst="fallOver"/>
      </p:transition>
    </mc:Choice>
    <mc:Fallback>
      <p:transition spd="slow" advClick="0" advTm="14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316AFFF-15D1-16CC-43A3-D2DBAEC357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AC5DFA6F-C200-DA46-A066-4EB8AAA6B8F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AF4B4A27-7D34-C752-E107-689EC994088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867376FE-A790-8C59-BD90-91ACEBCB35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15/07/2025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9C8F7DC7-45CC-57BA-4033-AD2A196314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90E83C21-7CC8-F40B-45B5-DF230B5059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5454538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4000">
        <p15:prstTrans prst="fallOver"/>
      </p:transition>
    </mc:Choice>
    <mc:Fallback>
      <p:transition spd="slow" advClick="0" advTm="14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B1A970D-F676-87E3-B8F6-5A3A6D8D444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5900529C-FA65-8622-5304-0B8E041FF1A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919A119A-DD07-347F-89AD-E690660AAC4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A756911E-1E55-4933-D202-062C0373B1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15/07/2025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8035D872-202E-F54F-87E7-57B9CCCA80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9E46A997-1B11-F72C-298F-B2C693008E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3179159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4000">
        <p15:prstTrans prst="fallOver"/>
      </p:transition>
    </mc:Choice>
    <mc:Fallback>
      <p:transition spd="slow" advClick="0" advTm="14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C529296-98F8-605B-009C-622A3D3C11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41635291-CDB6-70AB-C724-8AAC20397F2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1F994723-B4FB-0BD0-AC0F-6C9245BBC5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15/07/2025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222ABAFA-2D71-820B-BF4D-4CD98DFA41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4A15E9E5-E0E5-D804-7C6C-8DE4A0D616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2148824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4000">
        <p15:prstTrans prst="fallOver"/>
      </p:transition>
    </mc:Choice>
    <mc:Fallback>
      <p:transition spd="slow" advClick="0" advTm="14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3E1E2D92-1232-FC6A-FCBF-1C73B707DF7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866E7EEF-1BCD-6123-21EE-3F97D0E3492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30DCB5C-802C-95C2-EA2E-8ADFE53290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15/07/2025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CF0BAEA6-71B5-2813-2271-B1E9C0CAA8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489FA58A-C1C0-415C-7767-BC536CD65F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3586278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4000">
        <p15:prstTrans prst="fallOver"/>
      </p:transition>
    </mc:Choice>
    <mc:Fallback>
      <p:transition spd="slow" advClick="0" advTm="14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11726646-FEBC-08E8-7144-85451D5EDC1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A6B52F3A-F91D-E677-E206-F8D1E5F5580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E6C1E6F0-8949-50FB-5292-1F9FBFDAD58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2C234826-C824-4A48-8CF1-B89DCDEE2041}" type="datetimeFigureOut">
              <a:rPr lang="fr-FR" smtClean="0"/>
              <a:t>15/07/2025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4DCF888B-DBE1-6427-B412-DD7FBE2E311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8566BB2D-29F0-85C4-4002-3A863582C61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978119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4000">
        <p15:prstTrans prst="fallOver"/>
      </p:transition>
    </mc:Choice>
    <mc:Fallback>
      <p:transition spd="slow" advClick="0" advTm="14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uage, ciel, bâtiment&#10;&#10;Le contenu généré par l’IA peut être incorrect.">
            <a:extLst>
              <a:ext uri="{FF2B5EF4-FFF2-40B4-BE49-F238E27FC236}">
                <a16:creationId xmlns:a16="http://schemas.microsoft.com/office/drawing/2014/main" id="{399F7768-1FC7-CB3B-FA60-00124710793C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2884" y="279000"/>
            <a:ext cx="6944236" cy="630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C6242AA-E159-152B-1C4B-DB4DDFFA67BD}"/>
              </a:ext>
            </a:extLst>
          </p:cNvPr>
          <p:cNvSpPr txBox="1"/>
          <p:nvPr/>
        </p:nvSpPr>
        <p:spPr>
          <a:xfrm>
            <a:off x="7680960" y="793719"/>
            <a:ext cx="4511040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Elle est située au confluent de la </a:t>
            </a:r>
            <a:r>
              <a:rPr lang="fr-FR" sz="2400" b="1" dirty="0" err="1">
                <a:solidFill>
                  <a:srgbClr val="FFFF00"/>
                </a:solidFill>
              </a:rPr>
              <a:t>Rhonelle</a:t>
            </a:r>
            <a:r>
              <a:rPr lang="fr-FR" sz="2400" b="1" dirty="0">
                <a:solidFill>
                  <a:srgbClr val="FFFF00"/>
                </a:solidFill>
              </a:rPr>
              <a:t> avec l'Escaut. Valenciennes, ville au passé culturel riche, surnommée « l'Athènes du Nord », fut aussi une ville industrielle et minière très prospère au XIXe siècle, la Compagnie des mines d'Anzin y a ouvert de nombreuses fosses. La plus connue est la fosse </a:t>
            </a:r>
            <a:r>
              <a:rPr lang="fr-FR" sz="2400" b="1" dirty="0" err="1">
                <a:solidFill>
                  <a:srgbClr val="FFFF00"/>
                </a:solidFill>
              </a:rPr>
              <a:t>Dutemple</a:t>
            </a:r>
            <a:r>
              <a:rPr lang="fr-FR" sz="2400" b="1" dirty="0">
                <a:solidFill>
                  <a:srgbClr val="FFFF00"/>
                </a:solidFill>
              </a:rPr>
              <a:t> dont le chevalement en béton armé existe encore.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C42B35B3-BAC1-6754-5767-EF0A9196B406}"/>
              </a:ext>
            </a:extLst>
          </p:cNvPr>
          <p:cNvSpPr txBox="1"/>
          <p:nvPr/>
        </p:nvSpPr>
        <p:spPr>
          <a:xfrm>
            <a:off x="658369" y="470553"/>
            <a:ext cx="7705344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FR" sz="3600" b="1" dirty="0"/>
              <a:t>Valenciennes Et Ses Alentours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DFB7B2CA-C597-E7A6-20E0-F2593CF38A3F}"/>
              </a:ext>
            </a:extLst>
          </p:cNvPr>
          <p:cNvSpPr txBox="1"/>
          <p:nvPr/>
        </p:nvSpPr>
        <p:spPr>
          <a:xfrm>
            <a:off x="2359152" y="948524"/>
            <a:ext cx="40111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600" b="1" dirty="0" err="1"/>
              <a:t>hotel_de_ville</a:t>
            </a:r>
            <a:r>
              <a:rPr lang="fr-FR" sz="3600" b="1" dirty="0"/>
              <a:t>_</a:t>
            </a:r>
          </a:p>
        </p:txBody>
      </p:sp>
    </p:spTree>
    <p:extLst>
      <p:ext uri="{BB962C8B-B14F-4D97-AF65-F5344CB8AC3E}">
        <p14:creationId xmlns:p14="http://schemas.microsoft.com/office/powerpoint/2010/main" val="69968244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4000">
        <p15:prstTrans prst="fallOver"/>
        <p:sndAc>
          <p:stSnd loop="1">
            <p:snd r:embed="rId3" name="Pierre Bachelet - Les corons (Clip Officiel).wav"/>
          </p:stSnd>
        </p:sndAc>
      </p:transition>
    </mc:Choice>
    <mc:Fallback>
      <p:transition spd="slow" advClick="0" advTm="14000">
        <p:fade/>
        <p:sndAc>
          <p:stSnd loop="1">
            <p:snd r:embed="rId3" name="Pierre Bachelet - Les corons (Clip Officiel)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D7479EB-B6BE-B61D-A1E3-A19D49436CC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lein air, cercle, sol&#10;&#10;Le contenu généré par l’IA peut être incorrect.">
            <a:extLst>
              <a:ext uri="{FF2B5EF4-FFF2-40B4-BE49-F238E27FC236}">
                <a16:creationId xmlns:a16="http://schemas.microsoft.com/office/drawing/2014/main" id="{24E4A035-F118-E393-C954-11549F1FFD8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79153" y="279000"/>
            <a:ext cx="8145467" cy="630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42A7AF5-ADF5-42AD-DF38-F12A9F441B8F}"/>
              </a:ext>
            </a:extLst>
          </p:cNvPr>
          <p:cNvSpPr txBox="1"/>
          <p:nvPr/>
        </p:nvSpPr>
        <p:spPr>
          <a:xfrm>
            <a:off x="124137" y="3429000"/>
            <a:ext cx="323088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Valenciennes_-_Borne_de_nivellement_sur_le_mur_de_la_bibliothèque_-_Altitude_24_m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1800591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4000">
        <p15:prstTrans prst="fallOver"/>
      </p:transition>
    </mc:Choice>
    <mc:Fallback>
      <p:transition spd="slow" advClick="0" advTm="14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201CE79-8483-E231-CF1B-2D97B822ADC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âtiment, route&#10;&#10;Le contenu généré par l’IA peut être incorrect.">
            <a:extLst>
              <a:ext uri="{FF2B5EF4-FFF2-40B4-BE49-F238E27FC236}">
                <a16:creationId xmlns:a16="http://schemas.microsoft.com/office/drawing/2014/main" id="{FB8771E3-6DAE-4339-2187-5106FAC6C42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3568" y="279000"/>
            <a:ext cx="8400000" cy="630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7CBB053-1025-160D-9C0F-0566F6A0D95F}"/>
              </a:ext>
            </a:extLst>
          </p:cNvPr>
          <p:cNvSpPr txBox="1"/>
          <p:nvPr/>
        </p:nvSpPr>
        <p:spPr>
          <a:xfrm>
            <a:off x="9034272" y="3429000"/>
            <a:ext cx="270662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La gare de Valenciennes.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2629907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4000">
        <p15:prstTrans prst="fallOver"/>
      </p:transition>
    </mc:Choice>
    <mc:Fallback>
      <p:transition spd="slow" advClick="0" advTm="14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313EB85-F805-F7A8-6677-7381ED93680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transports en commun, transport&#10;&#10;Le contenu généré par l’IA peut être incorrect.">
            <a:extLst>
              <a:ext uri="{FF2B5EF4-FFF2-40B4-BE49-F238E27FC236}">
                <a16:creationId xmlns:a16="http://schemas.microsoft.com/office/drawing/2014/main" id="{A58E6899-1899-C11B-40D4-B4E62ECE3BD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61271" y="279000"/>
            <a:ext cx="9509435" cy="630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D35834B-0225-BBD1-377B-93B7D6FA4994}"/>
              </a:ext>
            </a:extLst>
          </p:cNvPr>
          <p:cNvSpPr txBox="1"/>
          <p:nvPr/>
        </p:nvSpPr>
        <p:spPr>
          <a:xfrm>
            <a:off x="421294" y="3124200"/>
            <a:ext cx="2023872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La ligne T1 près du terminus Espace Villars à Denain.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0044828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4000">
        <p15:prstTrans prst="fallOver"/>
      </p:transition>
    </mc:Choice>
    <mc:Fallback>
      <p:transition spd="slow" advClick="0" advTm="14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5796E7D-867B-94DE-F7BC-535DFC051FB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arbre, route&#10;&#10;Le contenu généré par l’IA peut être incorrect.">
            <a:extLst>
              <a:ext uri="{FF2B5EF4-FFF2-40B4-BE49-F238E27FC236}">
                <a16:creationId xmlns:a16="http://schemas.microsoft.com/office/drawing/2014/main" id="{35ECDB42-9D2E-EADF-CC50-D6E40CA51C6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85216" y="279000"/>
            <a:ext cx="8400000" cy="630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69C5449-2EE4-0419-FE85-EB3D52173314}"/>
              </a:ext>
            </a:extLst>
          </p:cNvPr>
          <p:cNvSpPr txBox="1"/>
          <p:nvPr/>
        </p:nvSpPr>
        <p:spPr>
          <a:xfrm>
            <a:off x="9314400" y="3429000"/>
            <a:ext cx="276787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L'arrêt Université du tramway.</a:t>
            </a:r>
          </a:p>
        </p:txBody>
      </p:sp>
    </p:spTree>
    <p:extLst>
      <p:ext uri="{BB962C8B-B14F-4D97-AF65-F5344CB8AC3E}">
        <p14:creationId xmlns:p14="http://schemas.microsoft.com/office/powerpoint/2010/main" val="228991810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4000">
        <p15:prstTrans prst="fallOver"/>
      </p:transition>
    </mc:Choice>
    <mc:Fallback>
      <p:transition spd="slow" advClick="0" advTm="14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3D25D70-84B2-51E2-9BEF-63E74C2E65A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intérieur, fenêtre, habits, mur&#10;&#10;Le contenu généré par l’IA peut être incorrect.">
            <a:extLst>
              <a:ext uri="{FF2B5EF4-FFF2-40B4-BE49-F238E27FC236}">
                <a16:creationId xmlns:a16="http://schemas.microsoft.com/office/drawing/2014/main" id="{83D2E4E8-C1CA-40AF-294C-663C17867EC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83152" y="279000"/>
            <a:ext cx="4200000" cy="6300000"/>
          </a:xfrm>
          <a:prstGeom prst="ellipse">
            <a:avLst/>
          </a:prstGeom>
          <a:ln w="63500" cap="rnd">
            <a:solidFill>
              <a:srgbClr val="FFFF0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A144DCA-4830-8435-16B8-CC3A6F4C5351}"/>
              </a:ext>
            </a:extLst>
          </p:cNvPr>
          <p:cNvSpPr txBox="1"/>
          <p:nvPr/>
        </p:nvSpPr>
        <p:spPr>
          <a:xfrm>
            <a:off x="402336" y="4038601"/>
            <a:ext cx="325526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« Binbin », le géant de Valenciennes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110615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4000">
        <p15:prstTrans prst="fallOver"/>
      </p:transition>
    </mc:Choice>
    <mc:Fallback>
      <p:transition spd="slow" advClick="0" advTm="14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65FE46B-AA64-FF91-4B5D-110509018D8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ciel, voiture&#10;&#10;Le contenu généré par l’IA peut être incorrect.">
            <a:extLst>
              <a:ext uri="{FF2B5EF4-FFF2-40B4-BE49-F238E27FC236}">
                <a16:creationId xmlns:a16="http://schemas.microsoft.com/office/drawing/2014/main" id="{58B7ECDA-6402-4D77-DCE7-DB26C7CFA6A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3296" y="279000"/>
            <a:ext cx="8400000" cy="630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8A488C2-95F3-D964-9EA3-65350DBF26DF}"/>
              </a:ext>
            </a:extLst>
          </p:cNvPr>
          <p:cNvSpPr txBox="1"/>
          <p:nvPr/>
        </p:nvSpPr>
        <p:spPr>
          <a:xfrm>
            <a:off x="8973312" y="3925824"/>
            <a:ext cx="29260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Église Saint-Géry.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0200786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4000">
        <p15:prstTrans prst="fallOver"/>
      </p:transition>
    </mc:Choice>
    <mc:Fallback>
      <p:transition spd="slow" advClick="0" advTm="14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CA4F401-5D9A-F3BF-AA34-7FB4F0744FF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âtiment, arbre&#10;&#10;Le contenu généré par l’IA peut être incorrect.">
            <a:extLst>
              <a:ext uri="{FF2B5EF4-FFF2-40B4-BE49-F238E27FC236}">
                <a16:creationId xmlns:a16="http://schemas.microsoft.com/office/drawing/2014/main" id="{6EEF5F5B-959D-496B-05EA-BA6E6514152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75690" y="279000"/>
            <a:ext cx="7725990" cy="630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2B3735B-3110-D5F1-2040-6C08E6FF0D8A}"/>
              </a:ext>
            </a:extLst>
          </p:cNvPr>
          <p:cNvSpPr txBox="1"/>
          <p:nvPr/>
        </p:nvSpPr>
        <p:spPr>
          <a:xfrm>
            <a:off x="792480" y="4144464"/>
            <a:ext cx="34625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Église Saint-Nicolas.</a:t>
            </a:r>
          </a:p>
        </p:txBody>
      </p:sp>
    </p:spTree>
    <p:extLst>
      <p:ext uri="{BB962C8B-B14F-4D97-AF65-F5344CB8AC3E}">
        <p14:creationId xmlns:p14="http://schemas.microsoft.com/office/powerpoint/2010/main" val="192028127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4000">
        <p15:prstTrans prst="fallOver"/>
      </p:transition>
    </mc:Choice>
    <mc:Fallback>
      <p:transition spd="slow" advClick="0" advTm="14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2AB7AE7-DBF7-214D-014C-242A33C48C2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voiture, Véhicule terrestre, véhicule&#10;&#10;Le contenu généré par l’IA peut être incorrect.">
            <a:extLst>
              <a:ext uri="{FF2B5EF4-FFF2-40B4-BE49-F238E27FC236}">
                <a16:creationId xmlns:a16="http://schemas.microsoft.com/office/drawing/2014/main" id="{19711843-8867-CFA5-DAA8-851F96462F1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34237" y="279000"/>
            <a:ext cx="4723526" cy="630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F3E157C-EB25-6612-5C32-BF7CFD45883F}"/>
              </a:ext>
            </a:extLst>
          </p:cNvPr>
          <p:cNvSpPr txBox="1"/>
          <p:nvPr/>
        </p:nvSpPr>
        <p:spPr>
          <a:xfrm>
            <a:off x="8668512" y="3523488"/>
            <a:ext cx="352348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Temple_antoiniste_de_Valenciennes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2492883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4000">
        <p15:prstTrans prst="fallOver"/>
      </p:transition>
    </mc:Choice>
    <mc:Fallback>
      <p:transition spd="slow" advClick="0" advTm="14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E0DB5EC-8847-B2BC-9221-70EB9D8A539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nuage, plein air, bâtiment&#10;&#10;Le contenu généré par l’IA peut être incorrect.">
            <a:extLst>
              <a:ext uri="{FF2B5EF4-FFF2-40B4-BE49-F238E27FC236}">
                <a16:creationId xmlns:a16="http://schemas.microsoft.com/office/drawing/2014/main" id="{B917962F-1476-8453-6C7F-39543A055C0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04032" y="279000"/>
            <a:ext cx="8400000" cy="630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BA27F90E-52F0-417C-2F91-3809C1012B72}"/>
              </a:ext>
            </a:extLst>
          </p:cNvPr>
          <p:cNvSpPr txBox="1"/>
          <p:nvPr/>
        </p:nvSpPr>
        <p:spPr>
          <a:xfrm>
            <a:off x="914400" y="3694176"/>
            <a:ext cx="279196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Le fronton de l'hôtel de ville, Valenciennes.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2599217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4000">
        <p15:prstTrans prst="fallOver"/>
      </p:transition>
    </mc:Choice>
    <mc:Fallback>
      <p:transition spd="slow" advClick="0" advTm="14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3A13184-D519-45EB-90B4-A9717432BB1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fenêtre, ciel, façade&#10;&#10;Le contenu généré par l’IA peut être incorrect.">
            <a:extLst>
              <a:ext uri="{FF2B5EF4-FFF2-40B4-BE49-F238E27FC236}">
                <a16:creationId xmlns:a16="http://schemas.microsoft.com/office/drawing/2014/main" id="{12D0D41A-FC19-2F2C-350E-D0CB1B46C43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104" y="279000"/>
            <a:ext cx="8400000" cy="630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7346DB5-D73A-F4B3-9E3D-0E52B60E8784}"/>
              </a:ext>
            </a:extLst>
          </p:cNvPr>
          <p:cNvSpPr txBox="1"/>
          <p:nvPr/>
        </p:nvSpPr>
        <p:spPr>
          <a:xfrm>
            <a:off x="8887968" y="3429000"/>
            <a:ext cx="285292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La bibliothèque municipale ou bibliothèque des Jésuites.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4779002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4000">
        <p15:prstTrans prst="fallOver"/>
      </p:transition>
    </mc:Choice>
    <mc:Fallback>
      <p:transition spd="slow" advClick="0" advTm="14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DD5A59F-2A3F-FF52-133E-CB402B747F2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âtiment, Palais&#10;&#10;Le contenu généré par l’IA peut être incorrect.">
            <a:extLst>
              <a:ext uri="{FF2B5EF4-FFF2-40B4-BE49-F238E27FC236}">
                <a16:creationId xmlns:a16="http://schemas.microsoft.com/office/drawing/2014/main" id="{D23CF422-1E35-5A5B-1999-5B3B31D637B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04032" y="279000"/>
            <a:ext cx="8400000" cy="630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4D30284-761C-440C-6F84-216244909449}"/>
              </a:ext>
            </a:extLst>
          </p:cNvPr>
          <p:cNvSpPr txBox="1"/>
          <p:nvPr/>
        </p:nvSpPr>
        <p:spPr>
          <a:xfrm>
            <a:off x="731520" y="3925823"/>
            <a:ext cx="301142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Le musée des beaux-arts.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8876537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4000">
        <p15:prstTrans prst="fallOver"/>
      </p:transition>
    </mc:Choice>
    <mc:Fallback>
      <p:transition spd="slow" advClick="0" advTm="14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DA9F1A4-DC61-3F3C-93A4-671E09DAC17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herbe, ciel&#10;&#10;Le contenu généré par l’IA peut être incorrect.">
            <a:extLst>
              <a:ext uri="{FF2B5EF4-FFF2-40B4-BE49-F238E27FC236}">
                <a16:creationId xmlns:a16="http://schemas.microsoft.com/office/drawing/2014/main" id="{27E10919-6F24-4211-9840-F138C48A7FC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7952" y="279000"/>
            <a:ext cx="8400000" cy="630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21E5DAC-2ADB-64C7-9E7E-F490560AC3D1}"/>
              </a:ext>
            </a:extLst>
          </p:cNvPr>
          <p:cNvSpPr txBox="1"/>
          <p:nvPr/>
        </p:nvSpPr>
        <p:spPr>
          <a:xfrm>
            <a:off x="8777952" y="3096768"/>
            <a:ext cx="341404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Jardins près de la tour de la Dodenne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6497947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4000">
        <p15:prstTrans prst="fallOver"/>
      </p:transition>
    </mc:Choice>
    <mc:Fallback>
      <p:transition spd="slow" advClick="0" advTm="14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7783FC4-1D1A-32FC-E7E6-B308C3C361D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herbe, ciel, arbre&#10;&#10;Le contenu généré par l’IA peut être incorrect.">
            <a:extLst>
              <a:ext uri="{FF2B5EF4-FFF2-40B4-BE49-F238E27FC236}">
                <a16:creationId xmlns:a16="http://schemas.microsoft.com/office/drawing/2014/main" id="{9BBAF10A-0457-55EC-78FA-817529362BE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40608" y="390144"/>
            <a:ext cx="8400000" cy="630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AE6601C-933D-C2CC-DF34-AB13E6B76D7B}"/>
              </a:ext>
            </a:extLst>
          </p:cNvPr>
          <p:cNvSpPr txBox="1"/>
          <p:nvPr/>
        </p:nvSpPr>
        <p:spPr>
          <a:xfrm>
            <a:off x="451392" y="4218432"/>
            <a:ext cx="31577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Parc de la citadelle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3283176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4000">
        <p15:prstTrans prst="fallOver"/>
      </p:transition>
    </mc:Choice>
    <mc:Fallback>
      <p:transition spd="slow" advClick="0" advTm="14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590C310-13EE-A072-A303-4C448AC3B9C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nuage, eau&#10;&#10;Le contenu généré par l’IA peut être incorrect.">
            <a:extLst>
              <a:ext uri="{FF2B5EF4-FFF2-40B4-BE49-F238E27FC236}">
                <a16:creationId xmlns:a16="http://schemas.microsoft.com/office/drawing/2014/main" id="{2D1F13CD-51AA-9DE9-C3D8-A2FED148C81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20547" y="279000"/>
            <a:ext cx="9750905" cy="630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1132154-D9B6-107D-3DA1-FA45C30A2D55}"/>
              </a:ext>
            </a:extLst>
          </p:cNvPr>
          <p:cNvSpPr txBox="1"/>
          <p:nvPr/>
        </p:nvSpPr>
        <p:spPr>
          <a:xfrm>
            <a:off x="4395216" y="6117335"/>
            <a:ext cx="57668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Parc et étang du Vignoble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4521492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4000">
        <p15:prstTrans prst="fallOver"/>
      </p:transition>
    </mc:Choice>
    <mc:Fallback>
      <p:transition spd="slow" advClick="0" advTm="14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CD1A042-8B1C-6CCA-037B-1545EC59D05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intérieur, scène, pièce, mur&#10;&#10;Le contenu généré par l’IA peut être incorrect.">
            <a:extLst>
              <a:ext uri="{FF2B5EF4-FFF2-40B4-BE49-F238E27FC236}">
                <a16:creationId xmlns:a16="http://schemas.microsoft.com/office/drawing/2014/main" id="{39A86FF0-CA1E-E8BB-E278-FAF299A3F9C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6000" y="279000"/>
            <a:ext cx="8400000" cy="630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3C04B8C-EAE4-7CD9-4333-22C658039376}"/>
              </a:ext>
            </a:extLst>
          </p:cNvPr>
          <p:cNvSpPr txBox="1"/>
          <p:nvPr/>
        </p:nvSpPr>
        <p:spPr>
          <a:xfrm>
            <a:off x="3118032" y="6204203"/>
            <a:ext cx="67421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Vue intérieure du musée des beaux-arts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295200505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4000">
        <p15:prstTrans prst="fallOver"/>
      </p:transition>
    </mc:Choice>
    <mc:Fallback>
      <p:transition spd="slow" advClick="0" advTm="14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F865EE8-8155-1209-E306-8CF6A55DC73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intérieur, mur, musée, art&#10;&#10;Le contenu généré par l’IA peut être incorrect.">
            <a:extLst>
              <a:ext uri="{FF2B5EF4-FFF2-40B4-BE49-F238E27FC236}">
                <a16:creationId xmlns:a16="http://schemas.microsoft.com/office/drawing/2014/main" id="{AD960114-0987-0E30-76C4-5FDD9FE820B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6384" y="269857"/>
            <a:ext cx="8400000" cy="630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BFF6019-83A9-E046-805C-67383B0649CB}"/>
              </a:ext>
            </a:extLst>
          </p:cNvPr>
          <p:cNvSpPr txBox="1"/>
          <p:nvPr/>
        </p:nvSpPr>
        <p:spPr>
          <a:xfrm>
            <a:off x="8887968" y="3706368"/>
            <a:ext cx="302361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Vue intérieure du musée des beaux-arts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4468491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4000">
        <p15:prstTrans prst="fallOver"/>
      </p:transition>
    </mc:Choice>
    <mc:Fallback>
      <p:transition spd="slow" advClick="0" advTm="14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DFCE1D6-D194-38E6-6A95-DE85E1C52AA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intérieur, scène, lobby, décoration d’intérieur&#10;&#10;Le contenu généré par l’IA peut être incorrect.">
            <a:extLst>
              <a:ext uri="{FF2B5EF4-FFF2-40B4-BE49-F238E27FC236}">
                <a16:creationId xmlns:a16="http://schemas.microsoft.com/office/drawing/2014/main" id="{6BDD5693-E85D-3510-312D-3A0EC134D24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2407" y="661032"/>
            <a:ext cx="4545282" cy="3024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5E90C74-E201-04E5-FA13-A98DA3D64E34}"/>
              </a:ext>
            </a:extLst>
          </p:cNvPr>
          <p:cNvSpPr txBox="1"/>
          <p:nvPr/>
        </p:nvSpPr>
        <p:spPr>
          <a:xfrm>
            <a:off x="372912" y="3774124"/>
            <a:ext cx="5044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>
                <a:solidFill>
                  <a:srgbClr val="FFFF00"/>
                </a:solidFill>
              </a:rPr>
              <a:t>Le musée des Beaux-Arts</a:t>
            </a:r>
            <a:endParaRPr lang="fr-FR" sz="3200" b="1" dirty="0">
              <a:solidFill>
                <a:srgbClr val="FFFF00"/>
              </a:solidFill>
            </a:endParaRPr>
          </a:p>
        </p:txBody>
      </p:sp>
      <p:pic>
        <p:nvPicPr>
          <p:cNvPr id="6" name="Image 5" descr="Une image contenant plein air, bâtiment, ciel, nuage&#10;&#10;Le contenu généré par l’IA peut être incorrect.">
            <a:extLst>
              <a:ext uri="{FF2B5EF4-FFF2-40B4-BE49-F238E27FC236}">
                <a16:creationId xmlns:a16="http://schemas.microsoft.com/office/drawing/2014/main" id="{2535AEDA-473D-BC65-BF0E-CE315D07FB48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00294" y="3304032"/>
            <a:ext cx="3969299" cy="2988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67763401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4000">
        <p15:prstTrans prst="fallOver"/>
      </p:transition>
    </mc:Choice>
    <mc:Fallback>
      <p:transition spd="slow" advClick="0" advTm="14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C7463FE-0072-A021-B47E-0F84EC7F541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bâtiment, plein air, fenêtre, ruelle&#10;&#10;Le contenu généré par l’IA peut être incorrect.">
            <a:extLst>
              <a:ext uri="{FF2B5EF4-FFF2-40B4-BE49-F238E27FC236}">
                <a16:creationId xmlns:a16="http://schemas.microsoft.com/office/drawing/2014/main" id="{DD23A181-4701-B2E0-F933-B23678B87C7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8402" y="3429000"/>
            <a:ext cx="5061302" cy="2988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56386202-414F-4EFB-43CE-CBD04A02BEF5}"/>
              </a:ext>
            </a:extLst>
          </p:cNvPr>
          <p:cNvSpPr txBox="1"/>
          <p:nvPr/>
        </p:nvSpPr>
        <p:spPr>
          <a:xfrm>
            <a:off x="1034698" y="2967335"/>
            <a:ext cx="506130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centre ville riche en histoire</a:t>
            </a:r>
            <a:endParaRPr lang="fr-FR" sz="2400" b="1" dirty="0">
              <a:solidFill>
                <a:srgbClr val="FFFF00"/>
              </a:solidFill>
            </a:endParaRPr>
          </a:p>
        </p:txBody>
      </p:sp>
      <p:pic>
        <p:nvPicPr>
          <p:cNvPr id="8" name="Image 7" descr="Une image contenant plein air, ciel, statue, nuage&#10;&#10;Le contenu généré par l’IA peut être incorrect.">
            <a:extLst>
              <a:ext uri="{FF2B5EF4-FFF2-40B4-BE49-F238E27FC236}">
                <a16:creationId xmlns:a16="http://schemas.microsoft.com/office/drawing/2014/main" id="{CDF36D18-EB8B-7B2A-46CF-B01560B5F7A0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72296" y="405000"/>
            <a:ext cx="5122284" cy="3024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9" name="ZoneTexte 8">
            <a:extLst>
              <a:ext uri="{FF2B5EF4-FFF2-40B4-BE49-F238E27FC236}">
                <a16:creationId xmlns:a16="http://schemas.microsoft.com/office/drawing/2014/main" id="{20FD72BE-F7AF-088E-2D68-34C82D04B892}"/>
              </a:ext>
            </a:extLst>
          </p:cNvPr>
          <p:cNvSpPr txBox="1"/>
          <p:nvPr/>
        </p:nvSpPr>
        <p:spPr>
          <a:xfrm>
            <a:off x="6701596" y="3485941"/>
            <a:ext cx="527586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Baladez-vous dans le parc des Prix de Rome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4469366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4000">
        <p15:prstTrans prst="fallOver"/>
      </p:transition>
    </mc:Choice>
    <mc:Fallback>
      <p:transition spd="slow" advClick="0" advTm="14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66C494B-FF90-0199-4228-11BF51F8654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 descr="Une image contenant intérieur, scène, meubles, bibliothèque&#10;&#10;Le contenu généré par l’IA peut être incorrect.">
            <a:extLst>
              <a:ext uri="{FF2B5EF4-FFF2-40B4-BE49-F238E27FC236}">
                <a16:creationId xmlns:a16="http://schemas.microsoft.com/office/drawing/2014/main" id="{4DD7CECF-B469-AEDC-0604-BCD2AAD5520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1534" y="3429000"/>
            <a:ext cx="5000323" cy="2952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9DA6744D-6AB4-E393-43C0-5A0B46ADBA08}"/>
              </a:ext>
            </a:extLst>
          </p:cNvPr>
          <p:cNvSpPr txBox="1"/>
          <p:nvPr/>
        </p:nvSpPr>
        <p:spPr>
          <a:xfrm>
            <a:off x="412070" y="1011936"/>
            <a:ext cx="5239249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Admirez les rayonnages de la bibliothèque de Valenciennes  , témoignage exceptionnel du 18e siècle. On pourrait presque y croiser Dumbledore avec un vieux grimoire de magie !</a:t>
            </a:r>
            <a:endParaRPr lang="fr-FR" sz="2400" b="1" dirty="0">
              <a:solidFill>
                <a:srgbClr val="FFFF00"/>
              </a:solidFill>
            </a:endParaRPr>
          </a:p>
        </p:txBody>
      </p:sp>
      <p:pic>
        <p:nvPicPr>
          <p:cNvPr id="9" name="Image 8" descr="Une image contenant plein air, arbre, ciel, plante&#10;&#10;Le contenu généré par l’IA peut être incorrect.">
            <a:extLst>
              <a:ext uri="{FF2B5EF4-FFF2-40B4-BE49-F238E27FC236}">
                <a16:creationId xmlns:a16="http://schemas.microsoft.com/office/drawing/2014/main" id="{A59105A2-653B-0DCB-57AE-6877A14FDC20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60146" y="477000"/>
            <a:ext cx="5000320" cy="2952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10" name="ZoneTexte 9">
            <a:extLst>
              <a:ext uri="{FF2B5EF4-FFF2-40B4-BE49-F238E27FC236}">
                <a16:creationId xmlns:a16="http://schemas.microsoft.com/office/drawing/2014/main" id="{97084D90-8D55-75A4-65C9-155B8DE3C6B6}"/>
              </a:ext>
            </a:extLst>
          </p:cNvPr>
          <p:cNvSpPr txBox="1"/>
          <p:nvPr/>
        </p:nvSpPr>
        <p:spPr>
          <a:xfrm>
            <a:off x="6827520" y="3572256"/>
            <a:ext cx="500032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Monter sur le sommet du terril de Chabaud-Latour, l'un des plus beaux panoramas du Nord (20 min. en voiture depuis Valenciennes)</a:t>
            </a:r>
          </a:p>
        </p:txBody>
      </p:sp>
    </p:spTree>
    <p:extLst>
      <p:ext uri="{BB962C8B-B14F-4D97-AF65-F5344CB8AC3E}">
        <p14:creationId xmlns:p14="http://schemas.microsoft.com/office/powerpoint/2010/main" val="125855975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4000">
        <p15:prstTrans prst="fallOver"/>
      </p:transition>
    </mc:Choice>
    <mc:Fallback>
      <p:transition spd="slow" advClick="0" advTm="14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CCFCF47-D379-B0B2-0059-38BD61B4D55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herbe, arbre, plante&#10;&#10;Le contenu généré par l’IA peut être incorrect.">
            <a:extLst>
              <a:ext uri="{FF2B5EF4-FFF2-40B4-BE49-F238E27FC236}">
                <a16:creationId xmlns:a16="http://schemas.microsoft.com/office/drawing/2014/main" id="{BB88FB09-E01F-82C7-1A02-16D174D468E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43727" y="3429000"/>
            <a:ext cx="5061301" cy="2988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11" name="Image 10" descr="Une image contenant plein air, bâtiment, nuit, Lampadaire extérieur&#10;&#10;Le contenu généré par l’IA peut être incorrect.">
            <a:extLst>
              <a:ext uri="{FF2B5EF4-FFF2-40B4-BE49-F238E27FC236}">
                <a16:creationId xmlns:a16="http://schemas.microsoft.com/office/drawing/2014/main" id="{6DBE3C66-70ED-1D8E-591E-454C28CB23F1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96466" y="350556"/>
            <a:ext cx="5032238" cy="29331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12" name="ZoneTexte 11">
            <a:extLst>
              <a:ext uri="{FF2B5EF4-FFF2-40B4-BE49-F238E27FC236}">
                <a16:creationId xmlns:a16="http://schemas.microsoft.com/office/drawing/2014/main" id="{123053F5-B066-7032-CE12-038B368D3935}"/>
              </a:ext>
            </a:extLst>
          </p:cNvPr>
          <p:cNvSpPr txBox="1"/>
          <p:nvPr/>
        </p:nvSpPr>
        <p:spPr>
          <a:xfrm>
            <a:off x="8022336" y="3283656"/>
            <a:ext cx="57302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 Valenciennes 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3935146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4000">
        <p15:prstTrans prst="fallOver"/>
      </p:transition>
    </mc:Choice>
    <mc:Fallback>
      <p:transition spd="slow" advClick="0" advTm="14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E1D6104-DE9B-38FE-BB4A-71D02140BFC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voie ferrée, transport, Ferroviaire, véhicule&#10;&#10;Le contenu généré par l’IA peut être incorrect.">
            <a:extLst>
              <a:ext uri="{FF2B5EF4-FFF2-40B4-BE49-F238E27FC236}">
                <a16:creationId xmlns:a16="http://schemas.microsoft.com/office/drawing/2014/main" id="{0AC2CCB6-0422-B42B-9D73-0745D4DB702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64866" y="477000"/>
            <a:ext cx="4425879" cy="2952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54DAAA5-D03E-0BC0-52D5-605E58FB0135}"/>
              </a:ext>
            </a:extLst>
          </p:cNvPr>
          <p:cNvSpPr txBox="1"/>
          <p:nvPr/>
        </p:nvSpPr>
        <p:spPr>
          <a:xfrm>
            <a:off x="235682" y="3118134"/>
            <a:ext cx="564086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>
              <a:solidFill>
                <a:srgbClr val="FFFF00"/>
              </a:solidFill>
            </a:endParaRPr>
          </a:p>
          <a:p>
            <a:r>
              <a:rPr lang="fr-FR" sz="2400" b="1">
                <a:solidFill>
                  <a:srgbClr val="FFFF00"/>
                </a:solidFill>
              </a:rPr>
              <a:t>Visiter le Bassin Minier. Le Nord est réputé pour ses anciennes mines de charbon.</a:t>
            </a:r>
            <a:endParaRPr lang="fr-FR" sz="2400" b="1" dirty="0">
              <a:solidFill>
                <a:srgbClr val="FFFF00"/>
              </a:solidFill>
            </a:endParaRPr>
          </a:p>
        </p:txBody>
      </p:sp>
      <p:pic>
        <p:nvPicPr>
          <p:cNvPr id="6" name="Image 5" descr="Une image contenant plein air, herbe, nuage, ciel&#10;&#10;Le contenu généré par l’IA peut être incorrect.">
            <a:extLst>
              <a:ext uri="{FF2B5EF4-FFF2-40B4-BE49-F238E27FC236}">
                <a16:creationId xmlns:a16="http://schemas.microsoft.com/office/drawing/2014/main" id="{90B6B0B0-2340-2391-20F3-F6C44B3C20CB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220361" y="3523488"/>
            <a:ext cx="4512864" cy="2988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ABA784E5-E393-B08D-CC93-78404F1EFA21}"/>
              </a:ext>
            </a:extLst>
          </p:cNvPr>
          <p:cNvSpPr txBox="1"/>
          <p:nvPr/>
        </p:nvSpPr>
        <p:spPr>
          <a:xfrm>
            <a:off x="6949440" y="2598003"/>
            <a:ext cx="549859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Visiter Bavay. Cette commune est réputée pour ses ruines romaines. 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6165456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4000">
        <p15:prstTrans prst="fallOver"/>
      </p:transition>
    </mc:Choice>
    <mc:Fallback>
      <p:transition spd="slow" advClick="0" advTm="14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9ADD047-2D32-FEFB-DE6E-54DBF774F3D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âtiment, fontaine&#10;&#10;Le contenu généré par l’IA peut être incorrect.">
            <a:extLst>
              <a:ext uri="{FF2B5EF4-FFF2-40B4-BE49-F238E27FC236}">
                <a16:creationId xmlns:a16="http://schemas.microsoft.com/office/drawing/2014/main" id="{5A8B61B6-06D5-A3AE-6F88-B89E6944F10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64296" y="3136392"/>
            <a:ext cx="4547118" cy="3024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E3F9F98-8BD5-989A-6B7D-1743FABFCBFF}"/>
              </a:ext>
            </a:extLst>
          </p:cNvPr>
          <p:cNvSpPr txBox="1"/>
          <p:nvPr/>
        </p:nvSpPr>
        <p:spPr>
          <a:xfrm>
            <a:off x="1426964" y="2674727"/>
            <a:ext cx="525362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Places d’Armes de Douai</a:t>
            </a:r>
            <a:endParaRPr lang="fr-FR" sz="2400" b="1" dirty="0">
              <a:solidFill>
                <a:srgbClr val="FFFF00"/>
              </a:solidFill>
            </a:endParaRPr>
          </a:p>
        </p:txBody>
      </p:sp>
      <p:pic>
        <p:nvPicPr>
          <p:cNvPr id="6" name="Image 5" descr="Une image contenant plein air, bâtiment, scène, ciel&#10;&#10;Le contenu généré par l’IA peut être incorrect.">
            <a:extLst>
              <a:ext uri="{FF2B5EF4-FFF2-40B4-BE49-F238E27FC236}">
                <a16:creationId xmlns:a16="http://schemas.microsoft.com/office/drawing/2014/main" id="{DA515A96-1625-537D-60E8-E9654158A462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65624" y="621792"/>
            <a:ext cx="3984000" cy="2988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71C8B930-E9C6-2C0A-1037-4FF404074F36}"/>
              </a:ext>
            </a:extLst>
          </p:cNvPr>
          <p:cNvSpPr txBox="1"/>
          <p:nvPr/>
        </p:nvSpPr>
        <p:spPr>
          <a:xfrm>
            <a:off x="8436864" y="3609792"/>
            <a:ext cx="51328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Valenciennes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3794830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4000">
        <p15:prstTrans prst="fallOver"/>
      </p:transition>
    </mc:Choice>
    <mc:Fallback>
      <p:transition spd="slow" advClick="0" advTm="14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C65D157-265C-E94A-12F7-92D769D58B5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ciel, bâtiment&#10;&#10;Le contenu généré par l’IA peut être incorrect.">
            <a:extLst>
              <a:ext uri="{FF2B5EF4-FFF2-40B4-BE49-F238E27FC236}">
                <a16:creationId xmlns:a16="http://schemas.microsoft.com/office/drawing/2014/main" id="{502390EA-CB2B-ECF0-478F-237F8F6F287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36320" y="646176"/>
            <a:ext cx="3984000" cy="2988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plein air, ciel, Place centrale, Usage mixte&#10;&#10;Le contenu généré par l’IA peut être incorrect.">
            <a:extLst>
              <a:ext uri="{FF2B5EF4-FFF2-40B4-BE49-F238E27FC236}">
                <a16:creationId xmlns:a16="http://schemas.microsoft.com/office/drawing/2014/main" id="{EA912B38-CADB-E614-6CBB-00A410D7B73C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37120" y="3304032"/>
            <a:ext cx="3936000" cy="2952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174F1EB8-5A5A-6574-3920-18F81AC8516C}"/>
              </a:ext>
            </a:extLst>
          </p:cNvPr>
          <p:cNvSpPr txBox="1"/>
          <p:nvPr/>
        </p:nvSpPr>
        <p:spPr>
          <a:xfrm>
            <a:off x="3516384" y="4159314"/>
            <a:ext cx="588873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>
                <a:solidFill>
                  <a:srgbClr val="FFFF00"/>
                </a:solidFill>
              </a:rPr>
              <a:t>Valenciennes</a:t>
            </a:r>
            <a:endParaRPr lang="fr-FR" sz="32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2538130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4000">
        <p15:prstTrans prst="fallOver"/>
      </p:transition>
    </mc:Choice>
    <mc:Fallback>
      <p:transition spd="slow" advClick="0" advTm="14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98520FB-3373-A35C-BF23-AAE94614F89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plante, arbre&#10;&#10;Le contenu généré par l’IA peut être incorrect.">
            <a:extLst>
              <a:ext uri="{FF2B5EF4-FFF2-40B4-BE49-F238E27FC236}">
                <a16:creationId xmlns:a16="http://schemas.microsoft.com/office/drawing/2014/main" id="{417BC073-9FBC-BFD4-9386-70A9EE55E91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0313" y="3429000"/>
            <a:ext cx="4541539" cy="2952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plein air, bâtiment, ciel, ville&#10;&#10;Le contenu généré par l’IA peut être incorrect.">
            <a:extLst>
              <a:ext uri="{FF2B5EF4-FFF2-40B4-BE49-F238E27FC236}">
                <a16:creationId xmlns:a16="http://schemas.microsoft.com/office/drawing/2014/main" id="{88060925-2172-C2DC-34EC-B1BB897017E5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752821" y="441000"/>
            <a:ext cx="4838866" cy="2988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7B97EB78-A1F9-9812-37BB-3CA35A32A784}"/>
              </a:ext>
            </a:extLst>
          </p:cNvPr>
          <p:cNvSpPr txBox="1"/>
          <p:nvPr/>
        </p:nvSpPr>
        <p:spPr>
          <a:xfrm>
            <a:off x="3907536" y="2447064"/>
            <a:ext cx="43769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Valenciennes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1510727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4000">
        <p15:prstTrans prst="fallOver"/>
      </p:transition>
    </mc:Choice>
    <mc:Fallback>
      <p:transition spd="slow" advClick="0" advTm="1400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009BF9B-4D4F-E813-B8AF-51589E31CE4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âtiment, nuage&#10;&#10;Le contenu généré par l’IA peut être incorrect.">
            <a:extLst>
              <a:ext uri="{FF2B5EF4-FFF2-40B4-BE49-F238E27FC236}">
                <a16:creationId xmlns:a16="http://schemas.microsoft.com/office/drawing/2014/main" id="{BABC0AA7-57BA-2CFC-4F37-1D0913CA943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7908" y="766791"/>
            <a:ext cx="3984000" cy="2988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plein air, ciel, bâtiment, Usage mixte&#10;&#10;Le contenu généré par l’IA peut être incorrect.">
            <a:extLst>
              <a:ext uri="{FF2B5EF4-FFF2-40B4-BE49-F238E27FC236}">
                <a16:creationId xmlns:a16="http://schemas.microsoft.com/office/drawing/2014/main" id="{0712FA3C-097E-BFF4-9DCA-DEC939AB69A1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785343" y="3225059"/>
            <a:ext cx="4668749" cy="2988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8D39730C-F718-D6C0-0526-5D0255CF1C36}"/>
              </a:ext>
            </a:extLst>
          </p:cNvPr>
          <p:cNvSpPr txBox="1"/>
          <p:nvPr/>
        </p:nvSpPr>
        <p:spPr>
          <a:xfrm>
            <a:off x="4200436" y="4257394"/>
            <a:ext cx="34317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Valenciennes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7419773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4000">
        <p15:prstTrans prst="fallOver"/>
      </p:transition>
    </mc:Choice>
    <mc:Fallback>
      <p:transition spd="slow" advClick="0" advTm="14000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F79BF07-1CEB-0846-B4D7-560C62ECCEF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 descr="Une image contenant plein air, voie, bâtiment, scène&#10;&#10;Le contenu généré par l’IA peut être incorrect.">
            <a:extLst>
              <a:ext uri="{FF2B5EF4-FFF2-40B4-BE49-F238E27FC236}">
                <a16:creationId xmlns:a16="http://schemas.microsoft.com/office/drawing/2014/main" id="{76896B18-36BD-3231-106E-C9D7DA90C7B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31149" y="477000"/>
            <a:ext cx="5248000" cy="2952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8" name="Image 7" descr="Une image contenant plein air, ciel, arbre, bâtiment&#10;&#10;Le contenu généré par l’IA peut être incorrect.">
            <a:extLst>
              <a:ext uri="{FF2B5EF4-FFF2-40B4-BE49-F238E27FC236}">
                <a16:creationId xmlns:a16="http://schemas.microsoft.com/office/drawing/2014/main" id="{AECB2F5D-1D17-FC7A-0198-852DA99A7614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67001" y="3671122"/>
            <a:ext cx="4819846" cy="2916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88899712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4000">
        <p15:prstTrans prst="fallOver"/>
      </p:transition>
    </mc:Choice>
    <mc:Fallback>
      <p:transition spd="slow" advClick="0" advTm="14000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FD173C9-ADE1-8998-B933-38B0CBC8DC1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Une image contenant bâtiment, cathédrale, coffre, Lieux sacrés&#10;&#10;Le contenu généré par l’IA peut être incorrect.">
            <a:extLst>
              <a:ext uri="{FF2B5EF4-FFF2-40B4-BE49-F238E27FC236}">
                <a16:creationId xmlns:a16="http://schemas.microsoft.com/office/drawing/2014/main" id="{4D6FB69A-F9DE-DBF5-56D2-7F613600200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8086" y="3300254"/>
            <a:ext cx="4799986" cy="3024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6" name="Image 5" descr="Une image contenant chapelle, cathédrale, Lieux sacrés, coffre&#10;&#10;Le contenu généré par l’IA peut être incorrect.">
            <a:extLst>
              <a:ext uri="{FF2B5EF4-FFF2-40B4-BE49-F238E27FC236}">
                <a16:creationId xmlns:a16="http://schemas.microsoft.com/office/drawing/2014/main" id="{025094F2-742C-F195-B66C-14CB8555CF90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110841" y="441000"/>
            <a:ext cx="4705512" cy="2988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735F757C-69F1-8226-F3D3-0FA44585D75B}"/>
              </a:ext>
            </a:extLst>
          </p:cNvPr>
          <p:cNvSpPr txBox="1"/>
          <p:nvPr/>
        </p:nvSpPr>
        <p:spPr>
          <a:xfrm>
            <a:off x="3218688" y="2365248"/>
            <a:ext cx="52669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L’église De Valenciennes </a:t>
            </a:r>
          </a:p>
        </p:txBody>
      </p:sp>
    </p:spTree>
    <p:extLst>
      <p:ext uri="{BB962C8B-B14F-4D97-AF65-F5344CB8AC3E}">
        <p14:creationId xmlns:p14="http://schemas.microsoft.com/office/powerpoint/2010/main" val="354608674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4000">
        <p15:prstTrans prst="fallOver"/>
      </p:transition>
    </mc:Choice>
    <mc:Fallback>
      <p:transition spd="slow" advClick="0" advTm="14000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0DB2295-55A7-9D18-4818-EFFF7EA05DC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athédrale, Lieux sacrés, bâtiment, coffre&#10;&#10;Le contenu généré par l’IA peut être incorrect.">
            <a:extLst>
              <a:ext uri="{FF2B5EF4-FFF2-40B4-BE49-F238E27FC236}">
                <a16:creationId xmlns:a16="http://schemas.microsoft.com/office/drawing/2014/main" id="{FBA96A22-F87E-82A8-B9AC-B0F2CA1ECEB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0586" y="508319"/>
            <a:ext cx="4392000" cy="2920681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plein air, ciel, arbre, voiture&#10;&#10;Le contenu généré par l’IA peut être incorrect.">
            <a:extLst>
              <a:ext uri="{FF2B5EF4-FFF2-40B4-BE49-F238E27FC236}">
                <a16:creationId xmlns:a16="http://schemas.microsoft.com/office/drawing/2014/main" id="{1FE34D4F-20C9-5D11-E74A-F395C9B3EC0E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269341" y="3533219"/>
            <a:ext cx="4515486" cy="2952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6FE2613C-CB51-14F9-063E-48D986E598C2}"/>
              </a:ext>
            </a:extLst>
          </p:cNvPr>
          <p:cNvSpPr txBox="1"/>
          <p:nvPr/>
        </p:nvSpPr>
        <p:spPr>
          <a:xfrm>
            <a:off x="719328" y="3429000"/>
            <a:ext cx="54620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L’église De Valenciennes </a:t>
            </a:r>
          </a:p>
        </p:txBody>
      </p:sp>
    </p:spTree>
    <p:extLst>
      <p:ext uri="{BB962C8B-B14F-4D97-AF65-F5344CB8AC3E}">
        <p14:creationId xmlns:p14="http://schemas.microsoft.com/office/powerpoint/2010/main" val="195718123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4000">
        <p15:prstTrans prst="fallOver"/>
      </p:transition>
    </mc:Choice>
    <mc:Fallback>
      <p:transition spd="slow" advClick="0" advTm="14000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ciel, monument&#10;&#10;Le contenu généré par l’IA peut être incorrect.">
            <a:extLst>
              <a:ext uri="{FF2B5EF4-FFF2-40B4-BE49-F238E27FC236}">
                <a16:creationId xmlns:a16="http://schemas.microsoft.com/office/drawing/2014/main" id="{AB535430-F6E1-E10B-42D5-0BDDB7D3068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75930" y="3429000"/>
            <a:ext cx="5844499" cy="2988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nuage, plein air, ciel, plante&#10;&#10;Le contenu généré par l’IA peut être incorrect.">
            <a:extLst>
              <a:ext uri="{FF2B5EF4-FFF2-40B4-BE49-F238E27FC236}">
                <a16:creationId xmlns:a16="http://schemas.microsoft.com/office/drawing/2014/main" id="{D0F69572-B972-BAAF-2FC6-E732C091BA60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124909" y="441000"/>
            <a:ext cx="4588697" cy="2988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5263131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4000">
        <p15:prstTrans prst="fallOver"/>
      </p:transition>
    </mc:Choice>
    <mc:Fallback>
      <p:transition spd="slow" advClick="0" advTm="14000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>
              <a:lumMod val="60000"/>
              <a:lumOff val="40000"/>
            </a:schemeClr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AF6DDAE4-FC3E-0609-36E9-85C57793F88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Graphique, graphisme, capture d’écran, conception&#10;&#10;Le contenu généré par l’IA peut être incorrect.">
            <a:extLst>
              <a:ext uri="{FF2B5EF4-FFF2-40B4-BE49-F238E27FC236}">
                <a16:creationId xmlns:a16="http://schemas.microsoft.com/office/drawing/2014/main" id="{1FBC1D1C-7259-C83F-AA33-2A2871453EA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34964" y="279000"/>
            <a:ext cx="6516369" cy="6300000"/>
          </a:xfrm>
          <a:prstGeom prst="rect">
            <a:avLst/>
          </a:prstGeom>
          <a:ln w="88900" cap="sq" cmpd="thickThin">
            <a:solidFill>
              <a:schemeClr val="tx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DCCF674B-1F2F-B3CA-8A28-8D6D5305E95D}"/>
              </a:ext>
            </a:extLst>
          </p:cNvPr>
          <p:cNvSpPr txBox="1"/>
          <p:nvPr/>
        </p:nvSpPr>
        <p:spPr>
          <a:xfrm>
            <a:off x="7997952" y="829056"/>
            <a:ext cx="3998976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/>
              <a:t>Lorient Vous A Présenté  Valenciennes </a:t>
            </a:r>
          </a:p>
          <a:p>
            <a:r>
              <a:rPr lang="fr-FR" sz="2800" b="1" dirty="0"/>
              <a:t>        Et Ses Alentours</a:t>
            </a:r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A47D68EB-101D-2DDC-2892-861098034BB8}"/>
              </a:ext>
            </a:extLst>
          </p:cNvPr>
          <p:cNvSpPr txBox="1"/>
          <p:nvPr/>
        </p:nvSpPr>
        <p:spPr>
          <a:xfrm>
            <a:off x="7997952" y="3429000"/>
            <a:ext cx="419404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/>
              <a:t>Les Images Et Le Son </a:t>
            </a:r>
          </a:p>
          <a:p>
            <a:r>
              <a:rPr lang="fr-FR" sz="2800" b="1" dirty="0"/>
              <a:t>                   Du Net             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9C96E887-ABCC-34F5-C383-431C1ABFE8C8}"/>
              </a:ext>
            </a:extLst>
          </p:cNvPr>
          <p:cNvSpPr txBox="1"/>
          <p:nvPr/>
        </p:nvSpPr>
        <p:spPr>
          <a:xfrm>
            <a:off x="8314944" y="4728239"/>
            <a:ext cx="399897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/>
              <a:t>               Daniel</a:t>
            </a:r>
          </a:p>
        </p:txBody>
      </p:sp>
    </p:spTree>
    <p:extLst>
      <p:ext uri="{BB962C8B-B14F-4D97-AF65-F5344CB8AC3E}">
        <p14:creationId xmlns:p14="http://schemas.microsoft.com/office/powerpoint/2010/main" val="147911316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4000">
        <p15:prstTrans prst="fallOver"/>
      </p:transition>
    </mc:Choice>
    <mc:Fallback>
      <p:transition spd="slow" advClick="0" advTm="14000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114</TotalTime>
  <Words>327</Words>
  <Application>Microsoft Office PowerPoint</Application>
  <PresentationFormat>Grand écran</PresentationFormat>
  <Paragraphs>41</Paragraphs>
  <Slides>31</Slides>
  <Notes>1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31</vt:i4>
      </vt:variant>
    </vt:vector>
  </HeadingPairs>
  <TitlesOfParts>
    <vt:vector size="35" baseType="lpstr">
      <vt:lpstr>Aptos</vt:lpstr>
      <vt:lpstr>Aptos Display</vt:lpstr>
      <vt:lpstr>Arial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Daniel Moulac</dc:creator>
  <cp:lastModifiedBy>Daniel Moulac</cp:lastModifiedBy>
  <cp:revision>7</cp:revision>
  <dcterms:created xsi:type="dcterms:W3CDTF">2025-02-28T10:54:19Z</dcterms:created>
  <dcterms:modified xsi:type="dcterms:W3CDTF">2025-07-15T08:00:03Z</dcterms:modified>
</cp:coreProperties>
</file>