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91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C5AEA-F902-8D15-EFB8-9EFA81971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9AC6FA-A288-9B68-EBF5-40D700C4D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57EADF-993E-5EDE-98BE-290E97E12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0F8CE1-583D-68B0-9577-64D64CDFE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04DB4E-BED7-7439-E896-2B603E47A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53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520DD7-BC18-1FD0-9BEC-0A57D1CA1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F99F6C-3771-8D86-AE7A-A602E76C7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977241-7F06-8DBB-6F39-4A51405FB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2B957B-7355-8504-77E1-1C9BB0F30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C86196-74F2-70F5-53F6-8AC327DF8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88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57BE8-9CC5-669C-80AD-F54160C27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BA189E-6A3A-42F5-8047-04C8550AD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F0E86E-5D60-2C62-F72F-494FA217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9E2C54-5D35-2063-1A54-9436BEF2E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E8B4C8-0341-65C5-6857-DAEA4645F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8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4721E0-7784-80DB-3F83-65D87CB09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9905BD-550A-8E3B-BE62-F48E260EB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8D3AB9-A638-C043-FE81-980C34BCA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8AAA39-E936-768E-ECE3-F6AADB90E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C9EC3C-6F0E-D664-4685-224816127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788CE9-FBBF-B408-02E7-7D66C1D9A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23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AB1188-A5B0-C9F9-FB9C-56318EC8D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AD44B9-DEB9-4248-D646-1D5A92651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377F1A-EC0F-42B0-B5A1-3F5F433D67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F386F8-F6B4-AAB6-3D2E-BF374B1B05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E506983-BC87-C302-17B7-74A0DEA2E6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766412B-299F-012D-0078-8112354FE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3EA0AF6-4EA5-261F-9E6C-429C62F68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F6CEA3D-200C-E13E-BFB4-526AFAEE8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6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04E63-98C6-481F-BCE1-6CFD5E067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5F58D2F-B4EF-04EA-8860-EBEC48B84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48B532B-489C-2742-CE68-A8F1C1168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EB07082-7F05-0942-9AFA-14DE67226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176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8BCDCB0-7C9C-98DE-46E3-D3386217A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C6D3EB-3B25-FE74-0185-FEBB4B9E8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E98F0AA-7027-1C13-7618-F15F80049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04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704FA-35FD-CA64-5701-2E14D8208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DA9D41-B60D-F72E-9DBE-DD14E685DD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954E73-B653-C07B-4F2E-A046A1247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7F8FA2-4A6E-F868-7E2C-84ADD099B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A8A618-71FE-9E51-513C-C64DF937F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E1694E-0A16-9B4F-042C-72FC79727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50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C8971-ECC8-62A8-6FB6-4C5AA07C2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35A143C-5F3F-7A20-335E-363315ED7C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8D1621-809D-E632-40F3-0B2540D3D1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7979059-B429-136A-E907-34B416B61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C6ACA0-81C0-603C-A810-713E06FB6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87505A-D56E-E60B-3BF7-4E0150462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26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B43162-0291-0C54-5A24-AF81D469D2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099919D-D95C-BB5E-F788-FC00AD74E7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1B0177-9FD4-3795-E90E-121F0052F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5914AE-676F-3D8B-4644-648D3EE40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1463EE-2C64-4E01-918F-F8C3F9F08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25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22C730-ADA9-1ED9-1A31-C48CC8C695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5AFB84-B602-557B-F39D-26C06197C3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07F8C8-FA4C-800F-E5E3-56E91413F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E56C41-8714-2ACF-CA19-42D9F538D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399CC4-59BF-F66B-858F-54FCB39ED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735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8A03C60-C8AF-D19A-370C-9D352BECA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C1DBA1-FCCD-99FD-075B-E9EC8F9A1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F134FE-64AE-23A0-EF13-05EC8B1192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FB895F-B8BC-4A86-A384-AC28BCF6314C}" type="datetimeFigureOut">
              <a:rPr lang="fr-FR" smtClean="0"/>
              <a:t>24/07/2025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1C68B83-370D-4F12-1AF7-333C026818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C2F9B-7035-B86E-26E3-5476B9A379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745C9D-5F2C-44E7-97F2-E1CD7DD02B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80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nature&#10;&#10;Le contenu généré par l’IA peut être incorrect.">
            <a:extLst>
              <a:ext uri="{FF2B5EF4-FFF2-40B4-BE49-F238E27FC236}">
                <a16:creationId xmlns:a16="http://schemas.microsoft.com/office/drawing/2014/main" id="{3E240891-CA2F-F466-253E-1BCA11E352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0888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787BDB-6663-8B0E-6B9A-0737B1521D0B}"/>
              </a:ext>
            </a:extLst>
          </p:cNvPr>
          <p:cNvSpPr txBox="1"/>
          <p:nvPr/>
        </p:nvSpPr>
        <p:spPr>
          <a:xfrm>
            <a:off x="3526972" y="5748003"/>
            <a:ext cx="5973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de l'Ile de Koh Phi Phi Don, province de Krabi, Thaïlande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30913D2-DAF2-6CCD-0953-854763B14E28}"/>
              </a:ext>
            </a:extLst>
          </p:cNvPr>
          <p:cNvSpPr txBox="1"/>
          <p:nvPr/>
        </p:nvSpPr>
        <p:spPr>
          <a:xfrm>
            <a:off x="4762285" y="279000"/>
            <a:ext cx="6685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 Visite En  Asie </a:t>
            </a:r>
          </a:p>
        </p:txBody>
      </p:sp>
    </p:spTree>
    <p:extLst>
      <p:ext uri="{BB962C8B-B14F-4D97-AF65-F5344CB8AC3E}">
        <p14:creationId xmlns:p14="http://schemas.microsoft.com/office/powerpoint/2010/main" val="42992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  <p:sndAc>
          <p:stSnd loop="1">
            <p:snd r:embed="rId2" name="Sakura Cherry Blossoms;Traditional Music of Japan, Classical Koto Music 日本の伝統音楽.wav"/>
          </p:stSnd>
        </p:sndAc>
      </p:transition>
    </mc:Choice>
    <mc:Fallback>
      <p:transition spd="slow" advClick="0" advTm="9000">
        <p:wipe/>
        <p:sndAc>
          <p:stSnd loop="1">
            <p:snd r:embed="rId2" name="Sakura Cherry Blossoms;Traditional Music of Japan, Classical Koto Music 日本の伝統音楽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9DE5A3-3524-F2E2-EA1A-7EFA928CD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nature, plein air, ciel&#10;&#10;Le contenu généré par l’IA peut être incorrect.">
            <a:extLst>
              <a:ext uri="{FF2B5EF4-FFF2-40B4-BE49-F238E27FC236}">
                <a16:creationId xmlns:a16="http://schemas.microsoft.com/office/drawing/2014/main" id="{32DE00BD-8DB0-2772-A71F-9FF77F006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859148"/>
            <a:ext cx="11628000" cy="2858551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969A81-5744-9116-168A-D2CB2C69B6BF}"/>
              </a:ext>
            </a:extLst>
          </p:cNvPr>
          <p:cNvSpPr txBox="1"/>
          <p:nvPr/>
        </p:nvSpPr>
        <p:spPr>
          <a:xfrm>
            <a:off x="3158836" y="4868530"/>
            <a:ext cx="100108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Île de Ko Phi </a:t>
            </a:r>
            <a:r>
              <a:rPr lang="fr-FR" sz="2800" b="1" dirty="0" err="1"/>
              <a:t>Phi</a:t>
            </a:r>
            <a:r>
              <a:rPr lang="fr-FR" sz="2800" b="1" dirty="0"/>
              <a:t> Don et le tombolo</a:t>
            </a:r>
          </a:p>
        </p:txBody>
      </p:sp>
    </p:spTree>
    <p:extLst>
      <p:ext uri="{BB962C8B-B14F-4D97-AF65-F5344CB8AC3E}">
        <p14:creationId xmlns:p14="http://schemas.microsoft.com/office/powerpoint/2010/main" val="197013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49C98-8E6D-0BBA-DE12-C7BF4432A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isson, poisson aux nageoires à rayons mous, requin, Aileron&#10;&#10;Le contenu généré par l’IA peut être incorrect.">
            <a:extLst>
              <a:ext uri="{FF2B5EF4-FFF2-40B4-BE49-F238E27FC236}">
                <a16:creationId xmlns:a16="http://schemas.microsoft.com/office/drawing/2014/main" id="{23CFEC1C-E4DC-7ACD-D922-124E5AFC75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000" y="261000"/>
            <a:ext cx="9504000" cy="63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833E82-8C67-3265-DECE-5FE28A02F699}"/>
              </a:ext>
            </a:extLst>
          </p:cNvPr>
          <p:cNvSpPr txBox="1"/>
          <p:nvPr/>
        </p:nvSpPr>
        <p:spPr>
          <a:xfrm>
            <a:off x="4952011" y="6186670"/>
            <a:ext cx="8075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Requin-baleine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392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8905D-A4ED-E854-76A3-78F016272C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ène, barrière de corail, Biologie marine, Organisme&#10;&#10;Le contenu généré par l’IA peut être incorrect.">
            <a:extLst>
              <a:ext uri="{FF2B5EF4-FFF2-40B4-BE49-F238E27FC236}">
                <a16:creationId xmlns:a16="http://schemas.microsoft.com/office/drawing/2014/main" id="{AD9CB87D-A37B-C966-6AD7-26E6F5DD4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873872-99E7-2825-743B-717FF2BC18C2}"/>
              </a:ext>
            </a:extLst>
          </p:cNvPr>
          <p:cNvSpPr txBox="1"/>
          <p:nvPr/>
        </p:nvSpPr>
        <p:spPr>
          <a:xfrm>
            <a:off x="8360229" y="4120738"/>
            <a:ext cx="3503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Murène liséré jaune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01924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5F364-758F-F466-A8FA-FBFD2864B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voyage&#10;&#10;Le contenu généré par l’IA peut être incorrect.">
            <a:extLst>
              <a:ext uri="{FF2B5EF4-FFF2-40B4-BE49-F238E27FC236}">
                <a16:creationId xmlns:a16="http://schemas.microsoft.com/office/drawing/2014/main" id="{3218F71D-4E4F-D6B7-D6F7-191C1AF579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681" y="292372"/>
            <a:ext cx="9432000" cy="627325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B7E7A0-57C7-DFFA-E28D-68E04A249B69}"/>
              </a:ext>
            </a:extLst>
          </p:cNvPr>
          <p:cNvSpPr txBox="1"/>
          <p:nvPr/>
        </p:nvSpPr>
        <p:spPr>
          <a:xfrm>
            <a:off x="3230088" y="5664530"/>
            <a:ext cx="6495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plage où le film "La Plage" a été tourné, sur l'île de Koh Phi Phi Leh 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43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EE7B6-4DE4-3591-ECE8-D7D8A0D14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arbre&#10;&#10;Le contenu généré par l’IA peut être incorrect.">
            <a:extLst>
              <a:ext uri="{FF2B5EF4-FFF2-40B4-BE49-F238E27FC236}">
                <a16:creationId xmlns:a16="http://schemas.microsoft.com/office/drawing/2014/main" id="{42496D58-EC82-AB79-3C7F-F444F57232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839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722D0C-F595-6691-05D2-8442D11DBF18}"/>
              </a:ext>
            </a:extLst>
          </p:cNvPr>
          <p:cNvSpPr txBox="1"/>
          <p:nvPr/>
        </p:nvSpPr>
        <p:spPr>
          <a:xfrm>
            <a:off x="4212772" y="5752995"/>
            <a:ext cx="43968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« </a:t>
            </a:r>
            <a:r>
              <a:rPr lang="fr-FR" sz="2400" b="1" dirty="0" err="1">
                <a:solidFill>
                  <a:schemeClr val="bg1"/>
                </a:solidFill>
              </a:rPr>
              <a:t>Welcome</a:t>
            </a:r>
            <a:r>
              <a:rPr lang="fr-FR" sz="2400" b="1" dirty="0">
                <a:solidFill>
                  <a:schemeClr val="bg1"/>
                </a:solidFill>
              </a:rPr>
              <a:t> to PP », </a:t>
            </a:r>
            <a:r>
              <a:rPr lang="fr-FR" sz="2400" b="1" dirty="0" err="1">
                <a:solidFill>
                  <a:schemeClr val="bg1"/>
                </a:solidFill>
              </a:rPr>
              <a:t>Tonsai</a:t>
            </a:r>
            <a:r>
              <a:rPr lang="fr-FR" sz="2400" b="1" dirty="0">
                <a:solidFill>
                  <a:schemeClr val="bg1"/>
                </a:solidFill>
              </a:rPr>
              <a:t> Bay (Ko Phi </a:t>
            </a:r>
            <a:r>
              <a:rPr lang="fr-FR" sz="2400" b="1" dirty="0" err="1">
                <a:solidFill>
                  <a:schemeClr val="bg1"/>
                </a:solidFill>
              </a:rPr>
              <a:t>Phi</a:t>
            </a:r>
            <a:r>
              <a:rPr lang="fr-FR" sz="2400" b="1" dirty="0">
                <a:solidFill>
                  <a:schemeClr val="bg1"/>
                </a:solidFill>
              </a:rPr>
              <a:t> Don) en août 2015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21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CE5E5-292B-555C-DCB6-EB7C89F2BC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nature&#10;&#10;Le contenu généré par l’IA peut être incorrect.">
            <a:extLst>
              <a:ext uri="{FF2B5EF4-FFF2-40B4-BE49-F238E27FC236}">
                <a16:creationId xmlns:a16="http://schemas.microsoft.com/office/drawing/2014/main" id="{96EBA2E9-826B-A4A7-D17C-1053922C81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347C27-B8D7-F237-8F13-A6FD86818B52}"/>
              </a:ext>
            </a:extLst>
          </p:cNvPr>
          <p:cNvSpPr txBox="1"/>
          <p:nvPr/>
        </p:nvSpPr>
        <p:spPr>
          <a:xfrm>
            <a:off x="3214255" y="5748003"/>
            <a:ext cx="6329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générale de l'Ile de Koh Phi </a:t>
            </a:r>
            <a:r>
              <a:rPr lang="fr-FR" sz="2400" b="1" dirty="0" err="1">
                <a:solidFill>
                  <a:schemeClr val="bg1"/>
                </a:solidFill>
              </a:rPr>
              <a:t>Phi</a:t>
            </a:r>
            <a:r>
              <a:rPr lang="fr-FR" sz="2400" b="1" dirty="0">
                <a:solidFill>
                  <a:schemeClr val="bg1"/>
                </a:solidFill>
              </a:rPr>
              <a:t> Don, province de </a:t>
            </a:r>
            <a:r>
              <a:rPr lang="fr-FR" sz="2400" b="1" dirty="0" err="1">
                <a:solidFill>
                  <a:schemeClr val="bg1"/>
                </a:solidFill>
              </a:rPr>
              <a:t>Krabi</a:t>
            </a:r>
            <a:r>
              <a:rPr lang="fr-FR" sz="2400" b="1" dirty="0">
                <a:solidFill>
                  <a:schemeClr val="bg1"/>
                </a:solidFill>
              </a:rPr>
              <a:t>, Thaïlande</a:t>
            </a:r>
          </a:p>
        </p:txBody>
      </p:sp>
    </p:spTree>
    <p:extLst>
      <p:ext uri="{BB962C8B-B14F-4D97-AF65-F5344CB8AC3E}">
        <p14:creationId xmlns:p14="http://schemas.microsoft.com/office/powerpoint/2010/main" val="257216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0500A4-CCB8-937C-2351-EA10D1D11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rrasse, rizière, arbre, riz&#10;&#10;Le contenu généré par l’IA peut être incorrect.">
            <a:extLst>
              <a:ext uri="{FF2B5EF4-FFF2-40B4-BE49-F238E27FC236}">
                <a16:creationId xmlns:a16="http://schemas.microsoft.com/office/drawing/2014/main" id="{BF29BA0E-C668-697A-65EE-86A4F3DB9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298" y="441000"/>
            <a:ext cx="6844251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8F54D0-4470-DBE0-BA95-6648ABF79651}"/>
              </a:ext>
            </a:extLst>
          </p:cNvPr>
          <p:cNvSpPr txBox="1"/>
          <p:nvPr/>
        </p:nvSpPr>
        <p:spPr>
          <a:xfrm>
            <a:off x="1000967" y="3654632"/>
            <a:ext cx="66186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                                                       1 Et 2</a:t>
            </a:r>
          </a:p>
          <a:p>
            <a:r>
              <a:rPr lang="fr-FR" sz="2400" b="1" dirty="0"/>
              <a:t>Les plus beaux paysages d'Asie du Sud-Est</a:t>
            </a:r>
          </a:p>
        </p:txBody>
      </p:sp>
      <p:pic>
        <p:nvPicPr>
          <p:cNvPr id="8" name="Image 7" descr="Une image contenant arbre, figuier des banians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BC03E000-F309-0BAB-6266-59A84F26B2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9620" y="3429000"/>
            <a:ext cx="4026082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943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A0DE7-5D2C-D3A6-2BB4-40A7D025F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arbre, plein air&#10;&#10;Le contenu généré par l’IA peut être incorrect.">
            <a:extLst>
              <a:ext uri="{FF2B5EF4-FFF2-40B4-BE49-F238E27FC236}">
                <a16:creationId xmlns:a16="http://schemas.microsoft.com/office/drawing/2014/main" id="{8AAB15D5-2B17-E77E-8061-0B6A5A0817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10" y="3250095"/>
            <a:ext cx="4428000" cy="295015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0E57F-0674-A9F4-3463-E9073AAB8897}"/>
              </a:ext>
            </a:extLst>
          </p:cNvPr>
          <p:cNvSpPr txBox="1"/>
          <p:nvPr/>
        </p:nvSpPr>
        <p:spPr>
          <a:xfrm>
            <a:off x="938150" y="2049766"/>
            <a:ext cx="43819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Temples d’Angkor, site archéologique exceptionnel (Cambodge)</a:t>
            </a:r>
            <a:endParaRPr lang="fr-FR" sz="2400" b="1" dirty="0"/>
          </a:p>
        </p:txBody>
      </p:sp>
      <p:pic>
        <p:nvPicPr>
          <p:cNvPr id="6" name="Image 5" descr="Une image contenant plein air, montagne, ciel, arbre&#10;&#10;Le contenu généré par l’IA peut être incorrect.">
            <a:extLst>
              <a:ext uri="{FF2B5EF4-FFF2-40B4-BE49-F238E27FC236}">
                <a16:creationId xmlns:a16="http://schemas.microsoft.com/office/drawing/2014/main" id="{F5B88D6C-A270-3B0C-0AD0-6408BD46CA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7295" y="701517"/>
            <a:ext cx="44597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FC2DF3F-C16C-6BEF-5377-76E770FBB407}"/>
              </a:ext>
            </a:extLst>
          </p:cNvPr>
          <p:cNvSpPr txBox="1"/>
          <p:nvPr/>
        </p:nvSpPr>
        <p:spPr>
          <a:xfrm>
            <a:off x="7433970" y="3784519"/>
            <a:ext cx="47580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Grande Muraille de Chine, monument millénaire (Chine)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52390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A15EB-2E07-C471-3577-A944F3D54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eau&#10;&#10;Le contenu généré par l’IA peut être incorrect.">
            <a:extLst>
              <a:ext uri="{FF2B5EF4-FFF2-40B4-BE49-F238E27FC236}">
                <a16:creationId xmlns:a16="http://schemas.microsoft.com/office/drawing/2014/main" id="{67CA6BEE-5875-9EC0-E401-4E07479A2F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600" y="602627"/>
            <a:ext cx="489837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87038-0E39-D382-9C0F-32FFE3EA14E7}"/>
              </a:ext>
            </a:extLst>
          </p:cNvPr>
          <p:cNvSpPr txBox="1"/>
          <p:nvPr/>
        </p:nvSpPr>
        <p:spPr>
          <a:xfrm>
            <a:off x="1584870" y="3590627"/>
            <a:ext cx="524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Taj Mahal, la perfection architecturale (Inde)</a:t>
            </a:r>
            <a:endParaRPr lang="fr-FR" sz="2400" b="1" dirty="0"/>
          </a:p>
        </p:txBody>
      </p:sp>
      <p:pic>
        <p:nvPicPr>
          <p:cNvPr id="6" name="Image 5" descr="Une image contenant plein air, arbre, montagne, bâtiment&#10;&#10;Le contenu généré par l’IA peut être incorrect.">
            <a:extLst>
              <a:ext uri="{FF2B5EF4-FFF2-40B4-BE49-F238E27FC236}">
                <a16:creationId xmlns:a16="http://schemas.microsoft.com/office/drawing/2014/main" id="{ACB39B99-0F14-4293-6DE9-7FA75D0A21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005" y="3267373"/>
            <a:ext cx="4476405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AB71D67-D948-ADA5-7D61-BCD34F3C6CEB}"/>
              </a:ext>
            </a:extLst>
          </p:cNvPr>
          <p:cNvSpPr txBox="1"/>
          <p:nvPr/>
        </p:nvSpPr>
        <p:spPr>
          <a:xfrm>
            <a:off x="6832270" y="2436376"/>
            <a:ext cx="48055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Bagan, le joyau de la couronne birmane (Myanmar)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5970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7A8BF-CB13-5813-5243-5BB0CA0BF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01134142-F7B2-328B-5D95-1A89E99E0E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458" y="3337799"/>
            <a:ext cx="531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6D9D01-B4B8-1980-BA33-B85F86E063AA}"/>
              </a:ext>
            </a:extLst>
          </p:cNvPr>
          <p:cNvSpPr txBox="1"/>
          <p:nvPr/>
        </p:nvSpPr>
        <p:spPr>
          <a:xfrm>
            <a:off x="866899" y="1732322"/>
            <a:ext cx="5597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Parc du mémorial de la Paix d’Hiroshima, une émouvante démonstration de paix dans le monde (Japon)</a:t>
            </a:r>
          </a:p>
        </p:txBody>
      </p:sp>
      <p:pic>
        <p:nvPicPr>
          <p:cNvPr id="6" name="Image 5" descr="Une image contenant plein air, eau, ciel, nuage&#10;&#10;Le contenu généré par l’IA peut être incorrect.">
            <a:extLst>
              <a:ext uri="{FF2B5EF4-FFF2-40B4-BE49-F238E27FC236}">
                <a16:creationId xmlns:a16="http://schemas.microsoft.com/office/drawing/2014/main" id="{4D49BF11-B823-7958-4302-22997C9271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740" y="601898"/>
            <a:ext cx="4484802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5725716-EEB7-33D7-4C0C-36F34F0CB1EE}"/>
              </a:ext>
            </a:extLst>
          </p:cNvPr>
          <p:cNvSpPr txBox="1"/>
          <p:nvPr/>
        </p:nvSpPr>
        <p:spPr>
          <a:xfrm>
            <a:off x="7374577" y="3589898"/>
            <a:ext cx="50707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. Baie d’Along, merveille karstique (Vietnam)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485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C092A-B305-C9C4-F84B-99E9FD92B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Tropiques, arbre&#10;&#10;Le contenu généré par l’IA peut être incorrect.">
            <a:extLst>
              <a:ext uri="{FF2B5EF4-FFF2-40B4-BE49-F238E27FC236}">
                <a16:creationId xmlns:a16="http://schemas.microsoft.com/office/drawing/2014/main" id="{7ED13D8A-CD1B-0635-B8E0-68DF142C50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492" y="560670"/>
            <a:ext cx="4601518" cy="306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313844-60C2-5995-6FC8-C71B470AED58}"/>
              </a:ext>
            </a:extLst>
          </p:cNvPr>
          <p:cNvSpPr txBox="1"/>
          <p:nvPr/>
        </p:nvSpPr>
        <p:spPr>
          <a:xfrm>
            <a:off x="190005" y="3734874"/>
            <a:ext cx="6222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Ko Tao, paradis des plongeurs (Thaïlande)</a:t>
            </a:r>
            <a:endParaRPr lang="fr-FR" sz="2400" b="1" dirty="0"/>
          </a:p>
        </p:txBody>
      </p:sp>
      <p:pic>
        <p:nvPicPr>
          <p:cNvPr id="6" name="Image 5" descr="Une image contenant bâtiment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6D8F053C-7DE0-9B4B-738A-6228DCE9C26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4418" y="3333998"/>
            <a:ext cx="471209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D4DDD7-2ECE-7BC0-CB6B-4F52AE78561F}"/>
              </a:ext>
            </a:extLst>
          </p:cNvPr>
          <p:cNvSpPr txBox="1"/>
          <p:nvPr/>
        </p:nvSpPr>
        <p:spPr>
          <a:xfrm>
            <a:off x="7624596" y="2872333"/>
            <a:ext cx="5094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L’Inde Tal Mahal</a:t>
            </a:r>
          </a:p>
        </p:txBody>
      </p:sp>
    </p:spTree>
    <p:extLst>
      <p:ext uri="{BB962C8B-B14F-4D97-AF65-F5344CB8AC3E}">
        <p14:creationId xmlns:p14="http://schemas.microsoft.com/office/powerpoint/2010/main" val="74569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7CD211-0B10-4161-A6EC-6B3CD66AA1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Le contenu généré par l’IA peut être incorrect.">
            <a:extLst>
              <a:ext uri="{FF2B5EF4-FFF2-40B4-BE49-F238E27FC236}">
                <a16:creationId xmlns:a16="http://schemas.microsoft.com/office/drawing/2014/main" id="{58544100-7FD3-9DB6-13FD-7441EBF4FE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392" y="3218295"/>
            <a:ext cx="4473294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C9CC7A-CEBE-F9AA-F6F1-D67E69F8B510}"/>
              </a:ext>
            </a:extLst>
          </p:cNvPr>
          <p:cNvSpPr txBox="1"/>
          <p:nvPr/>
        </p:nvSpPr>
        <p:spPr>
          <a:xfrm>
            <a:off x="439387" y="2387298"/>
            <a:ext cx="514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L’Indonésie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1595DFF-DDB4-3B36-7D63-0B7F6A960A39}"/>
              </a:ext>
            </a:extLst>
          </p:cNvPr>
          <p:cNvSpPr txBox="1"/>
          <p:nvPr/>
        </p:nvSpPr>
        <p:spPr>
          <a:xfrm>
            <a:off x="2303813" y="2387298"/>
            <a:ext cx="4631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Avec ses rizières, ses temples et ses plages</a:t>
            </a:r>
          </a:p>
        </p:txBody>
      </p:sp>
      <p:pic>
        <p:nvPicPr>
          <p:cNvPr id="7" name="Image 6" descr="Une image contenant plein air, Tour de grande hauteur, bâtiment, Zone métropolitaine&#10;&#10;Le contenu généré par l’IA peut être incorrect.">
            <a:extLst>
              <a:ext uri="{FF2B5EF4-FFF2-40B4-BE49-F238E27FC236}">
                <a16:creationId xmlns:a16="http://schemas.microsoft.com/office/drawing/2014/main" id="{6B839316-0196-8D89-4194-711B22EF94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7112" y="651706"/>
            <a:ext cx="4477615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A4EACAF-B6B7-0D36-6C53-6F0299028E06}"/>
              </a:ext>
            </a:extLst>
          </p:cNvPr>
          <p:cNvSpPr txBox="1"/>
          <p:nvPr/>
        </p:nvSpPr>
        <p:spPr>
          <a:xfrm>
            <a:off x="8419605" y="3599573"/>
            <a:ext cx="483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Malaisie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BEA8518-FC55-FB78-A425-131B9114BA50}"/>
              </a:ext>
            </a:extLst>
          </p:cNvPr>
          <p:cNvSpPr txBox="1"/>
          <p:nvPr/>
        </p:nvSpPr>
        <p:spPr>
          <a:xfrm>
            <a:off x="7612083" y="4061238"/>
            <a:ext cx="41088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: les orangs-outangs sur l’île de Bornéo, les plantations de thé des Cameron Highlands, les plages tropicales des </a:t>
            </a:r>
            <a:r>
              <a:rPr lang="fr-FR" sz="2400" b="1" dirty="0" err="1"/>
              <a:t>Perhentians</a:t>
            </a:r>
            <a:r>
              <a:rPr lang="fr-FR" sz="2400" b="1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59939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E2EB5-A1A8-279B-5941-B050B3806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montagne&#10;&#10;Le contenu généré par l’IA peut être incorrect.">
            <a:extLst>
              <a:ext uri="{FF2B5EF4-FFF2-40B4-BE49-F238E27FC236}">
                <a16:creationId xmlns:a16="http://schemas.microsoft.com/office/drawing/2014/main" id="{06A1A763-9D70-3AF3-FE01-94C125F08D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079" y="540683"/>
            <a:ext cx="4038731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78B713-BA7D-CDDA-FE4E-50864F51529D}"/>
              </a:ext>
            </a:extLst>
          </p:cNvPr>
          <p:cNvSpPr txBox="1"/>
          <p:nvPr/>
        </p:nvSpPr>
        <p:spPr>
          <a:xfrm>
            <a:off x="1322120" y="3569271"/>
            <a:ext cx="4773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El Nido, Philippine</a:t>
            </a:r>
            <a:endParaRPr lang="fr-FR" sz="2400" b="1" dirty="0"/>
          </a:p>
        </p:txBody>
      </p:sp>
      <p:pic>
        <p:nvPicPr>
          <p:cNvPr id="6" name="Image 5" descr="Une image contenant plein air, ciel, nuage, lac&#10;&#10;Le contenu généré par l’IA peut être incorrect.">
            <a:extLst>
              <a:ext uri="{FF2B5EF4-FFF2-40B4-BE49-F238E27FC236}">
                <a16:creationId xmlns:a16="http://schemas.microsoft.com/office/drawing/2014/main" id="{BC6E51FC-09A3-04D2-D09A-5D04254605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9950" y="3429000"/>
            <a:ext cx="5387971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461E05-D19A-CA4E-CFD2-B0E7B065EE32}"/>
              </a:ext>
            </a:extLst>
          </p:cNvPr>
          <p:cNvSpPr txBox="1"/>
          <p:nvPr/>
        </p:nvSpPr>
        <p:spPr>
          <a:xfrm>
            <a:off x="7589192" y="2978842"/>
            <a:ext cx="5898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Bali, Indonésie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259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910865-DACF-4702-C549-5FAEAC11E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iscine, ville touristique&#10;&#10;Le contenu généré par l’IA peut être incorrect.">
            <a:extLst>
              <a:ext uri="{FF2B5EF4-FFF2-40B4-BE49-F238E27FC236}">
                <a16:creationId xmlns:a16="http://schemas.microsoft.com/office/drawing/2014/main" id="{43C8B1CC-DCEB-4CE3-19C4-726F74F31F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29" y="3429000"/>
            <a:ext cx="4430771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D76D49-E7A9-D53E-AA29-4BC46BBBD5C3}"/>
              </a:ext>
            </a:extLst>
          </p:cNvPr>
          <p:cNvSpPr txBox="1"/>
          <p:nvPr/>
        </p:nvSpPr>
        <p:spPr>
          <a:xfrm>
            <a:off x="1769423" y="2967335"/>
            <a:ext cx="513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Singapour</a:t>
            </a:r>
            <a:endParaRPr lang="fr-FR" sz="2400" b="1" dirty="0"/>
          </a:p>
        </p:txBody>
      </p:sp>
      <p:pic>
        <p:nvPicPr>
          <p:cNvPr id="6" name="Image 5" descr="Une image contenant nuit, plein air, Panneau d’affichage, bâtiment&#10;&#10;Le contenu généré par l’IA peut être incorrect.">
            <a:extLst>
              <a:ext uri="{FF2B5EF4-FFF2-40B4-BE49-F238E27FC236}">
                <a16:creationId xmlns:a16="http://schemas.microsoft.com/office/drawing/2014/main" id="{3FEB095B-3988-D6E4-77FB-18F500E7B8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1777" y="441000"/>
            <a:ext cx="3867961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214AD6E-8CA3-A72A-4D75-CAE153D5EE16}"/>
              </a:ext>
            </a:extLst>
          </p:cNvPr>
          <p:cNvSpPr txBox="1"/>
          <p:nvPr/>
        </p:nvSpPr>
        <p:spPr>
          <a:xfrm>
            <a:off x="8550234" y="3385940"/>
            <a:ext cx="4242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Bangkok, Thaïlande</a:t>
            </a:r>
          </a:p>
        </p:txBody>
      </p:sp>
    </p:spTree>
    <p:extLst>
      <p:ext uri="{BB962C8B-B14F-4D97-AF65-F5344CB8AC3E}">
        <p14:creationId xmlns:p14="http://schemas.microsoft.com/office/powerpoint/2010/main" val="112171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EC388E-AD98-2113-44A5-57103FCA4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eau, embarcation&#10;&#10;Le contenu généré par l’IA peut être incorrect.">
            <a:extLst>
              <a:ext uri="{FF2B5EF4-FFF2-40B4-BE49-F238E27FC236}">
                <a16:creationId xmlns:a16="http://schemas.microsoft.com/office/drawing/2014/main" id="{A6672777-8BAA-9463-62A8-6385A948A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708" y="571629"/>
            <a:ext cx="4484803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B8264B-69D1-AB1F-B702-7D6DC4337C95}"/>
              </a:ext>
            </a:extLst>
          </p:cNvPr>
          <p:cNvSpPr txBox="1"/>
          <p:nvPr/>
        </p:nvSpPr>
        <p:spPr>
          <a:xfrm>
            <a:off x="1543793" y="3593022"/>
            <a:ext cx="528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Tam Coc, Vietnam</a:t>
            </a:r>
            <a:endParaRPr lang="fr-FR" sz="2400" b="1" dirty="0"/>
          </a:p>
        </p:txBody>
      </p:sp>
      <p:pic>
        <p:nvPicPr>
          <p:cNvPr id="6" name="Image 5" descr="Une image contenant plein air, eau, arbre, palmier&#10;&#10;Le contenu généré par l’IA peut être incorrect.">
            <a:extLst>
              <a:ext uri="{FF2B5EF4-FFF2-40B4-BE49-F238E27FC236}">
                <a16:creationId xmlns:a16="http://schemas.microsoft.com/office/drawing/2014/main" id="{E2B612AA-706D-D731-29C8-01A5A2CDFC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2620" y="3429000"/>
            <a:ext cx="4614672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97E27F-DEF3-B2AC-0303-11FC44ABC509}"/>
              </a:ext>
            </a:extLst>
          </p:cNvPr>
          <p:cNvSpPr txBox="1"/>
          <p:nvPr/>
        </p:nvSpPr>
        <p:spPr>
          <a:xfrm>
            <a:off x="7469580" y="2967335"/>
            <a:ext cx="4614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Bolaven Plateau, Laos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2748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09200-B56C-E760-9EE7-C1593B7A4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975876AA-F11E-34B5-3C26-1BB5C00BF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85" y="3583380"/>
            <a:ext cx="4920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ant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74303FD3-AA35-F637-0D36-E04D8F94EE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395" y="313358"/>
            <a:ext cx="4560000" cy="273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96935EF-0089-B695-99EE-65DC64E67EB7}"/>
              </a:ext>
            </a:extLst>
          </p:cNvPr>
          <p:cNvSpPr txBox="1"/>
          <p:nvPr/>
        </p:nvSpPr>
        <p:spPr>
          <a:xfrm>
            <a:off x="783772" y="2812955"/>
            <a:ext cx="6875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Croisière en Indonésie, Malaisie et Thaïlande</a:t>
            </a:r>
            <a:endParaRPr lang="fr-FR" sz="2400" b="1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0F672C12-2D01-E411-43D0-F67890DBB365}"/>
              </a:ext>
            </a:extLst>
          </p:cNvPr>
          <p:cNvSpPr txBox="1"/>
          <p:nvPr/>
        </p:nvSpPr>
        <p:spPr>
          <a:xfrm>
            <a:off x="5854535" y="3716977"/>
            <a:ext cx="2933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À Suivre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FA166D0-6399-AF66-2C5D-085EAADE4CD9}"/>
              </a:ext>
            </a:extLst>
          </p:cNvPr>
          <p:cNvSpPr txBox="1"/>
          <p:nvPr/>
        </p:nvSpPr>
        <p:spPr>
          <a:xfrm>
            <a:off x="5462649" y="5379522"/>
            <a:ext cx="277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Bali (Indonésie)</a:t>
            </a:r>
            <a:endParaRPr lang="fr-FR" sz="2400" b="1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8067A39-9C9E-8B90-422E-BB625D69C541}"/>
              </a:ext>
            </a:extLst>
          </p:cNvPr>
          <p:cNvSpPr txBox="1"/>
          <p:nvPr/>
        </p:nvSpPr>
        <p:spPr>
          <a:xfrm>
            <a:off x="4750130" y="1298839"/>
            <a:ext cx="3016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Bali (Indonésie)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95882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01D84-740E-16F8-FBB1-199D28157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nourriture, riz, plein air&#10;&#10;Le contenu généré par l’IA peut être incorrect.">
            <a:extLst>
              <a:ext uri="{FF2B5EF4-FFF2-40B4-BE49-F238E27FC236}">
                <a16:creationId xmlns:a16="http://schemas.microsoft.com/office/drawing/2014/main" id="{FC0E81FE-402C-A983-357F-6142752F3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845" y="3429000"/>
            <a:ext cx="4980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162DA-FD84-BE5E-2B42-83B8F0493013}"/>
              </a:ext>
            </a:extLst>
          </p:cNvPr>
          <p:cNvSpPr txBox="1"/>
          <p:nvPr/>
        </p:nvSpPr>
        <p:spPr>
          <a:xfrm>
            <a:off x="1496290" y="2967335"/>
            <a:ext cx="4877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Lombok (Indonésie)</a:t>
            </a:r>
            <a:endParaRPr lang="fr-FR" sz="2400" b="1" dirty="0"/>
          </a:p>
        </p:txBody>
      </p:sp>
      <p:pic>
        <p:nvPicPr>
          <p:cNvPr id="6" name="Image 5" descr="Une image contenant nuage, Tour de grande hauteur, horizon, plein air&#10;&#10;Le contenu généré par l’IA peut être incorrect.">
            <a:extLst>
              <a:ext uri="{FF2B5EF4-FFF2-40B4-BE49-F238E27FC236}">
                <a16:creationId xmlns:a16="http://schemas.microsoft.com/office/drawing/2014/main" id="{AE3E3434-D958-8B37-537A-60E46A188D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9155" y="441000"/>
            <a:ext cx="4980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7BCCA5-F71A-706C-4949-E75B37B98814}"/>
              </a:ext>
            </a:extLst>
          </p:cNvPr>
          <p:cNvSpPr txBox="1"/>
          <p:nvPr/>
        </p:nvSpPr>
        <p:spPr>
          <a:xfrm>
            <a:off x="7634812" y="3429000"/>
            <a:ext cx="5368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 Klang (Malaisie)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866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6DF64-8040-4BCD-C5BA-0CFEDCEC7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transport&#10;&#10;Le contenu généré par l’IA peut être incorrect.">
            <a:extLst>
              <a:ext uri="{FF2B5EF4-FFF2-40B4-BE49-F238E27FC236}">
                <a16:creationId xmlns:a16="http://schemas.microsoft.com/office/drawing/2014/main" id="{5893F6E7-426D-16E0-C097-AAF0028E38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216" y="391327"/>
            <a:ext cx="4376536" cy="29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BDB065-4859-8930-BEF5-FFBE01D76F2D}"/>
              </a:ext>
            </a:extLst>
          </p:cNvPr>
          <p:cNvSpPr txBox="1"/>
          <p:nvPr/>
        </p:nvSpPr>
        <p:spPr>
          <a:xfrm>
            <a:off x="1719464" y="3319841"/>
            <a:ext cx="4376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Bagan -Birmanie</a:t>
            </a:r>
          </a:p>
        </p:txBody>
      </p:sp>
      <p:pic>
        <p:nvPicPr>
          <p:cNvPr id="6" name="Image 5" descr="Une image contenant plein air, lieu de culte, ciel, bâtiment&#10;&#10;Le contenu généré par l’IA peut être incorrect.">
            <a:extLst>
              <a:ext uri="{FF2B5EF4-FFF2-40B4-BE49-F238E27FC236}">
                <a16:creationId xmlns:a16="http://schemas.microsoft.com/office/drawing/2014/main" id="{AFBA61F9-DED2-988A-F948-8B728D8611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5341" y="3550673"/>
            <a:ext cx="4489455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B1CCC1-3D4D-2691-23F4-359843BD119C}"/>
              </a:ext>
            </a:extLst>
          </p:cNvPr>
          <p:cNvSpPr txBox="1"/>
          <p:nvPr/>
        </p:nvSpPr>
        <p:spPr>
          <a:xfrm>
            <a:off x="8484759" y="2796915"/>
            <a:ext cx="4791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Bagan</a:t>
            </a:r>
          </a:p>
          <a:p>
            <a:r>
              <a:rPr lang="fr-FR" sz="2400" b="1"/>
              <a:t>Birmanie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56269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FE3AB0-D3BA-4DD0-1CA6-2CFDA8781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eau&#10;&#10;Le contenu généré par l’IA peut être incorrect.">
            <a:extLst>
              <a:ext uri="{FF2B5EF4-FFF2-40B4-BE49-F238E27FC236}">
                <a16:creationId xmlns:a16="http://schemas.microsoft.com/office/drawing/2014/main" id="{E4E45998-57B8-ACDF-1F9A-CA91B85608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863" y="3429000"/>
            <a:ext cx="4428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EC68F8-2431-372D-0D50-54B542C8CE58}"/>
              </a:ext>
            </a:extLst>
          </p:cNvPr>
          <p:cNvSpPr txBox="1"/>
          <p:nvPr/>
        </p:nvSpPr>
        <p:spPr>
          <a:xfrm>
            <a:off x="1330036" y="2967335"/>
            <a:ext cx="44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parc-de-khao-sok</a:t>
            </a:r>
            <a:endParaRPr lang="fr-FR" sz="2400" b="1" dirty="0"/>
          </a:p>
        </p:txBody>
      </p:sp>
      <p:pic>
        <p:nvPicPr>
          <p:cNvPr id="6" name="Image 5" descr="Une image contenant tente, plante, sol, plein air&#10;&#10;Le contenu généré par l’IA peut être incorrect.">
            <a:extLst>
              <a:ext uri="{FF2B5EF4-FFF2-40B4-BE49-F238E27FC236}">
                <a16:creationId xmlns:a16="http://schemas.microsoft.com/office/drawing/2014/main" id="{A21DCF05-BA4F-DEE2-6945-D92F813D7B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640" y="498764"/>
            <a:ext cx="2965047" cy="39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FD1495-A969-3916-AA61-EEE156884D01}"/>
              </a:ext>
            </a:extLst>
          </p:cNvPr>
          <p:cNvSpPr txBox="1"/>
          <p:nvPr/>
        </p:nvSpPr>
        <p:spPr>
          <a:xfrm>
            <a:off x="9072748" y="4458764"/>
            <a:ext cx="34438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Région de Kampot</a:t>
            </a:r>
          </a:p>
          <a:p>
            <a:r>
              <a:rPr lang="fr-FR" sz="2400" b="1"/>
              <a:t>Cambodge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9399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A72AA-31A3-CAE3-C6B9-2786357CD1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utte, végétation, bâtiment&#10;&#10;Le contenu généré par l’IA peut être incorrect.">
            <a:extLst>
              <a:ext uri="{FF2B5EF4-FFF2-40B4-BE49-F238E27FC236}">
                <a16:creationId xmlns:a16="http://schemas.microsoft.com/office/drawing/2014/main" id="{8F013FD5-F1D1-5F60-6556-EB3EFE81BD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001" y="683115"/>
            <a:ext cx="3348000" cy="334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563D7F-A4E5-3C90-97FD-E5D8BBF53BA5}"/>
              </a:ext>
            </a:extLst>
          </p:cNvPr>
          <p:cNvSpPr txBox="1"/>
          <p:nvPr/>
        </p:nvSpPr>
        <p:spPr>
          <a:xfrm>
            <a:off x="1911926" y="4144625"/>
            <a:ext cx="3586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Keemala</a:t>
            </a:r>
          </a:p>
          <a:p>
            <a:r>
              <a:rPr lang="fr-FR" sz="2400" b="1"/>
              <a:t>Thaïlande</a:t>
            </a:r>
            <a:endParaRPr lang="fr-FR" sz="2400" b="1" dirty="0"/>
          </a:p>
        </p:txBody>
      </p:sp>
      <p:pic>
        <p:nvPicPr>
          <p:cNvPr id="6" name="Image 5" descr="Une image contenant eau, plein air, nature, aérien&#10;&#10;Le contenu généré par l’IA peut être incorrect.">
            <a:extLst>
              <a:ext uri="{FF2B5EF4-FFF2-40B4-BE49-F238E27FC236}">
                <a16:creationId xmlns:a16="http://schemas.microsoft.com/office/drawing/2014/main" id="{9F99F3C8-A688-26D9-52C6-875A74DDFB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3114" y="3196615"/>
            <a:ext cx="4209357" cy="2988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C39E21-FEAF-AA36-B783-7D9F9D1CFC27}"/>
              </a:ext>
            </a:extLst>
          </p:cNvPr>
          <p:cNvSpPr txBox="1"/>
          <p:nvPr/>
        </p:nvSpPr>
        <p:spPr>
          <a:xfrm>
            <a:off x="8253350" y="2357115"/>
            <a:ext cx="5367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Gili Asahan</a:t>
            </a:r>
          </a:p>
          <a:p>
            <a:r>
              <a:rPr lang="fr-FR" sz="2400" b="1"/>
              <a:t>Indonésie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0966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31B98-9D68-8ABD-E59C-79A464CE5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E0574EBC-DA0D-E15A-4B02-6BFAF01854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080" y="3429000"/>
            <a:ext cx="4424311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572FFE-56B1-720B-6EE6-7DBB0FA02092}"/>
              </a:ext>
            </a:extLst>
          </p:cNvPr>
          <p:cNvSpPr txBox="1"/>
          <p:nvPr/>
        </p:nvSpPr>
        <p:spPr>
          <a:xfrm>
            <a:off x="1029839" y="2598003"/>
            <a:ext cx="4643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Baie d’Halong terrestre</a:t>
            </a:r>
          </a:p>
          <a:p>
            <a:r>
              <a:rPr lang="fr-FR" sz="2400" b="1"/>
              <a:t>Vietnam</a:t>
            </a:r>
            <a:endParaRPr lang="fr-FR" sz="2400" b="1" dirty="0"/>
          </a:p>
        </p:txBody>
      </p:sp>
      <p:pic>
        <p:nvPicPr>
          <p:cNvPr id="6" name="Image 5" descr="Une image contenant paysage, montagne, plein air, eau&#10;&#10;Le contenu généré par l’IA peut être incorrect.">
            <a:extLst>
              <a:ext uri="{FF2B5EF4-FFF2-40B4-BE49-F238E27FC236}">
                <a16:creationId xmlns:a16="http://schemas.microsoft.com/office/drawing/2014/main" id="{701F04E4-8212-D8F3-5865-6B17F1ABC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5148" y="477000"/>
            <a:ext cx="3763772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43CFEE-74FF-AE88-C832-E86DFABE3C7E}"/>
              </a:ext>
            </a:extLst>
          </p:cNvPr>
          <p:cNvSpPr txBox="1"/>
          <p:nvPr/>
        </p:nvSpPr>
        <p:spPr>
          <a:xfrm>
            <a:off x="9381506" y="3429000"/>
            <a:ext cx="4050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Bornéo</a:t>
            </a:r>
          </a:p>
          <a:p>
            <a:r>
              <a:rPr lang="fr-FR" sz="2400" b="1"/>
              <a:t>Malaisie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3480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1F306-B0DA-5FEB-5CC5-BA5655298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lmier&#10;&#10;Le contenu généré par l’IA peut être incorrect.">
            <a:extLst>
              <a:ext uri="{FF2B5EF4-FFF2-40B4-BE49-F238E27FC236}">
                <a16:creationId xmlns:a16="http://schemas.microsoft.com/office/drawing/2014/main" id="{457EBC4D-5139-FD3C-2461-23DBE09E08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741" y="617517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5A57CB-1188-EF88-2161-7382F2C96E8C}"/>
              </a:ext>
            </a:extLst>
          </p:cNvPr>
          <p:cNvSpPr txBox="1"/>
          <p:nvPr/>
        </p:nvSpPr>
        <p:spPr>
          <a:xfrm>
            <a:off x="2375065" y="3605517"/>
            <a:ext cx="4904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Green</a:t>
            </a:r>
          </a:p>
          <a:p>
            <a:r>
              <a:rPr lang="fr-FR" sz="2400" b="1"/>
              <a:t>Singapour</a:t>
            </a:r>
            <a:endParaRPr lang="fr-FR" sz="2400" b="1" dirty="0"/>
          </a:p>
        </p:txBody>
      </p:sp>
      <p:pic>
        <p:nvPicPr>
          <p:cNvPr id="6" name="Image 5" descr="Une image contenant eau, plein air, transport, embarcation&#10;&#10;Le contenu généré par l’IA peut être incorrect.">
            <a:extLst>
              <a:ext uri="{FF2B5EF4-FFF2-40B4-BE49-F238E27FC236}">
                <a16:creationId xmlns:a16="http://schemas.microsoft.com/office/drawing/2014/main" id="{F780D60E-C4C3-A90B-B5B0-B59886AB4C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3729" y="3252483"/>
            <a:ext cx="447453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A33C52-BEC8-F914-CAB0-709B97C6E9D0}"/>
              </a:ext>
            </a:extLst>
          </p:cNvPr>
          <p:cNvSpPr txBox="1"/>
          <p:nvPr/>
        </p:nvSpPr>
        <p:spPr>
          <a:xfrm>
            <a:off x="8526483" y="2421486"/>
            <a:ext cx="5237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Khong Island</a:t>
            </a:r>
          </a:p>
          <a:p>
            <a:r>
              <a:rPr lang="fr-FR" sz="2400" b="1"/>
              <a:t>Laos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4436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3EE20-42FB-A465-AF2B-F7C2768F8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jungle, végétation, plante&#10;&#10;Le contenu généré par l’IA peut être incorrect.">
            <a:extLst>
              <a:ext uri="{FF2B5EF4-FFF2-40B4-BE49-F238E27FC236}">
                <a16:creationId xmlns:a16="http://schemas.microsoft.com/office/drawing/2014/main" id="{0551008F-751C-8D5F-D2C7-03BD22BC92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53" y="3429000"/>
            <a:ext cx="3889225" cy="2916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70B9FE-6237-2168-18E5-E27F406CF196}"/>
              </a:ext>
            </a:extLst>
          </p:cNvPr>
          <p:cNvSpPr txBox="1"/>
          <p:nvPr/>
        </p:nvSpPr>
        <p:spPr>
          <a:xfrm>
            <a:off x="1547750" y="2967335"/>
            <a:ext cx="4548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Raja Ampat</a:t>
            </a:r>
            <a:endParaRPr lang="fr-FR" sz="2400" b="1" dirty="0"/>
          </a:p>
        </p:txBody>
      </p:sp>
      <p:pic>
        <p:nvPicPr>
          <p:cNvPr id="6" name="Image 5" descr="Une image contenant plein air, ciel, palmier, Tropiques&#10;&#10;Le contenu généré par l’IA peut être incorrect.">
            <a:extLst>
              <a:ext uri="{FF2B5EF4-FFF2-40B4-BE49-F238E27FC236}">
                <a16:creationId xmlns:a16="http://schemas.microsoft.com/office/drawing/2014/main" id="{A552FEDA-0974-32D0-14F3-6AD0F00F84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7749" y="489733"/>
            <a:ext cx="4443427" cy="3024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4730A2D-1DC2-7B3A-C5A8-733185F8B567}"/>
              </a:ext>
            </a:extLst>
          </p:cNvPr>
          <p:cNvSpPr txBox="1"/>
          <p:nvPr/>
        </p:nvSpPr>
        <p:spPr>
          <a:xfrm>
            <a:off x="8308807" y="3513733"/>
            <a:ext cx="3515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Plage-de-Redang-en-Malaisie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19878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E9044-1173-7E35-6FB3-0FC6ADB6D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hare&#10;&#10;Le contenu généré par l’IA peut être incorrect.">
            <a:extLst>
              <a:ext uri="{FF2B5EF4-FFF2-40B4-BE49-F238E27FC236}">
                <a16:creationId xmlns:a16="http://schemas.microsoft.com/office/drawing/2014/main" id="{631330DC-FE02-2DC5-2A62-BADF936919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958" y="549000"/>
            <a:ext cx="4622689" cy="28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CFA71C-5FD6-8249-2FBD-A2B993BF21C5}"/>
              </a:ext>
            </a:extLst>
          </p:cNvPr>
          <p:cNvSpPr txBox="1"/>
          <p:nvPr/>
        </p:nvSpPr>
        <p:spPr>
          <a:xfrm>
            <a:off x="475012" y="3429000"/>
            <a:ext cx="53320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Dix endroits magnifiques à visiter en Chine</a:t>
            </a:r>
          </a:p>
        </p:txBody>
      </p:sp>
      <p:pic>
        <p:nvPicPr>
          <p:cNvPr id="6" name="Image 5" descr="Une image contenant ciel, plein air, brouillard, bâtiment&#10;&#10;Le contenu généré par l’IA peut être incorrect.">
            <a:extLst>
              <a:ext uri="{FF2B5EF4-FFF2-40B4-BE49-F238E27FC236}">
                <a16:creationId xmlns:a16="http://schemas.microsoft.com/office/drawing/2014/main" id="{29789D4A-3955-2C93-C79B-A962F10C1B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6042" y="3429000"/>
            <a:ext cx="3936000" cy="2952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CCAC51-0CA6-6BF6-E2DB-B6FB075BCDC9}"/>
              </a:ext>
            </a:extLst>
          </p:cNvPr>
          <p:cNvSpPr txBox="1"/>
          <p:nvPr/>
        </p:nvSpPr>
        <p:spPr>
          <a:xfrm>
            <a:off x="7291449" y="2914655"/>
            <a:ext cx="453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Grande Muraille de Chine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5582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65600-DEA4-2CD7-8EA3-4613CA112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E69C9611-78E0-EA6B-5F77-B4E229D40A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430" y="3335493"/>
            <a:ext cx="4947257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B431CD-C51A-13E1-B888-7275D7FE8B8E}"/>
              </a:ext>
            </a:extLst>
          </p:cNvPr>
          <p:cNvSpPr txBox="1"/>
          <p:nvPr/>
        </p:nvSpPr>
        <p:spPr>
          <a:xfrm>
            <a:off x="1180701" y="2873828"/>
            <a:ext cx="5367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diaolou de Kaiping</a:t>
            </a:r>
            <a:endParaRPr lang="fr-FR" sz="2400" b="1" dirty="0"/>
          </a:p>
        </p:txBody>
      </p:sp>
      <p:pic>
        <p:nvPicPr>
          <p:cNvPr id="6" name="Image 5" descr="Une image contenant plein air, bâtiment, scène, vélo&#10;&#10;Le contenu généré par l’IA peut être incorrect.">
            <a:extLst>
              <a:ext uri="{FF2B5EF4-FFF2-40B4-BE49-F238E27FC236}">
                <a16:creationId xmlns:a16="http://schemas.microsoft.com/office/drawing/2014/main" id="{8AD16C24-8C39-9847-CA22-C66F5B8329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1105" y="525623"/>
            <a:ext cx="4225465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8E49D00-B2A9-F31E-21E8-85F019DC3305}"/>
              </a:ext>
            </a:extLst>
          </p:cNvPr>
          <p:cNvSpPr txBox="1"/>
          <p:nvPr/>
        </p:nvSpPr>
        <p:spPr>
          <a:xfrm>
            <a:off x="7512362" y="3513623"/>
            <a:ext cx="45648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cité fortifiée de Pingyao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1864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14B15-9FF0-344C-95EA-EA195E45F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Artefact&#10;&#10;Le contenu généré par l’IA peut être incorrect.">
            <a:extLst>
              <a:ext uri="{FF2B5EF4-FFF2-40B4-BE49-F238E27FC236}">
                <a16:creationId xmlns:a16="http://schemas.microsoft.com/office/drawing/2014/main" id="{CF079187-8272-16A9-A143-247AFF71ED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736" y="549000"/>
            <a:ext cx="4325135" cy="28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1F8F2-E316-21EA-EA85-38AD1E24D30B}"/>
              </a:ext>
            </a:extLst>
          </p:cNvPr>
          <p:cNvSpPr txBox="1"/>
          <p:nvPr/>
        </p:nvSpPr>
        <p:spPr>
          <a:xfrm>
            <a:off x="1199408" y="3414892"/>
            <a:ext cx="5011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L’armée de terre cuite</a:t>
            </a:r>
            <a:endParaRPr lang="fr-FR" sz="2400" b="1" dirty="0"/>
          </a:p>
        </p:txBody>
      </p:sp>
      <p:pic>
        <p:nvPicPr>
          <p:cNvPr id="6" name="Image 5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4B7A9E2C-6C70-EFE0-5AB0-7471BD8901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8388" y="3414892"/>
            <a:ext cx="3936000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ECC46F-89B8-759F-BCC2-0B0C71907B93}"/>
              </a:ext>
            </a:extLst>
          </p:cNvPr>
          <p:cNvSpPr txBox="1"/>
          <p:nvPr/>
        </p:nvSpPr>
        <p:spPr>
          <a:xfrm>
            <a:off x="7618388" y="2967335"/>
            <a:ext cx="513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trois pagodes de Dali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5114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1EE20-1C42-40BA-05AB-E87263F49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arbre, montagne&#10;&#10;Le contenu généré par l’IA peut être incorrect.">
            <a:extLst>
              <a:ext uri="{FF2B5EF4-FFF2-40B4-BE49-F238E27FC236}">
                <a16:creationId xmlns:a16="http://schemas.microsoft.com/office/drawing/2014/main" id="{115E60E7-372B-509A-DDCE-23AD2208BF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976" y="3526971"/>
            <a:ext cx="3840000" cy="28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1B26075-3F65-C7E9-9286-2222455E771A}"/>
              </a:ext>
            </a:extLst>
          </p:cNvPr>
          <p:cNvSpPr txBox="1"/>
          <p:nvPr/>
        </p:nvSpPr>
        <p:spPr>
          <a:xfrm>
            <a:off x="1074872" y="2695974"/>
            <a:ext cx="43344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parc national de Zhangjiajie</a:t>
            </a:r>
            <a:endParaRPr lang="fr-FR" sz="2400" b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BDCA572-5B57-80AF-3BC5-8BE472BA7EA1}"/>
              </a:ext>
            </a:extLst>
          </p:cNvPr>
          <p:cNvSpPr txBox="1"/>
          <p:nvPr/>
        </p:nvSpPr>
        <p:spPr>
          <a:xfrm>
            <a:off x="6590485" y="3111472"/>
            <a:ext cx="461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Sur les sentiers des cerisiers en fleurs de Tohoku au Japon</a:t>
            </a:r>
          </a:p>
        </p:txBody>
      </p:sp>
      <p:pic>
        <p:nvPicPr>
          <p:cNvPr id="9" name="Image 8" descr="Une image contenant plein air, arbre, printemps, fleurir&#10;&#10;Le contenu généré par l’IA peut être incorrect.">
            <a:extLst>
              <a:ext uri="{FF2B5EF4-FFF2-40B4-BE49-F238E27FC236}">
                <a16:creationId xmlns:a16="http://schemas.microsoft.com/office/drawing/2014/main" id="{0694DB96-858A-D1F8-815D-76E33A38D4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228" y="441000"/>
            <a:ext cx="5758407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8797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95421-BD56-7BF7-668A-2A304157E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erisier du Japon, arbre, fleur&#10;&#10;Le contenu généré par l’IA peut être incorrect.">
            <a:extLst>
              <a:ext uri="{FF2B5EF4-FFF2-40B4-BE49-F238E27FC236}">
                <a16:creationId xmlns:a16="http://schemas.microsoft.com/office/drawing/2014/main" id="{A67CBAA6-9761-E844-752A-71D32BFB4B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78" y="578592"/>
            <a:ext cx="4437623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E04E9F-B87D-40E7-13F0-9FEF0FBE15B2}"/>
              </a:ext>
            </a:extLst>
          </p:cNvPr>
          <p:cNvSpPr txBox="1"/>
          <p:nvPr/>
        </p:nvSpPr>
        <p:spPr>
          <a:xfrm>
            <a:off x="1929534" y="3566592"/>
            <a:ext cx="5213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Hirosaki -</a:t>
            </a:r>
            <a:endParaRPr lang="fr-FR" sz="2400" b="1" dirty="0"/>
          </a:p>
        </p:txBody>
      </p:sp>
      <p:pic>
        <p:nvPicPr>
          <p:cNvPr id="6" name="Image 5" descr="Une image contenant plein air, ciel, Architecture chinoise, Architecture japonaise&#10;&#10;Le contenu généré par l’IA peut être incorrect.">
            <a:extLst>
              <a:ext uri="{FF2B5EF4-FFF2-40B4-BE49-F238E27FC236}">
                <a16:creationId xmlns:a16="http://schemas.microsoft.com/office/drawing/2014/main" id="{4533A9F1-4F6F-80F0-9AD0-895962A8AF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490" y="3291408"/>
            <a:ext cx="4560932" cy="295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7771533-44A7-5321-38EF-6F6E0874087F}"/>
              </a:ext>
            </a:extLst>
          </p:cNvPr>
          <p:cNvSpPr txBox="1"/>
          <p:nvPr/>
        </p:nvSpPr>
        <p:spPr>
          <a:xfrm>
            <a:off x="8122722" y="2829743"/>
            <a:ext cx="5617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​​Parc Hirosaki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76232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092CA-9DE2-32D1-3AB6-CCA760311F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5E23DD91-2D9C-69CD-3139-D552E80C5C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77" y="3513447"/>
            <a:ext cx="4482000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082A1A-5416-08D8-C968-99D31A014933}"/>
              </a:ext>
            </a:extLst>
          </p:cNvPr>
          <p:cNvSpPr txBox="1"/>
          <p:nvPr/>
        </p:nvSpPr>
        <p:spPr>
          <a:xfrm>
            <a:off x="783772" y="3051782"/>
            <a:ext cx="4821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du château de Takada</a:t>
            </a:r>
            <a:endParaRPr lang="fr-FR" sz="2400" b="1" dirty="0"/>
          </a:p>
        </p:txBody>
      </p:sp>
      <p:pic>
        <p:nvPicPr>
          <p:cNvPr id="6" name="Image 5" descr="Une image contenant plein air, ciel, paysage, chute&#10;&#10;Le contenu généré par l’IA peut être incorrect.">
            <a:extLst>
              <a:ext uri="{FF2B5EF4-FFF2-40B4-BE49-F238E27FC236}">
                <a16:creationId xmlns:a16="http://schemas.microsoft.com/office/drawing/2014/main" id="{58EB61E1-1761-AEE3-19DD-3EDA6C83AF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9975" y="441000"/>
            <a:ext cx="5032421" cy="29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0716C5-9296-639F-3A43-C96FD06D56ED}"/>
              </a:ext>
            </a:extLst>
          </p:cNvPr>
          <p:cNvSpPr txBox="1"/>
          <p:nvPr/>
        </p:nvSpPr>
        <p:spPr>
          <a:xfrm>
            <a:off x="7386453" y="3438642"/>
            <a:ext cx="549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Nara, petite ville du Japon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802D23B-37A9-A7C4-002B-2A7732FFC86F}"/>
              </a:ext>
            </a:extLst>
          </p:cNvPr>
          <p:cNvSpPr txBox="1"/>
          <p:nvPr/>
        </p:nvSpPr>
        <p:spPr>
          <a:xfrm>
            <a:off x="106878" y="1401288"/>
            <a:ext cx="5989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Des Images D’Asie De L’Est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7F92E51-8FC9-037A-DA2D-D610E3E3DF80}"/>
              </a:ext>
            </a:extLst>
          </p:cNvPr>
          <p:cNvSpPr txBox="1"/>
          <p:nvPr/>
        </p:nvSpPr>
        <p:spPr>
          <a:xfrm>
            <a:off x="5605154" y="4125387"/>
            <a:ext cx="62345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  <a:p>
            <a:r>
              <a:rPr lang="fr-FR" sz="2800" b="1" dirty="0"/>
              <a:t>   </a:t>
            </a:r>
          </a:p>
          <a:p>
            <a:r>
              <a:rPr lang="fr-FR" sz="2800" b="1" dirty="0"/>
              <a:t>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88174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wipe/>
      </p:transition>
    </mc:Choice>
    <mc:Fallback>
      <p:transition spd="slow" advClick="0" advTm="9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369</Words>
  <Application>Microsoft Office PowerPoint</Application>
  <PresentationFormat>Grand écran</PresentationFormat>
  <Paragraphs>71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2025-07-22T05:27:00Z</dcterms:created>
  <dcterms:modified xsi:type="dcterms:W3CDTF">2025-07-24T05:20:28Z</dcterms:modified>
</cp:coreProperties>
</file>