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50"/>
  </p:notesMasterIdLst>
  <p:sldIdLst>
    <p:sldId id="473" r:id="rId3"/>
    <p:sldId id="427" r:id="rId4"/>
    <p:sldId id="476" r:id="rId5"/>
    <p:sldId id="428" r:id="rId6"/>
    <p:sldId id="429" r:id="rId7"/>
    <p:sldId id="430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50" r:id="rId16"/>
    <p:sldId id="462" r:id="rId17"/>
    <p:sldId id="463" r:id="rId18"/>
    <p:sldId id="447" r:id="rId19"/>
    <p:sldId id="453" r:id="rId20"/>
    <p:sldId id="457" r:id="rId21"/>
    <p:sldId id="438" r:id="rId22"/>
    <p:sldId id="439" r:id="rId23"/>
    <p:sldId id="440" r:id="rId24"/>
    <p:sldId id="441" r:id="rId25"/>
    <p:sldId id="442" r:id="rId26"/>
    <p:sldId id="443" r:id="rId27"/>
    <p:sldId id="444" r:id="rId28"/>
    <p:sldId id="445" r:id="rId29"/>
    <p:sldId id="446" r:id="rId30"/>
    <p:sldId id="448" r:id="rId31"/>
    <p:sldId id="449" r:id="rId32"/>
    <p:sldId id="451" r:id="rId33"/>
    <p:sldId id="452" r:id="rId34"/>
    <p:sldId id="454" r:id="rId35"/>
    <p:sldId id="455" r:id="rId36"/>
    <p:sldId id="456" r:id="rId37"/>
    <p:sldId id="458" r:id="rId38"/>
    <p:sldId id="459" r:id="rId39"/>
    <p:sldId id="460" r:id="rId40"/>
    <p:sldId id="461" r:id="rId41"/>
    <p:sldId id="464" r:id="rId42"/>
    <p:sldId id="465" r:id="rId43"/>
    <p:sldId id="466" r:id="rId44"/>
    <p:sldId id="467" r:id="rId45"/>
    <p:sldId id="468" r:id="rId46"/>
    <p:sldId id="474" r:id="rId47"/>
    <p:sldId id="475" r:id="rId48"/>
    <p:sldId id="471" r:id="rId49"/>
  </p:sldIdLst>
  <p:sldSz cx="7704138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D3xZvJhYQBpzKM8Orhh5Q==" hashData="3NOgG4OHWYrNBYlWKkDu3MgqS/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46" autoAdjust="0"/>
    <p:restoredTop sz="94660"/>
  </p:normalViewPr>
  <p:slideViewPr>
    <p:cSldViewPr>
      <p:cViewPr varScale="1">
        <p:scale>
          <a:sx n="91" d="100"/>
          <a:sy n="91" d="100"/>
        </p:scale>
        <p:origin x="-1589" y="-86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21/06/2025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8" y="1789670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90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4" y="3702013"/>
            <a:ext cx="6548518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4" y="2441787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8" y="1120214"/>
            <a:ext cx="3402661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8" y="1120214"/>
            <a:ext cx="3402661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15" y="230721"/>
            <a:ext cx="6933724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8" y="1289578"/>
            <a:ext cx="3403999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8" y="1826998"/>
            <a:ext cx="3403999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606" y="1289578"/>
            <a:ext cx="3405336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606" y="1826998"/>
            <a:ext cx="3405336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13" y="22937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5" y="229375"/>
            <a:ext cx="4306828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13" y="1205563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1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5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00" y="192035"/>
            <a:ext cx="1733431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07" y="192035"/>
            <a:ext cx="5071891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8" y="1789674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89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4" y="3702018"/>
            <a:ext cx="6548518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4" y="2441790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7" y="134424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6" y="134424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289583"/>
            <a:ext cx="3403999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7" y="1826997"/>
            <a:ext cx="3403999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611" y="1289583"/>
            <a:ext cx="3405336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611" y="1826997"/>
            <a:ext cx="3405336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13" y="229375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4" y="229375"/>
            <a:ext cx="4306828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13" y="1205568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0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4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00" y="230709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07" y="230709"/>
            <a:ext cx="507189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5" y="230721"/>
            <a:ext cx="6933724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5" y="1344244"/>
            <a:ext cx="6933724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8" y="5339635"/>
            <a:ext cx="179763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8" y="5339635"/>
            <a:ext cx="2439644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300" y="5339635"/>
            <a:ext cx="179763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5" y="230726"/>
            <a:ext cx="6933724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5" y="1344243"/>
            <a:ext cx="6933724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7" y="5339635"/>
            <a:ext cx="179763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7" y="5339635"/>
            <a:ext cx="2439644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299" y="5339635"/>
            <a:ext cx="179763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jpeg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/>
          <p:cNvSpPr txBox="1">
            <a:spLocks noChangeAspect="1"/>
          </p:cNvSpPr>
          <p:nvPr/>
        </p:nvSpPr>
        <p:spPr>
          <a:xfrm rot="10800000">
            <a:off x="-1" y="72001"/>
            <a:ext cx="3145840" cy="2902607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25400" cmpd="dbl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Patrimoine  D’ Alsace</a:t>
            </a:r>
            <a:endParaRPr lang="fr-FR" sz="8800" dirty="0">
              <a:ln w="25400" cmpd="dbl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>
            <a:spLocks noChangeAspect="1"/>
          </p:cNvSpPr>
          <p:nvPr/>
        </p:nvSpPr>
        <p:spPr>
          <a:xfrm rot="21600000">
            <a:off x="160489" y="216000"/>
            <a:ext cx="3071718" cy="252000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2540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Villes  et  villages</a:t>
            </a:r>
            <a:endParaRPr lang="fr-FR" b="1" dirty="0">
              <a:ln w="2540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176000" y="1188000"/>
            <a:ext cx="379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 </a:t>
            </a:r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L’œil  de  chaque  photographe</a:t>
            </a:r>
          </a:p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mérite  son  détour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5330151"/>
            <a:ext cx="32039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un amoureux du patrimoine </a:t>
            </a:r>
          </a:p>
          <a:p>
            <a:pPr algn="ctr"/>
            <a:r>
              <a:rPr lang="fr-FR" sz="11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ancien pour  le  plaisir  du  partage  </a:t>
            </a:r>
            <a:endParaRPr lang="fr-FR" sz="11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3533" y="3672607"/>
            <a:ext cx="760140" cy="108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2339901" y="2484000"/>
            <a:ext cx="54921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n>
                  <a:solidFill>
                    <a:srgbClr val="C0504D">
                      <a:lumMod val="60000"/>
                      <a:lumOff val="40000"/>
                    </a:srgbClr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 </a:t>
            </a:r>
            <a:r>
              <a:rPr lang="fr-FR" sz="5400" b="1" dirty="0" smtClean="0">
                <a:ln w="31750">
                  <a:solidFill>
                    <a:prstClr val="black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latin typeface="Arial Black" pitchFamily="34" charset="0"/>
              </a:rPr>
              <a:t>HINDISHEIM</a:t>
            </a:r>
            <a:endParaRPr lang="fr-FR" sz="2800" dirty="0">
              <a:ln w="19050">
                <a:solidFill>
                  <a:prstClr val="black"/>
                </a:solidFill>
              </a:ln>
              <a:solidFill>
                <a:srgbClr val="1F497D">
                  <a:lumMod val="60000"/>
                  <a:lumOff val="40000"/>
                </a:srgbClr>
              </a:solidFill>
              <a:latin typeface="Arial Black" pitchFamily="34" charset="0"/>
            </a:endParaRPr>
          </a:p>
        </p:txBody>
      </p:sp>
      <p:pic>
        <p:nvPicPr>
          <p:cNvPr id="11" name="Image 10" descr="Logo-alsac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3145578" y="4464695"/>
            <a:ext cx="401222" cy="360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843957" y="3384000"/>
            <a:ext cx="48601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>
                <a:ln w="25400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Village riche en  patrimoine de maisons </a:t>
            </a:r>
          </a:p>
          <a:p>
            <a:pPr algn="ctr"/>
            <a:r>
              <a:rPr lang="fr-FR" sz="3600" b="1" dirty="0" smtClean="0">
                <a:ln w="25400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à colombages</a:t>
            </a:r>
            <a:endParaRPr lang="fr-FR" sz="1400" dirty="0">
              <a:ln w="25400">
                <a:solidFill>
                  <a:srgbClr val="C0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5" name="Image 14" descr="Blason_Hindisheim_Bas-Rhin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3964" y="1224335"/>
            <a:ext cx="641420" cy="792000"/>
          </a:xfrm>
          <a:prstGeom prst="rect">
            <a:avLst/>
          </a:prstGeom>
        </p:spPr>
      </p:pic>
      <p:pic>
        <p:nvPicPr>
          <p:cNvPr id="16" name="I understand - Freddie and the Dreamer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I understand - Freddie and the Dreamers - instrumental cover by Dave Monk.wav"/>
          </p:nvPr>
        </p:nvPicPr>
        <p:blipFill>
          <a:blip r:embed="rId7" cstate="print"/>
          <a:stretch>
            <a:fillRect/>
          </a:stretch>
        </p:blipFill>
        <p:spPr>
          <a:xfrm>
            <a:off x="5220221" y="21604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4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7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3" grpId="0"/>
      <p:bldP spid="12" grpId="0"/>
      <p:bldP spid="3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252000"/>
            <a:ext cx="77041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atin typeface="Black Ops One" pitchFamily="2" charset="0"/>
              </a:rPr>
              <a:t>HINDISHEIM à travers les âges</a:t>
            </a:r>
            <a:endParaRPr lang="fr-FR" sz="3200" dirty="0">
              <a:latin typeface="Black Ops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900000"/>
            <a:ext cx="770413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900" dirty="0" smtClean="0">
                <a:latin typeface="Agency FB" pitchFamily="34" charset="0"/>
              </a:rPr>
              <a:t>L'histoire du village remonte à la période gallo-romaine, mais les premières mentions écrites de son existence datent du haut Moyen Âge. Il a traversé les siècles comme nombre de communes alsaciennes en subissant les grands épisodes de l'histoire. </a:t>
            </a:r>
          </a:p>
          <a:p>
            <a:pPr algn="ctr"/>
            <a:r>
              <a:rPr lang="fr-FR" sz="1900" dirty="0" smtClean="0">
                <a:latin typeface="Agency FB" pitchFamily="34" charset="0"/>
              </a:rPr>
              <a:t>Le village comportait initialement deux châteaux. Détruits vers la moitié du XIXe siècle (la date exacte est inconnue), ils ne furent jamais reconstruits. </a:t>
            </a:r>
          </a:p>
          <a:p>
            <a:pPr algn="ctr"/>
            <a:r>
              <a:rPr lang="fr-FR" sz="1900" dirty="0" err="1" smtClean="0">
                <a:latin typeface="Agency FB" pitchFamily="34" charset="0"/>
              </a:rPr>
              <a:t>Hindisheim</a:t>
            </a:r>
            <a:r>
              <a:rPr lang="fr-FR" sz="1900" dirty="0" smtClean="0">
                <a:latin typeface="Agency FB" pitchFamily="34" charset="0"/>
              </a:rPr>
              <a:t> est cité dès le VIIIème siècle comme propriété de l’abbé de </a:t>
            </a:r>
            <a:r>
              <a:rPr lang="fr-FR" sz="1900" dirty="0" err="1" smtClean="0">
                <a:latin typeface="Agency FB" pitchFamily="34" charset="0"/>
              </a:rPr>
              <a:t>Moyenmoutier</a:t>
            </a:r>
            <a:r>
              <a:rPr lang="fr-FR" sz="1900" dirty="0" smtClean="0">
                <a:latin typeface="Agency FB" pitchFamily="34" charset="0"/>
              </a:rPr>
              <a:t> qui y fit </a:t>
            </a:r>
          </a:p>
          <a:p>
            <a:pPr algn="ctr"/>
            <a:r>
              <a:rPr lang="fr-FR" sz="1900" dirty="0" smtClean="0">
                <a:latin typeface="Agency FB" pitchFamily="34" charset="0"/>
              </a:rPr>
              <a:t>construire l’église primitive. Malgré ces tourments de l’histoire, </a:t>
            </a:r>
            <a:r>
              <a:rPr lang="fr-FR" sz="1900" dirty="0" err="1" smtClean="0">
                <a:latin typeface="Agency FB" pitchFamily="34" charset="0"/>
              </a:rPr>
              <a:t>Hindisheim</a:t>
            </a:r>
            <a:r>
              <a:rPr lang="fr-FR" sz="1900" dirty="0" smtClean="0">
                <a:latin typeface="Agency FB" pitchFamily="34" charset="0"/>
              </a:rPr>
              <a:t> est toujours resté un paisible village d’agriculteurs, avec une large part donnée à l’élevage et la vie pastorale. </a:t>
            </a:r>
          </a:p>
          <a:p>
            <a:pPr algn="ctr"/>
            <a:endParaRPr lang="fr-FR" sz="1100" dirty="0" smtClean="0">
              <a:latin typeface="Agency FB" pitchFamily="34" charset="0"/>
            </a:endParaRPr>
          </a:p>
          <a:p>
            <a:pPr algn="ctr"/>
            <a:r>
              <a:rPr lang="fr-FR" sz="1900" dirty="0" smtClean="0">
                <a:latin typeface="Agency FB" pitchFamily="34" charset="0"/>
              </a:rPr>
              <a:t>Découvrez un village riche en patrimoine avec plus de 150 maisons à colombages, une soixantaine sont datées par une inscription sur le poteau cornier allant de 1596 pour la plus ancienne à 1885 pour la plus récente, on peut ainsi voir l’évolution de la maison alsacienne. La chapelle du 14ème siècle est dédiée à la Vierge Marie et aux 14 Saints auxiliaires, c’est la seule chapelle avec un clocher à colombage en Alsace. Sur la colonne de l’an 2000, on découvre les divers noms du village depuis le VIIIe siècle jusqu’à nos jours. À l’entrée du village, un panneau affiche fièrement les deux fleurs du concours Villes et Villages Fleuries</a:t>
            </a:r>
            <a:r>
              <a:rPr lang="fr-FR" sz="1900" dirty="0" smtClean="0">
                <a:latin typeface="Agency FB" pitchFamily="34" charset="0"/>
              </a:rPr>
              <a:t>.</a:t>
            </a:r>
            <a:endParaRPr lang="fr-FR" sz="1900" dirty="0">
              <a:latin typeface="Agency FB" pitchFamily="34" charset="0"/>
            </a:endParaRPr>
          </a:p>
        </p:txBody>
      </p:sp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0382" y="5364000"/>
            <a:ext cx="264967" cy="297180"/>
          </a:xfrm>
          <a:prstGeom prst="rect">
            <a:avLst/>
          </a:prstGeom>
        </p:spPr>
      </p:pic>
      <p:sp>
        <p:nvSpPr>
          <p:cNvPr id="47106" name="AutoShape 2" descr="http://www.marque-alsace.fr/sites/marquealsace/files/2-fleurs_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7110" name="AutoShape 6" descr="Village fleuri – Vigeo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7112" name="AutoShape 8" descr="Village fleuri – Vigeo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7114" name="AutoShape 10" descr="Village fleuri – Vigeo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6" name="Picture 2" descr="F:\00-PPT COURRIER PPS\009 Divers\ROUT-01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309" y="5256000"/>
            <a:ext cx="1080000" cy="4021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ind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3926958" cy="5761039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4985396_761115374377894_287160013178483507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469649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5092360_761116764377755_27635041071162982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473185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5103679_761115644377867_376399029460585676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0"/>
            <a:ext cx="527326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040000" y="2304000"/>
            <a:ext cx="648000" cy="648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 droite 4"/>
          <p:cNvSpPr>
            <a:spLocks/>
          </p:cNvSpPr>
          <p:nvPr/>
        </p:nvSpPr>
        <p:spPr>
          <a:xfrm rot="5400000">
            <a:off x="4983033" y="5163834"/>
            <a:ext cx="978408" cy="2160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>
            <a:spLocks noChangeAspect="1"/>
          </p:cNvSpPr>
          <p:nvPr/>
        </p:nvSpPr>
        <p:spPr>
          <a:xfrm>
            <a:off x="2412000" y="648000"/>
            <a:ext cx="3276000" cy="3276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4751573_761115821044516_463352558782513152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5619512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4890508_761115294377902_281376794187766169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53967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5000018_761115391044559_855617091348830617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546934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5014604_761116357711129_513440987509004697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3362" y="4932000"/>
            <a:ext cx="1412458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0173" y="2736503"/>
            <a:ext cx="105922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227565" y="4032647"/>
            <a:ext cx="898737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2505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741187" y="1512368"/>
            <a:ext cx="896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20.06.2025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032000" y="4968752"/>
            <a:ext cx="2113077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25400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200" dirty="0">
              <a:ln w="25400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79661" y="4248671"/>
            <a:ext cx="2115001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000" dirty="0" smtClean="0">
              <a:ln w="22225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843958" y="144001"/>
            <a:ext cx="4104456" cy="120032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Dave  Monk</a:t>
            </a:r>
          </a:p>
          <a:p>
            <a:pPr algn="ctr"/>
            <a:r>
              <a:rPr lang="fr-FR" sz="36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  I  </a:t>
            </a:r>
            <a:r>
              <a:rPr lang="fr-FR" sz="3600" dirty="0" err="1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understand</a:t>
            </a:r>
            <a:endParaRPr lang="fr-FR" sz="3600" dirty="0">
              <a:ln w="22225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6" name="Image 15" descr="a1NikonCanonDigitalReflex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67693" y="1008311"/>
            <a:ext cx="1698505" cy="1828800"/>
          </a:xfrm>
          <a:prstGeom prst="rect">
            <a:avLst/>
          </a:prstGeom>
        </p:spPr>
      </p:pic>
      <p:sp>
        <p:nvSpPr>
          <p:cNvPr id="11" name="Rectangle à coins arrondis 10"/>
          <p:cNvSpPr>
            <a:spLocks noChangeAspect="1"/>
          </p:cNvSpPr>
          <p:nvPr/>
        </p:nvSpPr>
        <p:spPr>
          <a:xfrm>
            <a:off x="4428133" y="1512367"/>
            <a:ext cx="1825055" cy="1440000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3" grpId="0"/>
      <p:bldP spid="14" grpId="0"/>
      <p:bldP spid="15" grpId="0"/>
      <p:bldP spid="11" grpId="0" animBg="1"/>
    </p:bld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4301</TotalTime>
  <Words>140</Words>
  <Application>Microsoft Office PowerPoint</Application>
  <PresentationFormat>Personnalisé</PresentationFormat>
  <Paragraphs>22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47</vt:i4>
      </vt:variant>
    </vt:vector>
  </HeadingPairs>
  <TitlesOfParts>
    <vt:vector size="49" baseType="lpstr">
      <vt:lpstr>2_Thème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441</cp:revision>
  <dcterms:created xsi:type="dcterms:W3CDTF">2020-01-17T12:16:53Z</dcterms:created>
  <dcterms:modified xsi:type="dcterms:W3CDTF">2025-06-21T18:15:45Z</dcterms:modified>
</cp:coreProperties>
</file>