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74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  <p:sldId id="276" r:id="rId23"/>
    <p:sldId id="309" r:id="rId24"/>
    <p:sldId id="277" r:id="rId25"/>
    <p:sldId id="308" r:id="rId26"/>
    <p:sldId id="287" r:id="rId27"/>
    <p:sldId id="282" r:id="rId28"/>
    <p:sldId id="279" r:id="rId29"/>
    <p:sldId id="296" r:id="rId30"/>
    <p:sldId id="299" r:id="rId31"/>
    <p:sldId id="303" r:id="rId32"/>
    <p:sldId id="278" r:id="rId33"/>
    <p:sldId id="298" r:id="rId34"/>
    <p:sldId id="286" r:id="rId35"/>
    <p:sldId id="281" r:id="rId36"/>
    <p:sldId id="285" r:id="rId37"/>
    <p:sldId id="288" r:id="rId38"/>
    <p:sldId id="280" r:id="rId39"/>
    <p:sldId id="289" r:id="rId40"/>
    <p:sldId id="284" r:id="rId41"/>
    <p:sldId id="305" r:id="rId42"/>
    <p:sldId id="297" r:id="rId43"/>
    <p:sldId id="290" r:id="rId44"/>
    <p:sldId id="295" r:id="rId45"/>
    <p:sldId id="292" r:id="rId46"/>
    <p:sldId id="300" r:id="rId47"/>
    <p:sldId id="302" r:id="rId48"/>
    <p:sldId id="294" r:id="rId49"/>
    <p:sldId id="301" r:id="rId50"/>
    <p:sldId id="304" r:id="rId51"/>
    <p:sldId id="283" r:id="rId52"/>
    <p:sldId id="293" r:id="rId53"/>
    <p:sldId id="291" r:id="rId54"/>
    <p:sldId id="307" r:id="rId55"/>
    <p:sldId id="257" r:id="rId56"/>
  </p:sldIdLst>
  <p:sldSz cx="9144000" cy="68405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3wyqwW2IOslTg8O4sFdEw==" hashData="HpPIDxGfI4rZ7oEuVqZEIjblnN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782" y="-82"/>
      </p:cViewPr>
      <p:guideLst>
        <p:guide orient="horz" pos="215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541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25001"/>
            <a:ext cx="777240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76305"/>
            <a:ext cx="6400800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395679"/>
            <a:ext cx="7772400" cy="13586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899312"/>
            <a:ext cx="7772400" cy="14963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596126"/>
            <a:ext cx="4038600" cy="45144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596126"/>
            <a:ext cx="4038600" cy="45144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1204"/>
            <a:ext cx="4040188" cy="63813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69337"/>
            <a:ext cx="4040188" cy="39412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531204"/>
            <a:ext cx="4041775" cy="63813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2169337"/>
            <a:ext cx="4041775" cy="394122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72355"/>
            <a:ext cx="3008313" cy="115909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2355"/>
            <a:ext cx="5111750" cy="58382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431446"/>
            <a:ext cx="3008313" cy="46791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788377"/>
            <a:ext cx="5486400" cy="56529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1215"/>
            <a:ext cx="5486400" cy="41043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53671"/>
            <a:ext cx="5486400" cy="8028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3939"/>
            <a:ext cx="2057400" cy="583662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3939"/>
            <a:ext cx="6019800" cy="583662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10" y="2125017"/>
            <a:ext cx="777240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76306"/>
            <a:ext cx="6400800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7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5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3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1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3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47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55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63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395693"/>
            <a:ext cx="7772400" cy="1358608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899327"/>
            <a:ext cx="7772400" cy="149636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799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599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239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319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399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479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559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639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1" y="1330119"/>
            <a:ext cx="4038600" cy="3762296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9" y="1330119"/>
            <a:ext cx="4038600" cy="3762296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10" y="273953"/>
            <a:ext cx="8229600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531218"/>
            <a:ext cx="4040188" cy="63813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7995" indent="0">
              <a:buNone/>
              <a:defRPr sz="2200" b="1"/>
            </a:lvl2pPr>
            <a:lvl3pPr marL="1015990" indent="0">
              <a:buNone/>
              <a:defRPr sz="2000" b="1"/>
            </a:lvl3pPr>
            <a:lvl4pPr marL="1523985" indent="0">
              <a:buNone/>
              <a:defRPr sz="1800" b="1"/>
            </a:lvl4pPr>
            <a:lvl5pPr marL="2031980" indent="0">
              <a:buNone/>
              <a:defRPr sz="1800" b="1"/>
            </a:lvl5pPr>
            <a:lvl6pPr marL="2539975" indent="0">
              <a:buNone/>
              <a:defRPr sz="1800" b="1"/>
            </a:lvl6pPr>
            <a:lvl7pPr marL="3047970" indent="0">
              <a:buNone/>
              <a:defRPr sz="1800" b="1"/>
            </a:lvl7pPr>
            <a:lvl8pPr marL="3555964" indent="0">
              <a:buNone/>
              <a:defRPr sz="1800" b="1"/>
            </a:lvl8pPr>
            <a:lvl9pPr marL="406395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1" y="2169339"/>
            <a:ext cx="4040188" cy="3941227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40" y="1531218"/>
            <a:ext cx="4041775" cy="63813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7995" indent="0">
              <a:buNone/>
              <a:defRPr sz="2200" b="1"/>
            </a:lvl2pPr>
            <a:lvl3pPr marL="1015990" indent="0">
              <a:buNone/>
              <a:defRPr sz="2000" b="1"/>
            </a:lvl3pPr>
            <a:lvl4pPr marL="1523985" indent="0">
              <a:buNone/>
              <a:defRPr sz="1800" b="1"/>
            </a:lvl4pPr>
            <a:lvl5pPr marL="2031980" indent="0">
              <a:buNone/>
              <a:defRPr sz="1800" b="1"/>
            </a:lvl5pPr>
            <a:lvl6pPr marL="2539975" indent="0">
              <a:buNone/>
              <a:defRPr sz="1800" b="1"/>
            </a:lvl6pPr>
            <a:lvl7pPr marL="3047970" indent="0">
              <a:buNone/>
              <a:defRPr sz="1800" b="1"/>
            </a:lvl7pPr>
            <a:lvl8pPr marL="3555964" indent="0">
              <a:buNone/>
              <a:defRPr sz="1800" b="1"/>
            </a:lvl8pPr>
            <a:lvl9pPr marL="406395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40" y="2169339"/>
            <a:ext cx="4041775" cy="3941227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2357"/>
            <a:ext cx="3008312" cy="115909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2355"/>
            <a:ext cx="5111750" cy="5838210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1461"/>
            <a:ext cx="3008312" cy="4679118"/>
          </a:xfrm>
        </p:spPr>
        <p:txBody>
          <a:bodyPr/>
          <a:lstStyle>
            <a:lvl1pPr marL="0" indent="0">
              <a:buNone/>
              <a:defRPr sz="1600"/>
            </a:lvl1pPr>
            <a:lvl2pPr marL="507995" indent="0">
              <a:buNone/>
              <a:defRPr sz="1300"/>
            </a:lvl2pPr>
            <a:lvl3pPr marL="1015990" indent="0">
              <a:buNone/>
              <a:defRPr sz="1100"/>
            </a:lvl3pPr>
            <a:lvl4pPr marL="1523985" indent="0">
              <a:buNone/>
              <a:defRPr sz="1000"/>
            </a:lvl4pPr>
            <a:lvl5pPr marL="2031980" indent="0">
              <a:buNone/>
              <a:defRPr sz="1000"/>
            </a:lvl5pPr>
            <a:lvl6pPr marL="2539975" indent="0">
              <a:buNone/>
              <a:defRPr sz="1000"/>
            </a:lvl6pPr>
            <a:lvl7pPr marL="3047970" indent="0">
              <a:buNone/>
              <a:defRPr sz="1000"/>
            </a:lvl7pPr>
            <a:lvl8pPr marL="3555964" indent="0">
              <a:buNone/>
              <a:defRPr sz="1000"/>
            </a:lvl8pPr>
            <a:lvl9pPr marL="40639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788377"/>
            <a:ext cx="5486400" cy="56529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1216"/>
            <a:ext cx="5486400" cy="4104323"/>
          </a:xfrm>
        </p:spPr>
        <p:txBody>
          <a:bodyPr/>
          <a:lstStyle>
            <a:lvl1pPr marL="0" indent="0">
              <a:buNone/>
              <a:defRPr sz="3600"/>
            </a:lvl1pPr>
            <a:lvl2pPr marL="507995" indent="0">
              <a:buNone/>
              <a:defRPr sz="3100"/>
            </a:lvl2pPr>
            <a:lvl3pPr marL="1015990" indent="0">
              <a:buNone/>
              <a:defRPr sz="2700"/>
            </a:lvl3pPr>
            <a:lvl4pPr marL="1523985" indent="0">
              <a:buNone/>
              <a:defRPr sz="2200"/>
            </a:lvl4pPr>
            <a:lvl5pPr marL="2031980" indent="0">
              <a:buNone/>
              <a:defRPr sz="2200"/>
            </a:lvl5pPr>
            <a:lvl6pPr marL="2539975" indent="0">
              <a:buNone/>
              <a:defRPr sz="2200"/>
            </a:lvl6pPr>
            <a:lvl7pPr marL="3047970" indent="0">
              <a:buNone/>
              <a:defRPr sz="2200"/>
            </a:lvl7pPr>
            <a:lvl8pPr marL="3555964" indent="0">
              <a:buNone/>
              <a:defRPr sz="2200"/>
            </a:lvl8pPr>
            <a:lvl9pPr marL="406395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53673"/>
            <a:ext cx="5486400" cy="802813"/>
          </a:xfrm>
        </p:spPr>
        <p:txBody>
          <a:bodyPr/>
          <a:lstStyle>
            <a:lvl1pPr marL="0" indent="0">
              <a:buNone/>
              <a:defRPr sz="1600"/>
            </a:lvl1pPr>
            <a:lvl2pPr marL="507995" indent="0">
              <a:buNone/>
              <a:defRPr sz="1300"/>
            </a:lvl2pPr>
            <a:lvl3pPr marL="1015990" indent="0">
              <a:buNone/>
              <a:defRPr sz="1100"/>
            </a:lvl3pPr>
            <a:lvl4pPr marL="1523985" indent="0">
              <a:buNone/>
              <a:defRPr sz="1000"/>
            </a:lvl4pPr>
            <a:lvl5pPr marL="2031980" indent="0">
              <a:buNone/>
              <a:defRPr sz="1000"/>
            </a:lvl5pPr>
            <a:lvl6pPr marL="2539975" indent="0">
              <a:buNone/>
              <a:defRPr sz="1000"/>
            </a:lvl6pPr>
            <a:lvl7pPr marL="3047970" indent="0">
              <a:buNone/>
              <a:defRPr sz="1000"/>
            </a:lvl7pPr>
            <a:lvl8pPr marL="3555964" indent="0">
              <a:buNone/>
              <a:defRPr sz="1000"/>
            </a:lvl8pPr>
            <a:lvl9pPr marL="40639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018"/>
            <a:ext cx="2057400" cy="486438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28018"/>
            <a:ext cx="6019800" cy="486438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10" y="2125022"/>
            <a:ext cx="777240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76305"/>
            <a:ext cx="6400800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7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5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3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1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39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47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55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639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4" y="4395699"/>
            <a:ext cx="7772400" cy="1358608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4" y="2899332"/>
            <a:ext cx="7772400" cy="149636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799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1599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239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319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399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479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559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6395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596126"/>
            <a:ext cx="4038600" cy="4514439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7" y="1596126"/>
            <a:ext cx="4038600" cy="4514439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1224"/>
            <a:ext cx="4040188" cy="63813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7995" indent="0">
              <a:buNone/>
              <a:defRPr sz="2200" b="1"/>
            </a:lvl2pPr>
            <a:lvl3pPr marL="1015990" indent="0">
              <a:buNone/>
              <a:defRPr sz="2000" b="1"/>
            </a:lvl3pPr>
            <a:lvl4pPr marL="1523985" indent="0">
              <a:buNone/>
              <a:defRPr sz="1800" b="1"/>
            </a:lvl4pPr>
            <a:lvl5pPr marL="2031980" indent="0">
              <a:buNone/>
              <a:defRPr sz="1800" b="1"/>
            </a:lvl5pPr>
            <a:lvl6pPr marL="2539975" indent="0">
              <a:buNone/>
              <a:defRPr sz="1800" b="1"/>
            </a:lvl6pPr>
            <a:lvl7pPr marL="3047970" indent="0">
              <a:buNone/>
              <a:defRPr sz="1800" b="1"/>
            </a:lvl7pPr>
            <a:lvl8pPr marL="3555964" indent="0">
              <a:buNone/>
              <a:defRPr sz="1800" b="1"/>
            </a:lvl8pPr>
            <a:lvl9pPr marL="406395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69338"/>
            <a:ext cx="4040188" cy="3941227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45" y="1531224"/>
            <a:ext cx="4041775" cy="638133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7995" indent="0">
              <a:buNone/>
              <a:defRPr sz="2200" b="1"/>
            </a:lvl2pPr>
            <a:lvl3pPr marL="1015990" indent="0">
              <a:buNone/>
              <a:defRPr sz="2000" b="1"/>
            </a:lvl3pPr>
            <a:lvl4pPr marL="1523985" indent="0">
              <a:buNone/>
              <a:defRPr sz="1800" b="1"/>
            </a:lvl4pPr>
            <a:lvl5pPr marL="2031980" indent="0">
              <a:buNone/>
              <a:defRPr sz="1800" b="1"/>
            </a:lvl5pPr>
            <a:lvl6pPr marL="2539975" indent="0">
              <a:buNone/>
              <a:defRPr sz="1800" b="1"/>
            </a:lvl6pPr>
            <a:lvl7pPr marL="3047970" indent="0">
              <a:buNone/>
              <a:defRPr sz="1800" b="1"/>
            </a:lvl7pPr>
            <a:lvl8pPr marL="3555964" indent="0">
              <a:buNone/>
              <a:defRPr sz="1800" b="1"/>
            </a:lvl8pPr>
            <a:lvl9pPr marL="406395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45" y="2169338"/>
            <a:ext cx="4041775" cy="3941227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2355"/>
            <a:ext cx="3008312" cy="115909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2355"/>
            <a:ext cx="5111750" cy="5838210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1467"/>
            <a:ext cx="3008312" cy="4679118"/>
          </a:xfrm>
        </p:spPr>
        <p:txBody>
          <a:bodyPr/>
          <a:lstStyle>
            <a:lvl1pPr marL="0" indent="0">
              <a:buNone/>
              <a:defRPr sz="1600"/>
            </a:lvl1pPr>
            <a:lvl2pPr marL="507995" indent="0">
              <a:buNone/>
              <a:defRPr sz="1300"/>
            </a:lvl2pPr>
            <a:lvl3pPr marL="1015990" indent="0">
              <a:buNone/>
              <a:defRPr sz="1100"/>
            </a:lvl3pPr>
            <a:lvl4pPr marL="1523985" indent="0">
              <a:buNone/>
              <a:defRPr sz="1000"/>
            </a:lvl4pPr>
            <a:lvl5pPr marL="2031980" indent="0">
              <a:buNone/>
              <a:defRPr sz="1000"/>
            </a:lvl5pPr>
            <a:lvl6pPr marL="2539975" indent="0">
              <a:buNone/>
              <a:defRPr sz="1000"/>
            </a:lvl6pPr>
            <a:lvl7pPr marL="3047970" indent="0">
              <a:buNone/>
              <a:defRPr sz="1000"/>
            </a:lvl7pPr>
            <a:lvl8pPr marL="3555964" indent="0">
              <a:buNone/>
              <a:defRPr sz="1000"/>
            </a:lvl8pPr>
            <a:lvl9pPr marL="40639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788377"/>
            <a:ext cx="5486400" cy="56529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1215"/>
            <a:ext cx="5486400" cy="4104323"/>
          </a:xfrm>
        </p:spPr>
        <p:txBody>
          <a:bodyPr/>
          <a:lstStyle>
            <a:lvl1pPr marL="0" indent="0">
              <a:buNone/>
              <a:defRPr sz="3600"/>
            </a:lvl1pPr>
            <a:lvl2pPr marL="507995" indent="0">
              <a:buNone/>
              <a:defRPr sz="3100"/>
            </a:lvl2pPr>
            <a:lvl3pPr marL="1015990" indent="0">
              <a:buNone/>
              <a:defRPr sz="2700"/>
            </a:lvl3pPr>
            <a:lvl4pPr marL="1523985" indent="0">
              <a:buNone/>
              <a:defRPr sz="2200"/>
            </a:lvl4pPr>
            <a:lvl5pPr marL="2031980" indent="0">
              <a:buNone/>
              <a:defRPr sz="2200"/>
            </a:lvl5pPr>
            <a:lvl6pPr marL="2539975" indent="0">
              <a:buNone/>
              <a:defRPr sz="2200"/>
            </a:lvl6pPr>
            <a:lvl7pPr marL="3047970" indent="0">
              <a:buNone/>
              <a:defRPr sz="2200"/>
            </a:lvl7pPr>
            <a:lvl8pPr marL="3555964" indent="0">
              <a:buNone/>
              <a:defRPr sz="2200"/>
            </a:lvl8pPr>
            <a:lvl9pPr marL="4063959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53672"/>
            <a:ext cx="5486400" cy="802813"/>
          </a:xfrm>
        </p:spPr>
        <p:txBody>
          <a:bodyPr/>
          <a:lstStyle>
            <a:lvl1pPr marL="0" indent="0">
              <a:buNone/>
              <a:defRPr sz="1600"/>
            </a:lvl1pPr>
            <a:lvl2pPr marL="507995" indent="0">
              <a:buNone/>
              <a:defRPr sz="1300"/>
            </a:lvl2pPr>
            <a:lvl3pPr marL="1015990" indent="0">
              <a:buNone/>
              <a:defRPr sz="1100"/>
            </a:lvl3pPr>
            <a:lvl4pPr marL="1523985" indent="0">
              <a:buNone/>
              <a:defRPr sz="1000"/>
            </a:lvl4pPr>
            <a:lvl5pPr marL="2031980" indent="0">
              <a:buNone/>
              <a:defRPr sz="1000"/>
            </a:lvl5pPr>
            <a:lvl6pPr marL="2539975" indent="0">
              <a:buNone/>
              <a:defRPr sz="1000"/>
            </a:lvl6pPr>
            <a:lvl7pPr marL="3047970" indent="0">
              <a:buNone/>
              <a:defRPr sz="1000"/>
            </a:lvl7pPr>
            <a:lvl8pPr marL="3555964" indent="0">
              <a:buNone/>
              <a:defRPr sz="1000"/>
            </a:lvl8pPr>
            <a:lvl9pPr marL="40639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3939"/>
            <a:ext cx="2057400" cy="5836626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3939"/>
            <a:ext cx="6019800" cy="5836626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3939"/>
            <a:ext cx="8229600" cy="1140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96126"/>
            <a:ext cx="8229600" cy="45144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40166"/>
            <a:ext cx="2133600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6F733-31A5-42C0-A805-091C5C92EF9A}" type="datetimeFigureOut">
              <a:rPr lang="fr-FR" smtClean="0"/>
              <a:t>20/06/2025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40166"/>
            <a:ext cx="2895600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40166"/>
            <a:ext cx="2133600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85668-53A6-4BC4-B024-9BE660C3FECF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10" y="273953"/>
            <a:ext cx="8229600" cy="1140090"/>
          </a:xfrm>
          <a:prstGeom prst="rect">
            <a:avLst/>
          </a:prstGeom>
        </p:spPr>
        <p:txBody>
          <a:bodyPr vert="horz" lIns="101599" tIns="50799" rIns="101599" bIns="507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10" y="1596128"/>
            <a:ext cx="8229600" cy="4514439"/>
          </a:xfrm>
          <a:prstGeom prst="rect">
            <a:avLst/>
          </a:prstGeom>
        </p:spPr>
        <p:txBody>
          <a:bodyPr vert="horz" lIns="101599" tIns="50799" rIns="101599" bIns="507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1" y="6340173"/>
            <a:ext cx="2133600" cy="36419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5990"/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15990"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2" y="6340173"/>
            <a:ext cx="2895600" cy="36419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599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1" y="6340173"/>
            <a:ext cx="2133600" cy="36419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5990"/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1599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amond/>
  </p:transition>
  <p:txStyles>
    <p:titleStyle>
      <a:lvl1pPr algn="ctr" defTabSz="101599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0996" indent="-380996" algn="l" defTabSz="101599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5492" indent="-317497" algn="l" defTabSz="1015990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6998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77982" indent="-253997" algn="l" defTabSz="101599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85977" indent="-253997" algn="l" defTabSz="101599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93972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0196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962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1795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799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599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398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198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997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797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55964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63959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10" y="273958"/>
            <a:ext cx="8229600" cy="1140090"/>
          </a:xfrm>
          <a:prstGeom prst="rect">
            <a:avLst/>
          </a:prstGeom>
        </p:spPr>
        <p:txBody>
          <a:bodyPr vert="horz" lIns="101599" tIns="50799" rIns="101599" bIns="507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10" y="1596126"/>
            <a:ext cx="8229600" cy="4514439"/>
          </a:xfrm>
          <a:prstGeom prst="rect">
            <a:avLst/>
          </a:prstGeom>
        </p:spPr>
        <p:txBody>
          <a:bodyPr vert="horz" lIns="101599" tIns="50799" rIns="101599" bIns="507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40173"/>
            <a:ext cx="2133600" cy="36419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5990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15990"/>
              <a:t>20/06/2025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40173"/>
            <a:ext cx="2895600" cy="36419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599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40173"/>
            <a:ext cx="2133600" cy="364195"/>
          </a:xfrm>
          <a:prstGeom prst="rect">
            <a:avLst/>
          </a:prstGeom>
        </p:spPr>
        <p:txBody>
          <a:bodyPr vert="horz" lIns="101599" tIns="50799" rIns="101599" bIns="5079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15990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1599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amond/>
  </p:transition>
  <p:txStyles>
    <p:titleStyle>
      <a:lvl1pPr algn="ctr" defTabSz="101599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0996" indent="-380996" algn="l" defTabSz="101599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25492" indent="-317497" algn="l" defTabSz="1015990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6998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77982" indent="-253997" algn="l" defTabSz="1015990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85977" indent="-253997" algn="l" defTabSz="1015990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93972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0196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962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17957" indent="-253997" algn="l" defTabSz="10159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799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1599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2398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3198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9975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47970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55964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63959" algn="l" defTabSz="10159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9.gif"/><Relationship Id="rId5" Type="http://schemas.openxmlformats.org/officeDocument/2006/relationships/image" Target="../media/image68.gif"/><Relationship Id="rId4" Type="http://schemas.openxmlformats.org/officeDocument/2006/relationships/image" Target="../media/image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5485918" y="170983"/>
            <a:ext cx="3428697" cy="3102011"/>
          </a:xfrm>
          <a:prstGeom prst="rect">
            <a:avLst/>
          </a:prstGeom>
          <a:noFill/>
        </p:spPr>
        <p:txBody>
          <a:bodyPr wrap="none" lIns="101598" tIns="50798" rIns="101598" bIns="50798" rtlCol="0">
            <a:prstTxWarp prst="textArchUpPour">
              <a:avLst/>
            </a:prstTxWarp>
            <a:spAutoFit/>
          </a:bodyPr>
          <a:lstStyle/>
          <a:p>
            <a:pPr defTabSz="1015980"/>
            <a:r>
              <a:rPr lang="fr-FR" dirty="0">
                <a:ln w="254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Permanent Marker" pitchFamily="2" charset="0"/>
                <a:ea typeface="Permanent Marker" pitchFamily="2" charset="0"/>
              </a:rPr>
              <a:t>Villes  et  villages</a:t>
            </a:r>
            <a:endParaRPr lang="fr-FR" dirty="0">
              <a:ln w="25400">
                <a:solidFill>
                  <a:prstClr val="black"/>
                </a:solidFill>
              </a:ln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5410221" y="641184"/>
            <a:ext cx="3428697" cy="2514310"/>
          </a:xfrm>
          <a:prstGeom prst="rect">
            <a:avLst/>
          </a:prstGeom>
          <a:noFill/>
        </p:spPr>
        <p:txBody>
          <a:bodyPr wrap="none" lIns="101598" tIns="50798" rIns="101598" bIns="50798" rtlCol="0">
            <a:prstTxWarp prst="textArchDownPour">
              <a:avLst/>
            </a:prstTxWarp>
            <a:spAutoFit/>
          </a:bodyPr>
          <a:lstStyle/>
          <a:p>
            <a:pPr defTabSz="1015980"/>
            <a:r>
              <a:rPr lang="fr-FR" sz="9800" dirty="0">
                <a:ln w="9525" cmpd="dbl">
                  <a:solidFill>
                    <a:prstClr val="black"/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Patrimoine  D’ Alsace</a:t>
            </a:r>
            <a:endParaRPr lang="fr-FR" sz="9800" dirty="0">
              <a:ln w="9525" cmpd="dbl">
                <a:solidFill>
                  <a:prstClr val="black"/>
                </a:solidFill>
              </a:ln>
              <a:solidFill>
                <a:srgbClr val="FFC0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427984" y="4032000"/>
            <a:ext cx="4639902" cy="1133640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 defTabSz="1015980"/>
            <a:r>
              <a:rPr lang="fr-FR" sz="6700" b="1" dirty="0" smtClean="0">
                <a:ln w="47625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latin typeface="Arial Black" pitchFamily="34" charset="0"/>
              </a:rPr>
              <a:t>Climbach</a:t>
            </a:r>
            <a:r>
              <a:rPr lang="fr-FR" sz="6700" b="1" dirty="0" smtClean="0">
                <a:ln w="25400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solidFill>
                  <a:srgbClr val="00B0F0"/>
                </a:solidFill>
                <a:latin typeface="Arial Black" pitchFamily="34" charset="0"/>
              </a:rPr>
              <a:t> </a:t>
            </a:r>
            <a:endParaRPr lang="fr-FR" sz="6700" b="1" dirty="0">
              <a:ln w="25400">
                <a:gradFill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0"/>
                </a:gradFill>
              </a:ln>
              <a:solidFill>
                <a:srgbClr val="00B0F0"/>
              </a:solidFill>
              <a:latin typeface="Arial Black" pitchFamily="34" charset="0"/>
            </a:endParaRPr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8000" y="2988221"/>
            <a:ext cx="902207" cy="128236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-648000" y="2"/>
            <a:ext cx="3428973" cy="1760089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 defTabSz="1015980"/>
            <a:r>
              <a:rPr lang="fr-FR" sz="2700" b="1" dirty="0">
                <a:solidFill>
                  <a:srgbClr val="FFFF00"/>
                </a:solidFill>
                <a:latin typeface="Chiller" pitchFamily="82" charset="0"/>
              </a:rPr>
              <a:t> </a:t>
            </a:r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L’œil  de  chaque  photographe</a:t>
            </a:r>
          </a:p>
          <a:p>
            <a:pPr algn="ctr" defTabSz="1015980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mérite  son  </a:t>
            </a:r>
          </a:p>
          <a:p>
            <a:pPr algn="ctr" defTabSz="1015980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détour</a:t>
            </a:r>
            <a:endParaRPr lang="fr-FR" sz="27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699793" y="0"/>
            <a:ext cx="1828737" cy="1023306"/>
          </a:xfrm>
          <a:prstGeom prst="rect">
            <a:avLst/>
          </a:prstGeom>
          <a:noFill/>
        </p:spPr>
        <p:txBody>
          <a:bodyPr wrap="square" lIns="101598" tIns="50798" rIns="101598" bIns="50798" rtlCol="0">
            <a:spAutoFit/>
          </a:bodyPr>
          <a:lstStyle/>
          <a:p>
            <a:pPr algn="ctr" defTabSz="1015980"/>
            <a:r>
              <a:rPr lang="fr-FR" sz="12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un amoureux </a:t>
            </a:r>
          </a:p>
          <a:p>
            <a:pPr algn="ctr" defTabSz="1015980"/>
            <a:r>
              <a:rPr lang="fr-FR" sz="12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du patrimoine ancien</a:t>
            </a:r>
          </a:p>
          <a:p>
            <a:pPr algn="ctr" defTabSz="1015980"/>
            <a:r>
              <a:rPr lang="fr-FR" sz="12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 pour  le  plaisir  de  partager  </a:t>
            </a:r>
            <a:endParaRPr lang="fr-FR" sz="12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76313" y="5001244"/>
            <a:ext cx="5867429" cy="1606592"/>
          </a:xfrm>
          <a:prstGeom prst="rect">
            <a:avLst/>
          </a:prstGeom>
        </p:spPr>
        <p:txBody>
          <a:bodyPr wrap="square" lIns="101598" tIns="50798" rIns="101598" bIns="50798">
            <a:spAutoFit/>
          </a:bodyPr>
          <a:lstStyle/>
          <a:p>
            <a:pPr algn="ctr" defTabSz="1015980"/>
            <a:r>
              <a:rPr lang="fr-FR" sz="4900" b="1" dirty="0" smtClean="0">
                <a:ln w="34925">
                  <a:solidFill>
                    <a:prstClr val="black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Village des Vosges du Nord</a:t>
            </a:r>
            <a:endParaRPr lang="fr-FR" sz="3100" b="1" dirty="0">
              <a:ln w="34925">
                <a:solidFill>
                  <a:prstClr val="black"/>
                </a:solidFill>
              </a:ln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" y="1400425"/>
            <a:ext cx="4644008" cy="4615123"/>
          </a:xfrm>
          <a:prstGeom prst="rect">
            <a:avLst/>
          </a:prstGeom>
        </p:spPr>
        <p:txBody>
          <a:bodyPr wrap="square" lIns="101598" tIns="50798" rIns="101598" bIns="50798">
            <a:spAutoFit/>
          </a:bodyPr>
          <a:lstStyle/>
          <a:p>
            <a:pPr algn="ctr" defTabSz="1015980"/>
            <a:r>
              <a:rPr lang="fr-FR" sz="4900" b="1" dirty="0">
                <a:ln w="47625">
                  <a:solidFill>
                    <a:srgbClr val="C00000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+</a:t>
            </a:r>
            <a:r>
              <a:rPr lang="fr-FR" sz="4900" b="1" dirty="0">
                <a:ln w="47625">
                  <a:gradFill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Arial Black" pitchFamily="34" charset="0"/>
              </a:rPr>
              <a:t>  </a:t>
            </a:r>
            <a:r>
              <a:rPr lang="fr-FR" sz="4900" b="1" dirty="0" smtClean="0">
                <a:ln w="31750">
                  <a:solidFill>
                    <a:prstClr val="black"/>
                  </a:solidFill>
                </a:ln>
                <a:solidFill>
                  <a:schemeClr val="bg1"/>
                </a:solidFill>
                <a:latin typeface="Arial Black" pitchFamily="34" charset="0"/>
              </a:rPr>
              <a:t>Les colonnes indicatrices du 1er       Empire en Alsace</a:t>
            </a:r>
            <a:endParaRPr lang="fr-FR" sz="1600" dirty="0">
              <a:ln w="31750">
                <a:solidFill>
                  <a:prstClr val="black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13" name="Image 12" descr="Blason_Climbach_(Bas-Rhin).sv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1265530"/>
            <a:ext cx="720000" cy="790643"/>
          </a:xfrm>
          <a:prstGeom prst="rect">
            <a:avLst/>
          </a:prstGeom>
        </p:spPr>
      </p:pic>
      <p:pic>
        <p:nvPicPr>
          <p:cNvPr id="15" name="Musique  traditionnelle  alsacienne21.wav">
            <a:hlinkClick r:id="" action="ppaction://media"/>
          </p:cNvPr>
          <p:cNvPicPr>
            <a:picLocks noRot="1" noChangeAspect="1"/>
          </p:cNvPicPr>
          <p:nvPr>
            <a:wavAudioFile r:embed="rId1" name="Musique  traditionnelle  alsacienne21.wav"/>
          </p:nvPr>
        </p:nvPicPr>
        <p:blipFill>
          <a:blip r:embed="rId6" cstate="print"/>
          <a:stretch>
            <a:fillRect/>
          </a:stretch>
        </p:blipFill>
        <p:spPr>
          <a:xfrm>
            <a:off x="5796136" y="306022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0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2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7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7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8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5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45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1" showWhenStopped="0">
                <p:cTn id="5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/>
      <p:bldP spid="3" grpId="0"/>
      <p:bldP spid="6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23175"/>
            <a:ext cx="9144000" cy="951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dirty="0">
                <a:latin typeface="Bauhaus 93" pitchFamily="82" charset="0"/>
              </a:rPr>
              <a:t>UN VILLAGE MONTAGNARD et FORESTIER </a:t>
            </a:r>
            <a:endParaRPr lang="fr-FR" sz="2800" dirty="0" smtClean="0">
              <a:latin typeface="Bauhaus 93" pitchFamily="82" charset="0"/>
            </a:endParaRPr>
          </a:p>
          <a:p>
            <a:pPr algn="ctr"/>
            <a:r>
              <a:rPr lang="fr-FR" sz="2800" dirty="0" smtClean="0">
                <a:latin typeface="Bauhaus 93" pitchFamily="82" charset="0"/>
              </a:rPr>
              <a:t>situé </a:t>
            </a:r>
            <a:r>
              <a:rPr lang="fr-FR" sz="2800" dirty="0">
                <a:latin typeface="Bauhaus 93" pitchFamily="82" charset="0"/>
              </a:rPr>
              <a:t>dans un cadre idyllique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1759509"/>
            <a:ext cx="9144000" cy="4389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dirty="0">
                <a:latin typeface="Berlin Sans FB" pitchFamily="34" charset="0"/>
              </a:rPr>
              <a:t>Climbach, à l’origine, faisait partie de la Seigneurie des </a:t>
            </a:r>
            <a:r>
              <a:rPr lang="fr-FR" sz="2000" dirty="0" err="1">
                <a:latin typeface="Berlin Sans FB" pitchFamily="34" charset="0"/>
              </a:rPr>
              <a:t>Puller</a:t>
            </a:r>
            <a:r>
              <a:rPr lang="fr-FR" sz="2000" dirty="0">
                <a:latin typeface="Berlin Sans FB" pitchFamily="34" charset="0"/>
              </a:rPr>
              <a:t> de </a:t>
            </a:r>
            <a:r>
              <a:rPr lang="fr-FR" sz="2000" dirty="0" err="1">
                <a:latin typeface="Berlin Sans FB" pitchFamily="34" charset="0"/>
              </a:rPr>
              <a:t>Hohenbourg</a:t>
            </a:r>
            <a:r>
              <a:rPr lang="fr-FR" sz="2000" dirty="0">
                <a:latin typeface="Berlin Sans FB" pitchFamily="34" charset="0"/>
              </a:rPr>
              <a:t> </a:t>
            </a:r>
            <a:r>
              <a:rPr lang="fr-FR" sz="2000" dirty="0" smtClean="0">
                <a:latin typeface="Berlin Sans FB" pitchFamily="34" charset="0"/>
              </a:rPr>
              <a:t>jusqu’en </a:t>
            </a:r>
            <a:r>
              <a:rPr lang="fr-FR" sz="2000" dirty="0">
                <a:latin typeface="Berlin Sans FB" pitchFamily="34" charset="0"/>
              </a:rPr>
              <a:t>1482 puis des Seigneurs de Sickingen jusqu’à la Révolution.</a:t>
            </a:r>
            <a:r>
              <a:rPr lang="fr-FR" sz="2000" dirty="0" smtClean="0">
                <a:latin typeface="Berlin Sans FB" pitchFamily="34" charset="0"/>
              </a:rPr>
              <a:t/>
            </a:r>
            <a:br>
              <a:rPr lang="fr-FR" sz="2000" dirty="0" smtClean="0">
                <a:latin typeface="Berlin Sans FB" pitchFamily="34" charset="0"/>
              </a:rPr>
            </a:br>
            <a:r>
              <a:rPr lang="fr-FR" sz="2000" dirty="0">
                <a:latin typeface="Berlin Sans FB" pitchFamily="34" charset="0"/>
              </a:rPr>
              <a:t>A la fin de la guerre de Trente Ans en 1648, il ne subsistait plus que 8 maisons</a:t>
            </a:r>
            <a:r>
              <a:rPr lang="fr-FR" sz="2000" dirty="0" smtClean="0">
                <a:latin typeface="Berlin Sans FB" pitchFamily="34" charset="0"/>
              </a:rPr>
              <a:t>. </a:t>
            </a:r>
          </a:p>
          <a:p>
            <a:pPr algn="ctr"/>
            <a:endParaRPr lang="fr-FR" sz="2000" dirty="0">
              <a:latin typeface="Berlin Sans FB" pitchFamily="34" charset="0"/>
            </a:endParaRPr>
          </a:p>
          <a:p>
            <a:pPr algn="ctr"/>
            <a:r>
              <a:rPr lang="fr-FR" sz="2000" dirty="0" smtClean="0">
                <a:latin typeface="Berlin Sans FB" pitchFamily="34" charset="0"/>
              </a:rPr>
              <a:t>CLIMBACH, est mentionné pour la première fois en 1371 sous la forme de </a:t>
            </a:r>
            <a:r>
              <a:rPr lang="fr-FR" sz="2000" dirty="0" err="1" smtClean="0">
                <a:latin typeface="Berlin Sans FB" pitchFamily="34" charset="0"/>
              </a:rPr>
              <a:t>Kleinbach</a:t>
            </a:r>
            <a:r>
              <a:rPr lang="fr-FR" sz="2000" dirty="0" smtClean="0">
                <a:latin typeface="Berlin Sans FB" pitchFamily="34" charset="0"/>
              </a:rPr>
              <a:t>, puis repris sous les formes de </a:t>
            </a:r>
            <a:r>
              <a:rPr lang="fr-FR" sz="2000" dirty="0" err="1" smtClean="0">
                <a:latin typeface="Berlin Sans FB" pitchFamily="34" charset="0"/>
              </a:rPr>
              <a:t>Clenbach</a:t>
            </a:r>
            <a:r>
              <a:rPr lang="fr-FR" sz="2000" dirty="0" smtClean="0">
                <a:latin typeface="Berlin Sans FB" pitchFamily="34" charset="0"/>
              </a:rPr>
              <a:t>-</a:t>
            </a:r>
            <a:r>
              <a:rPr lang="fr-FR" sz="2000" dirty="0" err="1" smtClean="0">
                <a:latin typeface="Berlin Sans FB" pitchFamily="34" charset="0"/>
              </a:rPr>
              <a:t>Clienbach</a:t>
            </a:r>
            <a:r>
              <a:rPr lang="fr-FR" sz="2000" dirty="0" smtClean="0">
                <a:latin typeface="Berlin Sans FB" pitchFamily="34" charset="0"/>
              </a:rPr>
              <a:t> (en 1457) - </a:t>
            </a:r>
            <a:r>
              <a:rPr lang="fr-FR" sz="2000" dirty="0" err="1" smtClean="0">
                <a:latin typeface="Berlin Sans FB" pitchFamily="34" charset="0"/>
              </a:rPr>
              <a:t>Cleinbach</a:t>
            </a:r>
            <a:r>
              <a:rPr lang="fr-FR" sz="2000" dirty="0" smtClean="0">
                <a:latin typeface="Berlin Sans FB" pitchFamily="34" charset="0"/>
              </a:rPr>
              <a:t>-</a:t>
            </a:r>
            <a:r>
              <a:rPr lang="fr-FR" sz="2000" dirty="0" err="1" smtClean="0">
                <a:latin typeface="Berlin Sans FB" pitchFamily="34" charset="0"/>
              </a:rPr>
              <a:t>Glehnbach</a:t>
            </a:r>
            <a:r>
              <a:rPr lang="fr-FR" sz="2000" dirty="0" smtClean="0">
                <a:latin typeface="Berlin Sans FB" pitchFamily="34" charset="0"/>
              </a:rPr>
              <a:t> (en1547) - </a:t>
            </a:r>
            <a:r>
              <a:rPr lang="fr-FR" sz="2000" dirty="0" err="1" smtClean="0">
                <a:latin typeface="Berlin Sans FB" pitchFamily="34" charset="0"/>
              </a:rPr>
              <a:t>Klembach</a:t>
            </a:r>
            <a:r>
              <a:rPr lang="fr-FR" sz="2000" dirty="0" smtClean="0">
                <a:latin typeface="Berlin Sans FB" pitchFamily="34" charset="0"/>
              </a:rPr>
              <a:t> (en 1725) et </a:t>
            </a:r>
            <a:r>
              <a:rPr lang="fr-FR" sz="2000" dirty="0" err="1" smtClean="0">
                <a:latin typeface="Berlin Sans FB" pitchFamily="34" charset="0"/>
              </a:rPr>
              <a:t>Klimbach</a:t>
            </a:r>
            <a:r>
              <a:rPr lang="fr-FR" sz="2000" dirty="0" smtClean="0">
                <a:latin typeface="Berlin Sans FB" pitchFamily="34" charset="0"/>
              </a:rPr>
              <a:t> (en 1871).</a:t>
            </a:r>
          </a:p>
          <a:p>
            <a:pPr algn="ctr"/>
            <a:r>
              <a:rPr lang="fr-FR" sz="2000" dirty="0" smtClean="0">
                <a:latin typeface="Berlin Sans FB" pitchFamily="34" charset="0"/>
              </a:rPr>
              <a:t>CLIMBACH, à l'origine, propriété des Püller de </a:t>
            </a:r>
            <a:r>
              <a:rPr lang="fr-FR" sz="2000" dirty="0" err="1" smtClean="0">
                <a:latin typeface="Berlin Sans FB" pitchFamily="34" charset="0"/>
              </a:rPr>
              <a:t>Hohenbourg</a:t>
            </a:r>
            <a:r>
              <a:rPr lang="fr-FR" sz="2000" dirty="0" smtClean="0">
                <a:latin typeface="Berlin Sans FB" pitchFamily="34" charset="0"/>
              </a:rPr>
              <a:t>, il partage le destin de cette seigneurie. A leur extension en 1482, leurs biens passent entre les mains des Sickingen, par le mariage de Marguerite de </a:t>
            </a:r>
            <a:r>
              <a:rPr lang="fr-FR" sz="2000" dirty="0" err="1" smtClean="0">
                <a:latin typeface="Berlin Sans FB" pitchFamily="34" charset="0"/>
              </a:rPr>
              <a:t>Hohenbourg</a:t>
            </a:r>
            <a:r>
              <a:rPr lang="fr-FR" sz="2000" dirty="0" smtClean="0">
                <a:latin typeface="Berlin Sans FB" pitchFamily="34" charset="0"/>
              </a:rPr>
              <a:t> à </a:t>
            </a:r>
            <a:r>
              <a:rPr lang="fr-FR" sz="2000" dirty="0" err="1" smtClean="0">
                <a:latin typeface="Berlin Sans FB" pitchFamily="34" charset="0"/>
              </a:rPr>
              <a:t>Schweickart</a:t>
            </a:r>
            <a:r>
              <a:rPr lang="fr-FR" sz="2000" dirty="0" smtClean="0">
                <a:latin typeface="Berlin Sans FB" pitchFamily="34" charset="0"/>
              </a:rPr>
              <a:t> de </a:t>
            </a:r>
          </a:p>
          <a:p>
            <a:pPr algn="ctr"/>
            <a:r>
              <a:rPr lang="fr-FR" sz="2000" dirty="0" smtClean="0">
                <a:latin typeface="Berlin Sans FB" pitchFamily="34" charset="0"/>
              </a:rPr>
              <a:t>Sickingen puis à son fils François, jusqu'à </a:t>
            </a:r>
            <a:r>
              <a:rPr lang="fr-FR" sz="2000" dirty="0" err="1" smtClean="0">
                <a:latin typeface="Berlin Sans FB" pitchFamily="34" charset="0"/>
              </a:rPr>
              <a:t>jusqu'à</a:t>
            </a:r>
            <a:r>
              <a:rPr lang="fr-FR" sz="2000" dirty="0" smtClean="0">
                <a:latin typeface="Berlin Sans FB" pitchFamily="34" charset="0"/>
              </a:rPr>
              <a:t> la Révolution. Les armoiries &lt;&lt;d'argent au cœur de gueules, transpercé de deux flèches d'azur en sautoir&gt;&gt; </a:t>
            </a:r>
          </a:p>
          <a:p>
            <a:pPr algn="ctr"/>
            <a:r>
              <a:rPr lang="fr-FR" sz="2000" dirty="0" smtClean="0">
                <a:latin typeface="Berlin Sans FB" pitchFamily="34" charset="0"/>
              </a:rPr>
              <a:t>ont une origine et une signification inconnue.</a:t>
            </a:r>
          </a:p>
          <a:p>
            <a:pPr algn="ctr"/>
            <a:endParaRPr lang="fr-FR" sz="2000" dirty="0">
              <a:latin typeface="Berlin Sans FB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48000" y="6463501"/>
            <a:ext cx="297180" cy="296423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8790097_1290441874778572_7646799581853301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22584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8000" r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>
            <a:spLocks noChangeAspect="1"/>
          </p:cNvSpPr>
          <p:nvPr/>
        </p:nvSpPr>
        <p:spPr>
          <a:xfrm>
            <a:off x="755576" y="2124125"/>
            <a:ext cx="1551138" cy="1800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Cylindre 3"/>
          <p:cNvSpPr/>
          <p:nvPr/>
        </p:nvSpPr>
        <p:spPr>
          <a:xfrm>
            <a:off x="251520" y="0"/>
            <a:ext cx="1440160" cy="1800000"/>
          </a:xfrm>
          <a:prstGeom prst="ca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184000" y="2628000"/>
            <a:ext cx="415049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200" b="1" dirty="0" smtClean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Arial Black" pitchFamily="34" charset="0"/>
              </a:rPr>
              <a:t>Visiter</a:t>
            </a:r>
          </a:p>
          <a:p>
            <a:pPr algn="ctr"/>
            <a:r>
              <a:rPr lang="fr-FR" sz="4000" b="1" dirty="0" smtClean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Arial Black" pitchFamily="34" charset="0"/>
              </a:rPr>
              <a:t>Les </a:t>
            </a:r>
          </a:p>
          <a:p>
            <a:pPr algn="ctr"/>
            <a:r>
              <a:rPr lang="fr-FR" sz="4000" b="1" dirty="0" smtClean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Arial Black" pitchFamily="34" charset="0"/>
              </a:rPr>
              <a:t>colonnes</a:t>
            </a:r>
          </a:p>
          <a:p>
            <a:pPr algn="ctr"/>
            <a:r>
              <a:rPr lang="fr-FR" sz="3600" b="1" dirty="0" smtClean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Arial Black" pitchFamily="34" charset="0"/>
              </a:rPr>
              <a:t> </a:t>
            </a:r>
            <a:r>
              <a:rPr lang="fr-FR" sz="4400" b="1" dirty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Arial Black" pitchFamily="34" charset="0"/>
              </a:rPr>
              <a:t>indicatrices</a:t>
            </a:r>
            <a:r>
              <a:rPr lang="fr-FR" sz="3600" b="1" dirty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Arial Black" pitchFamily="34" charset="0"/>
              </a:rPr>
              <a:t> </a:t>
            </a:r>
            <a:endParaRPr lang="fr-FR" sz="1100" dirty="0"/>
          </a:p>
        </p:txBody>
      </p:sp>
      <p:sp>
        <p:nvSpPr>
          <p:cNvPr id="6" name="Cylindre 5"/>
          <p:cNvSpPr/>
          <p:nvPr/>
        </p:nvSpPr>
        <p:spPr>
          <a:xfrm>
            <a:off x="251520" y="4716413"/>
            <a:ext cx="1440160" cy="1800000"/>
          </a:xfrm>
          <a:prstGeom prst="can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Cylindre 6"/>
          <p:cNvSpPr>
            <a:spLocks noChangeAspect="1"/>
          </p:cNvSpPr>
          <p:nvPr/>
        </p:nvSpPr>
        <p:spPr>
          <a:xfrm>
            <a:off x="6804248" y="5292477"/>
            <a:ext cx="996926" cy="1440000"/>
          </a:xfrm>
          <a:prstGeom prst="can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36000" y="72000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 smtClean="0">
                <a:latin typeface="Baskerville Old Face" pitchFamily="18" charset="0"/>
              </a:rPr>
              <a:t>Les colonnes indicatrices du 1er Empire en Alsace constituent les panneaux de direction de l'époque, initiés par le Préfet </a:t>
            </a:r>
            <a:r>
              <a:rPr lang="fr-FR" dirty="0" err="1" smtClean="0">
                <a:latin typeface="Baskerville Old Face" pitchFamily="18" charset="0"/>
              </a:rPr>
              <a:t>A.Lezay-Marnésia</a:t>
            </a:r>
            <a:r>
              <a:rPr lang="fr-FR" dirty="0" smtClean="0">
                <a:latin typeface="Baskerville Old Face" pitchFamily="18" charset="0"/>
              </a:rPr>
              <a:t> en 1811.</a:t>
            </a:r>
          </a:p>
          <a:p>
            <a:pPr algn="ctr"/>
            <a:r>
              <a:rPr lang="fr-FR" dirty="0" smtClean="0">
                <a:latin typeface="Baskerville Old Face" pitchFamily="18" charset="0"/>
              </a:rPr>
              <a:t>Parmi les 11 colonnes rescapées, 6 proviennent du château des Rohan de </a:t>
            </a:r>
          </a:p>
          <a:p>
            <a:pPr algn="ctr"/>
            <a:r>
              <a:rPr lang="fr-FR" dirty="0" smtClean="0">
                <a:latin typeface="Baskerville Old Face" pitchFamily="18" charset="0"/>
              </a:rPr>
              <a:t>Saverne suite à l'incendie de 1779.</a:t>
            </a:r>
            <a:endParaRPr lang="fr-FR" dirty="0">
              <a:latin typeface="Baskerville Old Face" pitchFamily="18" charset="0"/>
            </a:endParaRPr>
          </a:p>
        </p:txBody>
      </p:sp>
      <p:pic>
        <p:nvPicPr>
          <p:cNvPr id="9" name="Fanfare du régiment de cavalerie de la Garde républicaine.wav">
            <a:hlinkClick r:id="" action="ppaction://media"/>
          </p:cNvPr>
          <p:cNvPicPr>
            <a:picLocks noRot="1" noChangeAspect="1"/>
          </p:cNvPicPr>
          <p:nvPr>
            <a:wavAudioFile r:embed="rId1" name="Fanfare du régiment de cavalerie de la Garde républicaine.wav"/>
          </p:nvPr>
        </p:nvPicPr>
        <p:blipFill>
          <a:blip r:embed="rId8" cstate="print"/>
          <a:stretch>
            <a:fillRect/>
          </a:stretch>
        </p:blipFill>
        <p:spPr>
          <a:xfrm>
            <a:off x="2771800" y="414034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1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6512" y="179542"/>
            <a:ext cx="9144000" cy="1074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dirty="0">
                <a:latin typeface="Cinzel Black" pitchFamily="2" charset="0"/>
              </a:rPr>
              <a:t>Adrien-Paul-François-Marie de </a:t>
            </a:r>
            <a:r>
              <a:rPr lang="fr-FR" sz="3200" dirty="0" smtClean="0">
                <a:latin typeface="Cinzel Black" pitchFamily="2" charset="0"/>
              </a:rPr>
              <a:t>Lezay-</a:t>
            </a:r>
            <a:r>
              <a:rPr lang="fr-FR" sz="3200" dirty="0" err="1" smtClean="0">
                <a:latin typeface="Cinzel Black" pitchFamily="2" charset="0"/>
              </a:rPr>
              <a:t>Marnésia</a:t>
            </a:r>
            <a:endParaRPr lang="fr-FR" sz="3200" dirty="0"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67234"/>
            <a:ext cx="9144000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fr-FR" sz="2000" b="1" dirty="0" smtClean="0">
              <a:latin typeface="Baskerville Old Face" pitchFamily="18" charset="0"/>
            </a:endParaRPr>
          </a:p>
          <a:p>
            <a:pPr algn="ctr"/>
            <a:r>
              <a:rPr lang="fr-FR" sz="2000" b="1" dirty="0" smtClean="0">
                <a:latin typeface="Baskerville Old Face" pitchFamily="18" charset="0"/>
              </a:rPr>
              <a:t>Dès </a:t>
            </a:r>
            <a:r>
              <a:rPr lang="fr-FR" sz="2000" b="1" dirty="0">
                <a:latin typeface="Baskerville Old Face" pitchFamily="18" charset="0"/>
              </a:rPr>
              <a:t>sa nomination, le nouveau préfet du Bas-Rhin se préoccupa de remettre en état un réseau routier que la guerre avait fortement endommagé. Il aménagea les routes et en ouvrit de </a:t>
            </a:r>
            <a:r>
              <a:rPr lang="fr-FR" sz="2000" b="1" dirty="0" smtClean="0">
                <a:latin typeface="Baskerville Old Face" pitchFamily="18" charset="0"/>
              </a:rPr>
              <a:t>nouvelles. </a:t>
            </a:r>
            <a:r>
              <a:rPr lang="fr-FR" sz="2000" b="1" dirty="0">
                <a:latin typeface="Baskerville Old Face" pitchFamily="18" charset="0"/>
              </a:rPr>
              <a:t>Les principales routes furent reclassées par un document administratif au Conseil Général du Bas-Rhin daté du 16 juin </a:t>
            </a:r>
            <a:r>
              <a:rPr lang="fr-FR" sz="2000" b="1" dirty="0" smtClean="0">
                <a:latin typeface="Baskerville Old Face" pitchFamily="18" charset="0"/>
              </a:rPr>
              <a:t>1812. </a:t>
            </a:r>
          </a:p>
          <a:p>
            <a:pPr algn="ctr"/>
            <a:endParaRPr lang="fr-FR" sz="1100" b="1" dirty="0">
              <a:latin typeface="Baskerville Old Face" pitchFamily="18" charset="0"/>
            </a:endParaRPr>
          </a:p>
          <a:p>
            <a:pPr algn="ctr"/>
            <a:r>
              <a:rPr lang="fr-FR" sz="2000" b="1" dirty="0" smtClean="0">
                <a:latin typeface="Baskerville Old Face" pitchFamily="18" charset="0"/>
              </a:rPr>
              <a:t>Lezay-</a:t>
            </a:r>
            <a:r>
              <a:rPr lang="fr-FR" sz="2000" b="1" dirty="0" err="1" smtClean="0">
                <a:latin typeface="Baskerville Old Face" pitchFamily="18" charset="0"/>
              </a:rPr>
              <a:t>Marnésia</a:t>
            </a:r>
            <a:r>
              <a:rPr lang="fr-FR" sz="2000" b="1" dirty="0" smtClean="0">
                <a:latin typeface="Baskerville Old Face" pitchFamily="18" charset="0"/>
              </a:rPr>
              <a:t> voulait aussi que les voies soient agréables et commodes : il les agrémenta de bancs, d'arbres, de « places » du Roi de Rome, de fontaines comme la Fontaine Alsace, en haut du col de Saverne...﻿</a:t>
            </a:r>
          </a:p>
          <a:p>
            <a:pPr algn="ctr"/>
            <a:endParaRPr lang="fr-FR" sz="1100" b="1" dirty="0">
              <a:latin typeface="Baskerville Old Face" pitchFamily="18" charset="0"/>
            </a:endParaRPr>
          </a:p>
          <a:p>
            <a:pPr algn="ctr"/>
            <a:r>
              <a:rPr lang="fr-FR" sz="2000" b="1" dirty="0" smtClean="0">
                <a:latin typeface="Baskerville Old Face" pitchFamily="18" charset="0"/>
              </a:rPr>
              <a:t>Par dessus tout, il mit en place un système de signalisation aux principaux carrefours, sous la forme de bornes et de colonnes indicatives. Les communes furent invitées à participer activement à ces aménagements. Entre 1810 et 1814, cette vaste entreprise employa plus de 10 000 hommes et 20 000 chevaux. Lezay-</a:t>
            </a:r>
            <a:r>
              <a:rPr lang="fr-FR" sz="2000" b="1" dirty="0" err="1" smtClean="0">
                <a:latin typeface="Baskerville Old Face" pitchFamily="18" charset="0"/>
              </a:rPr>
              <a:t>Marnésia</a:t>
            </a:r>
            <a:r>
              <a:rPr lang="fr-FR" sz="2000" b="1" dirty="0" smtClean="0">
                <a:latin typeface="Baskerville Old Face" pitchFamily="18" charset="0"/>
              </a:rPr>
              <a:t> y gagna </a:t>
            </a:r>
          </a:p>
          <a:p>
            <a:pPr algn="ctr"/>
            <a:r>
              <a:rPr lang="fr-FR" sz="2000" b="1" dirty="0" smtClean="0">
                <a:latin typeface="Baskerville Old Face" pitchFamily="18" charset="0"/>
              </a:rPr>
              <a:t>Le surnom de « Préfet des routes ».Il ne reste plus aujourd'hui qu'une dizaine de colonnes indicatives du programme de Lezay-</a:t>
            </a:r>
            <a:r>
              <a:rPr lang="fr-FR" sz="2000" b="1" dirty="0" err="1" smtClean="0">
                <a:latin typeface="Baskerville Old Face" pitchFamily="18" charset="0"/>
              </a:rPr>
              <a:t>Marnésia</a:t>
            </a:r>
            <a:r>
              <a:rPr lang="fr-FR" sz="2000" b="1" dirty="0" smtClean="0">
                <a:latin typeface="Baskerville Old Face" pitchFamily="18" charset="0"/>
              </a:rPr>
              <a:t>. </a:t>
            </a:r>
            <a:endParaRPr lang="fr-FR" sz="2000" b="1" dirty="0">
              <a:latin typeface="Baskerville Old Face" pitchFamily="18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48000" y="6463501"/>
            <a:ext cx="297180" cy="296423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1475656" y="682258"/>
            <a:ext cx="914400" cy="134302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Blason_famille_fr_de_Lezay-Marnésia.sv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208" y="690932"/>
            <a:ext cx="1145461" cy="1256792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7524001" y="1005433"/>
            <a:ext cx="1620957" cy="920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Blackadder ITC" pitchFamily="82" charset="0"/>
              </a:rPr>
              <a:t>Blason  </a:t>
            </a:r>
          </a:p>
          <a:p>
            <a:pPr algn="ctr"/>
            <a:r>
              <a:rPr lang="fr-FR" dirty="0" smtClean="0">
                <a:latin typeface="Blackadder ITC" pitchFamily="82" charset="0"/>
              </a:rPr>
              <a:t>Famille</a:t>
            </a:r>
          </a:p>
          <a:p>
            <a:pPr algn="ctr"/>
            <a:r>
              <a:rPr lang="fr-FR" dirty="0" smtClean="0">
                <a:latin typeface="Blackadder ITC" pitchFamily="82" charset="0"/>
              </a:rPr>
              <a:t>Lezay-</a:t>
            </a:r>
            <a:r>
              <a:rPr lang="fr-FR" dirty="0" err="1" smtClean="0">
                <a:latin typeface="Blackadder ITC" pitchFamily="82" charset="0"/>
              </a:rPr>
              <a:t>Marnésia</a:t>
            </a:r>
            <a:r>
              <a:rPr lang="fr-FR" dirty="0" smtClean="0"/>
              <a:t> </a:t>
            </a:r>
            <a:endParaRPr lang="fr-FR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4222_1741509349671820_5368439686950831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5831086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2450_1741508696338552_7459577519624731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9144000" cy="6003284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21005_1741509123005176_65579218893936428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42925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81738_1741508729671882_7781888136020110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47820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874170_1741509076338514_65097184934388462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57328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60164_1741509463005142_7377022850757158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538"/>
            <a:ext cx="6080639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59060_1741509513005137_4268239956189144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0"/>
            <a:ext cx="550068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4000_1741509299671825_2392140639719634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5625703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2731_1741509559671799_55231937434462713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095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3371_1741509839671771_74557836260843787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6135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8887_1741509319671823_58793972961960842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607218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78384_1741509213005167_1298994110955472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538"/>
            <a:ext cx="8553968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9177_1741509273005161_90084454292586841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8384977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7264_1741508919671863_1038317533641502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538"/>
            <a:ext cx="6035994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901550_1741509243005164_2127984748173545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49547_1741509003005188_4935690457914577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5750719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6277_1741509153005173_57757870535979540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14628_1741509106338511_1142539916101556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6000" y="0"/>
            <a:ext cx="5491758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01604_1741509396338482_7704659264776901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5679281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86872_1741509579671797_21499175704310932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557212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15320_1741509629671792_3190918536623715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557212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05564_1741509039671851_57270410139494316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0"/>
            <a:ext cx="5938242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99075_1741508979671857_4733209131227338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6000" y="0"/>
            <a:ext cx="5857875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887009_1741509896338432_8653640291621814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86850_1741509796338442_4216916173859250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2000" y="0"/>
            <a:ext cx="7214620" cy="6840000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701612_1741509733005115_81770268756502690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9252_1741509769671778_35675000865210955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0538"/>
          </a:xfrm>
          <a:prstGeom prst="rect">
            <a:avLst/>
          </a:prstGeom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trasbourg PNG Transparent Images Free Download | Vector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0000">
            <a:off x="6804000" y="-360000"/>
            <a:ext cx="2339675" cy="165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387" y="5856155"/>
            <a:ext cx="1676438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9061" y="3676771"/>
            <a:ext cx="1257189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85711" y="4189777"/>
            <a:ext cx="1066706" cy="68393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598" tIns="50798" rIns="101598" bIns="50798" rtlCol="0" anchor="ctr"/>
          <a:lstStyle/>
          <a:p>
            <a:pPr algn="ctr" defTabSz="1015980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2504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858054" y="6241798"/>
            <a:ext cx="974622" cy="302643"/>
          </a:xfrm>
          <a:prstGeom prst="rect">
            <a:avLst/>
          </a:prstGeom>
          <a:noFill/>
        </p:spPr>
        <p:txBody>
          <a:bodyPr wrap="none" lIns="101598" tIns="50798" rIns="101598" bIns="50798" rtlCol="0">
            <a:spAutoFit/>
          </a:bodyPr>
          <a:lstStyle/>
          <a:p>
            <a:pPr defTabSz="1015980"/>
            <a:r>
              <a:rPr lang="fr-FR" sz="1300" b="1" dirty="0" smtClean="0">
                <a:solidFill>
                  <a:srgbClr val="FF0000"/>
                </a:solidFill>
              </a:rPr>
              <a:t>20.06.2023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151" y="6027141"/>
            <a:ext cx="2349740" cy="716310"/>
          </a:xfrm>
          <a:prstGeom prst="rect">
            <a:avLst/>
          </a:prstGeom>
          <a:noFill/>
        </p:spPr>
        <p:txBody>
          <a:bodyPr wrap="none" lIns="101597" tIns="50797" rIns="101597" bIns="50797" rtlCol="0">
            <a:spAutoFit/>
          </a:bodyPr>
          <a:lstStyle/>
          <a:p>
            <a:pPr defTabSz="1015980"/>
            <a:r>
              <a:rPr lang="fr-FR" sz="40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953011" y="256741"/>
            <a:ext cx="2348201" cy="716310"/>
          </a:xfrm>
          <a:prstGeom prst="rect">
            <a:avLst/>
          </a:prstGeom>
          <a:noFill/>
        </p:spPr>
        <p:txBody>
          <a:bodyPr wrap="none" lIns="101597" tIns="50797" rIns="101597" bIns="50797" rtlCol="0">
            <a:spAutoFit/>
          </a:bodyPr>
          <a:lstStyle/>
          <a:p>
            <a:pPr defTabSz="1015980"/>
            <a:r>
              <a:rPr lang="fr-FR" sz="40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4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484" y="42747"/>
            <a:ext cx="3877460" cy="1333692"/>
          </a:xfrm>
          <a:prstGeom prst="rect">
            <a:avLst/>
          </a:prstGeom>
          <a:noFill/>
        </p:spPr>
        <p:txBody>
          <a:bodyPr wrap="square" lIns="101597" tIns="50797" rIns="101597" bIns="50797" rtlCol="0">
            <a:spAutoFit/>
          </a:bodyPr>
          <a:lstStyle/>
          <a:p>
            <a:pPr algn="ctr" defTabSz="1015980"/>
            <a:r>
              <a:rPr lang="fr-FR" sz="40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Musique  </a:t>
            </a:r>
            <a:r>
              <a:rPr lang="fr-FR" sz="40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traditionnelle</a:t>
            </a:r>
            <a:endParaRPr lang="fr-FR" sz="40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6" name="Image 15" descr="0g0000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720000">
            <a:off x="2687160" y="2018115"/>
            <a:ext cx="1904832" cy="1464034"/>
          </a:xfrm>
          <a:prstGeom prst="rect">
            <a:avLst/>
          </a:prstGeom>
        </p:spPr>
      </p:pic>
      <p:pic>
        <p:nvPicPr>
          <p:cNvPr id="13" name="Image 12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264000" y="1044005"/>
            <a:ext cx="1800000" cy="18000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286000" y="406800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Fanfare du régiment de cavalerie de la Garde républicaine</a:t>
            </a:r>
            <a:endParaRPr lang="fr-FR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202</Words>
  <Application>Microsoft Office PowerPoint</Application>
  <PresentationFormat>Personnalisé</PresentationFormat>
  <Paragraphs>43</Paragraphs>
  <Slides>53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53</vt:i4>
      </vt:variant>
    </vt:vector>
  </HeadingPairs>
  <TitlesOfParts>
    <vt:vector size="56" baseType="lpstr">
      <vt:lpstr>Thème Office</vt:lpstr>
      <vt:lpstr>2_Thème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36</cp:revision>
  <dcterms:created xsi:type="dcterms:W3CDTF">2025-06-20T09:44:28Z</dcterms:created>
  <dcterms:modified xsi:type="dcterms:W3CDTF">2025-06-20T15:31:08Z</dcterms:modified>
</cp:coreProperties>
</file>