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83" r:id="rId7"/>
    <p:sldId id="260" r:id="rId8"/>
    <p:sldId id="261" r:id="rId9"/>
    <p:sldId id="262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4" r:id="rId26"/>
    <p:sldId id="281" r:id="rId27"/>
    <p:sldId id="282" r:id="rId28"/>
    <p:sldId id="285" r:id="rId29"/>
    <p:sldId id="296" r:id="rId30"/>
    <p:sldId id="295" r:id="rId31"/>
    <p:sldId id="286" r:id="rId32"/>
    <p:sldId id="287" r:id="rId33"/>
    <p:sldId id="297" r:id="rId34"/>
    <p:sldId id="265" r:id="rId35"/>
    <p:sldId id="289" r:id="rId36"/>
    <p:sldId id="290" r:id="rId37"/>
    <p:sldId id="291" r:id="rId38"/>
    <p:sldId id="292" r:id="rId39"/>
    <p:sldId id="288" r:id="rId40"/>
    <p:sldId id="293" r:id="rId41"/>
    <p:sldId id="294" r:id="rId42"/>
    <p:sldId id="298" r:id="rId43"/>
    <p:sldId id="257" r:id="rId44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EA8qOoAQPwp07XCzQGJ2w==" hashData="wxrMwPavMfimJGUPMZGxkU4HGG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77" y="-82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5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4192A-03B4-4BBA-AB6B-C61A1B32D5CA}" type="datetimeFigureOut">
              <a:rPr lang="fr-FR" smtClean="0"/>
              <a:pPr/>
              <a:t>16/06/2025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FB929-CC36-408D-A0CD-4E0EF8384D8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4192A-03B4-4BBA-AB6B-C61A1B32D5CA}" type="datetimeFigureOut">
              <a:rPr lang="fr-FR" smtClean="0"/>
              <a:pPr/>
              <a:t>16/06/2025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FB929-CC36-408D-A0CD-4E0EF8384D8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4192A-03B4-4BBA-AB6B-C61A1B32D5CA}" type="datetimeFigureOut">
              <a:rPr lang="fr-FR" smtClean="0"/>
              <a:pPr/>
              <a:t>16/06/2025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FB929-CC36-408D-A0CD-4E0EF8384D8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4192A-03B4-4BBA-AB6B-C61A1B32D5CA}" type="datetimeFigureOut">
              <a:rPr lang="fr-FR" smtClean="0"/>
              <a:pPr/>
              <a:t>16/06/2025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FB929-CC36-408D-A0CD-4E0EF8384D8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4192A-03B4-4BBA-AB6B-C61A1B32D5CA}" type="datetimeFigureOut">
              <a:rPr lang="fr-FR" smtClean="0"/>
              <a:pPr/>
              <a:t>16/06/2025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FB929-CC36-408D-A0CD-4E0EF8384D8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4192A-03B4-4BBA-AB6B-C61A1B32D5CA}" type="datetimeFigureOut">
              <a:rPr lang="fr-FR" smtClean="0"/>
              <a:pPr/>
              <a:t>16/06/2025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FB929-CC36-408D-A0CD-4E0EF8384D8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4192A-03B4-4BBA-AB6B-C61A1B32D5CA}" type="datetimeFigureOut">
              <a:rPr lang="fr-FR" smtClean="0"/>
              <a:pPr/>
              <a:t>16/06/2025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FB929-CC36-408D-A0CD-4E0EF8384D8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4192A-03B4-4BBA-AB6B-C61A1B32D5CA}" type="datetimeFigureOut">
              <a:rPr lang="fr-FR" smtClean="0"/>
              <a:pPr/>
              <a:t>16/06/2025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FB929-CC36-408D-A0CD-4E0EF8384D8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4192A-03B4-4BBA-AB6B-C61A1B32D5CA}" type="datetimeFigureOut">
              <a:rPr lang="fr-FR" smtClean="0"/>
              <a:pPr/>
              <a:t>16/06/2025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FB929-CC36-408D-A0CD-4E0EF8384D8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4192A-03B4-4BBA-AB6B-C61A1B32D5CA}" type="datetimeFigureOut">
              <a:rPr lang="fr-FR" smtClean="0"/>
              <a:pPr/>
              <a:t>16/06/2025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FB929-CC36-408D-A0CD-4E0EF8384D8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4192A-03B4-4BBA-AB6B-C61A1B32D5CA}" type="datetimeFigureOut">
              <a:rPr lang="fr-FR" smtClean="0"/>
              <a:pPr/>
              <a:t>16/06/2025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FB929-CC36-408D-A0CD-4E0EF8384D8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2" y="179360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346" y="3264707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15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31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46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6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77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93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0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724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23" y="3705704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23" y="2441779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157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314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468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6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779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937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09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7249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778" y="1345108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466" y="1345108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7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574" indent="0">
              <a:buNone/>
              <a:defRPr sz="2100" b="1"/>
            </a:lvl2pPr>
            <a:lvl3pPr marL="943149" indent="0">
              <a:buNone/>
              <a:defRPr sz="1800" b="1"/>
            </a:lvl3pPr>
            <a:lvl4pPr marL="1414683" indent="0">
              <a:buNone/>
              <a:defRPr sz="1700" b="1"/>
            </a:lvl4pPr>
            <a:lvl5pPr marL="1886259" indent="0">
              <a:buNone/>
              <a:defRPr sz="1700" b="1"/>
            </a:lvl5pPr>
            <a:lvl6pPr marL="2357798" indent="0">
              <a:buNone/>
              <a:defRPr sz="1700" b="1"/>
            </a:lvl6pPr>
            <a:lvl7pPr marL="2829372" indent="0">
              <a:buNone/>
              <a:defRPr sz="1700" b="1"/>
            </a:lvl7pPr>
            <a:lvl8pPr marL="3300949" indent="0">
              <a:buNone/>
              <a:defRPr sz="1700" b="1"/>
            </a:lvl8pPr>
            <a:lvl9pPr marL="377249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142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5" y="1289617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574" indent="0">
              <a:buNone/>
              <a:defRPr sz="2100" b="1"/>
            </a:lvl2pPr>
            <a:lvl3pPr marL="943149" indent="0">
              <a:buNone/>
              <a:defRPr sz="1800" b="1"/>
            </a:lvl3pPr>
            <a:lvl4pPr marL="1414683" indent="0">
              <a:buNone/>
              <a:defRPr sz="1700" b="1"/>
            </a:lvl4pPr>
            <a:lvl5pPr marL="1886259" indent="0">
              <a:buNone/>
              <a:defRPr sz="1700" b="1"/>
            </a:lvl5pPr>
            <a:lvl6pPr marL="2357798" indent="0">
              <a:buNone/>
              <a:defRPr sz="1700" b="1"/>
            </a:lvl6pPr>
            <a:lvl7pPr marL="2829372" indent="0">
              <a:buNone/>
              <a:defRPr sz="1700" b="1"/>
            </a:lvl7pPr>
            <a:lvl8pPr marL="3300949" indent="0">
              <a:buNone/>
              <a:defRPr sz="1700" b="1"/>
            </a:lvl8pPr>
            <a:lvl9pPr marL="377249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5" y="1827142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859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0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859" y="120563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1574" indent="0">
              <a:buNone/>
              <a:defRPr sz="1300"/>
            </a:lvl2pPr>
            <a:lvl3pPr marL="943149" indent="0">
              <a:buNone/>
              <a:defRPr sz="1100"/>
            </a:lvl3pPr>
            <a:lvl4pPr marL="1414683" indent="0">
              <a:buNone/>
              <a:defRPr sz="1000"/>
            </a:lvl4pPr>
            <a:lvl5pPr marL="1886259" indent="0">
              <a:buNone/>
              <a:defRPr sz="1000"/>
            </a:lvl5pPr>
            <a:lvl6pPr marL="2357798" indent="0">
              <a:buNone/>
              <a:defRPr sz="1000"/>
            </a:lvl6pPr>
            <a:lvl7pPr marL="2829372" indent="0">
              <a:buNone/>
              <a:defRPr sz="1000"/>
            </a:lvl7pPr>
            <a:lvl8pPr marL="3300949" indent="0">
              <a:buNone/>
              <a:defRPr sz="1000"/>
            </a:lvl8pPr>
            <a:lvl9pPr marL="377249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90" y="40360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90" y="518848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1574" indent="0">
              <a:buNone/>
              <a:defRPr sz="2900"/>
            </a:lvl2pPr>
            <a:lvl3pPr marL="943149" indent="0">
              <a:buNone/>
              <a:defRPr sz="2500"/>
            </a:lvl3pPr>
            <a:lvl4pPr marL="1414683" indent="0">
              <a:buNone/>
              <a:defRPr sz="2100"/>
            </a:lvl4pPr>
            <a:lvl5pPr marL="1886259" indent="0">
              <a:buNone/>
              <a:defRPr sz="2100"/>
            </a:lvl5pPr>
            <a:lvl6pPr marL="2357798" indent="0">
              <a:buNone/>
              <a:defRPr sz="2100"/>
            </a:lvl6pPr>
            <a:lvl7pPr marL="2829372" indent="0">
              <a:buNone/>
              <a:defRPr sz="2100"/>
            </a:lvl7pPr>
            <a:lvl8pPr marL="3300949" indent="0">
              <a:buNone/>
              <a:defRPr sz="2100"/>
            </a:lvl8pPr>
            <a:lvl9pPr marL="3772492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90" y="4508886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1574" indent="0">
              <a:buNone/>
              <a:defRPr sz="1300"/>
            </a:lvl2pPr>
            <a:lvl3pPr marL="943149" indent="0">
              <a:buNone/>
              <a:defRPr sz="1100"/>
            </a:lvl3pPr>
            <a:lvl4pPr marL="1414683" indent="0">
              <a:buNone/>
              <a:defRPr sz="1000"/>
            </a:lvl4pPr>
            <a:lvl5pPr marL="1886259" indent="0">
              <a:buNone/>
              <a:defRPr sz="1000"/>
            </a:lvl5pPr>
            <a:lvl6pPr marL="2357798" indent="0">
              <a:buNone/>
              <a:defRPr sz="1000"/>
            </a:lvl6pPr>
            <a:lvl7pPr marL="2829372" indent="0">
              <a:buNone/>
              <a:defRPr sz="1000"/>
            </a:lvl7pPr>
            <a:lvl8pPr marL="3300949" indent="0">
              <a:buNone/>
              <a:defRPr sz="1000"/>
            </a:lvl8pPr>
            <a:lvl9pPr marL="377249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4" y="234032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61" y="234032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2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367" y="3264706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6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10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1" y="3705788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1" y="2441787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6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31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60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9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104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9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99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5199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212" y="1289648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212" y="1827144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8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144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75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75" y="120563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9005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61" indent="0">
              <a:buNone/>
              <a:defRPr sz="2900"/>
            </a:lvl2pPr>
            <a:lvl3pPr marL="940314" indent="0">
              <a:buNone/>
              <a:defRPr sz="2500"/>
            </a:lvl3pPr>
            <a:lvl4pPr marL="1410448" indent="0">
              <a:buNone/>
              <a:defRPr sz="2100"/>
            </a:lvl4pPr>
            <a:lvl5pPr marL="1880605" indent="0">
              <a:buNone/>
              <a:defRPr sz="2100"/>
            </a:lvl5pPr>
            <a:lvl6pPr marL="2350760" indent="0">
              <a:buNone/>
              <a:defRPr sz="2100"/>
            </a:lvl6pPr>
            <a:lvl7pPr marL="2820906" indent="0">
              <a:buNone/>
              <a:defRPr sz="2100"/>
            </a:lvl7pPr>
            <a:lvl8pPr marL="3291047" indent="0">
              <a:buNone/>
              <a:defRPr sz="2100"/>
            </a:lvl8pPr>
            <a:lvl9pPr marL="3761193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91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4" y="2340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9" y="2340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74192A-03B4-4BBA-AB6B-C61A1B32D5CA}" type="datetimeFigureOut">
              <a:rPr lang="fr-FR" smtClean="0"/>
              <a:pPr/>
              <a:t>16/06/2025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FB929-CC36-408D-A0CD-4E0EF8384D8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32" y="231550"/>
            <a:ext cx="7776687" cy="960175"/>
          </a:xfrm>
          <a:prstGeom prst="rect">
            <a:avLst/>
          </a:prstGeom>
        </p:spPr>
        <p:txBody>
          <a:bodyPr vert="horz" lIns="93718" tIns="46844" rIns="93718" bIns="4684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2" y="1345108"/>
            <a:ext cx="7776687" cy="3802019"/>
          </a:xfrm>
          <a:prstGeom prst="rect">
            <a:avLst/>
          </a:prstGeom>
        </p:spPr>
        <p:txBody>
          <a:bodyPr vert="horz" lIns="93718" tIns="46844" rIns="93718" bIns="4684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66"/>
            <a:ext cx="2016178" cy="306722"/>
          </a:xfrm>
          <a:prstGeom prst="rect">
            <a:avLst/>
          </a:prstGeom>
        </p:spPr>
        <p:txBody>
          <a:bodyPr vert="horz" lIns="93718" tIns="46844" rIns="93718" bIns="46844" rtlCol="0" anchor="ctr"/>
          <a:lstStyle>
            <a:lvl1pPr algn="l" defTabSz="94314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9" y="5342966"/>
            <a:ext cx="2736242" cy="306722"/>
          </a:xfrm>
          <a:prstGeom prst="rect">
            <a:avLst/>
          </a:prstGeom>
        </p:spPr>
        <p:txBody>
          <a:bodyPr vert="horz" lIns="93718" tIns="46844" rIns="93718" bIns="46844" rtlCol="0" anchor="ctr"/>
          <a:lstStyle>
            <a:lvl1pPr algn="ctr" defTabSz="94314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7" y="5342966"/>
            <a:ext cx="2016178" cy="306722"/>
          </a:xfrm>
          <a:prstGeom prst="rect">
            <a:avLst/>
          </a:prstGeom>
        </p:spPr>
        <p:txBody>
          <a:bodyPr vert="horz" lIns="93718" tIns="46844" rIns="93718" bIns="46844" rtlCol="0" anchor="ctr"/>
          <a:lstStyle>
            <a:lvl1pPr algn="r" defTabSz="94314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43149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3683" indent="-353683" algn="l" defTabSz="94314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6282" indent="-294722" algn="l" defTabSz="943149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8920" indent="-235805" algn="l" defTabSz="94314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0470" indent="-235805" algn="l" defTabSz="943149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2052" indent="-235805" algn="l" defTabSz="943149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93580" indent="-235805" algn="l" defTabSz="94314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65165" indent="-235805" algn="l" defTabSz="94314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36712" indent="-235805" algn="l" defTabSz="94314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08310" indent="-235805" algn="l" defTabSz="94314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31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1574" algn="l" defTabSz="9431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3149" algn="l" defTabSz="9431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4683" algn="l" defTabSz="9431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6259" algn="l" defTabSz="9431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7798" algn="l" defTabSz="9431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9372" algn="l" defTabSz="9431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0949" algn="l" defTabSz="9431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2492" algn="l" defTabSz="9431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2" y="231695"/>
            <a:ext cx="7776687" cy="960175"/>
          </a:xfrm>
          <a:prstGeom prst="rect">
            <a:avLst/>
          </a:prstGeom>
        </p:spPr>
        <p:txBody>
          <a:bodyPr vert="horz" lIns="93434" tIns="46700" rIns="93434" bIns="4670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2" y="1345199"/>
            <a:ext cx="7776687" cy="3802019"/>
          </a:xfrm>
          <a:prstGeom prst="rect">
            <a:avLst/>
          </a:prstGeom>
        </p:spPr>
        <p:txBody>
          <a:bodyPr vert="horz" lIns="93434" tIns="46700" rIns="93434" bIns="4670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l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16/06/2025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ct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031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34" indent="-352634" algn="l" defTabSz="94031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83" indent="-293841" algn="l" defTabSz="94031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90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520" indent="-235102" algn="l" defTabSz="94031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69" indent="-235102" algn="l" defTabSz="94031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798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74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131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83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61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314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48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605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6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906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047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93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9.gif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0.jpeg"/><Relationship Id="rId5" Type="http://schemas.openxmlformats.org/officeDocument/2006/relationships/image" Target="../media/image49.gif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3660000">
            <a:off x="4572001" y="576081"/>
            <a:ext cx="3855990" cy="3001569"/>
          </a:xfrm>
          <a:prstGeom prst="rect">
            <a:avLst/>
          </a:prstGeom>
          <a:noFill/>
        </p:spPr>
        <p:txBody>
          <a:bodyPr wrap="none" lIns="78586" tIns="39278" rIns="78586" bIns="39278" rtlCol="0">
            <a:prstTxWarp prst="textArchUpPour">
              <a:avLst/>
            </a:prstTxWarp>
            <a:spAutoFit/>
          </a:bodyPr>
          <a:lstStyle/>
          <a:p>
            <a:pPr defTabSz="943140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7" name="ZoneTexte 6"/>
          <p:cNvSpPr txBox="1">
            <a:spLocks noChangeAspect="1"/>
          </p:cNvSpPr>
          <p:nvPr/>
        </p:nvSpPr>
        <p:spPr>
          <a:xfrm rot="21600000">
            <a:off x="444873" y="4865798"/>
            <a:ext cx="7750337" cy="894931"/>
          </a:xfrm>
          <a:prstGeom prst="rect">
            <a:avLst/>
          </a:prstGeom>
          <a:noFill/>
        </p:spPr>
        <p:txBody>
          <a:bodyPr wrap="none" lIns="78586" tIns="39278" rIns="78586" bIns="39278" rtlCol="0">
            <a:spAutoFit/>
          </a:bodyPr>
          <a:lstStyle/>
          <a:p>
            <a:pPr defTabSz="943140"/>
            <a:r>
              <a:rPr lang="fr-FR" sz="5300" dirty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</a:t>
            </a:r>
            <a:r>
              <a:rPr lang="fr-FR" sz="5300" dirty="0" smtClean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L'instant </a:t>
            </a:r>
            <a:r>
              <a:rPr lang="fr-FR" sz="5300" dirty="0" smtClean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où  </a:t>
            </a:r>
            <a:r>
              <a:rPr lang="fr-FR" sz="5300" dirty="0" smtClean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Margot</a:t>
            </a:r>
            <a:endParaRPr lang="fr-FR" sz="5800" dirty="0">
              <a:ln w="25400">
                <a:solidFill>
                  <a:prstClr val="black"/>
                </a:solidFill>
              </a:ln>
              <a:solidFill>
                <a:srgbClr val="FFFF00"/>
              </a:solidFill>
              <a:latin typeface="Broadway" pitchFamily="82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 rot="-720000">
            <a:off x="4140083" y="1368713"/>
            <a:ext cx="1584175" cy="1556651"/>
          </a:xfrm>
          <a:prstGeom prst="rect">
            <a:avLst/>
          </a:prstGeom>
          <a:noFill/>
        </p:spPr>
        <p:txBody>
          <a:bodyPr wrap="square" lIns="78586" tIns="39278" rIns="78586" bIns="39278" rtlCol="0">
            <a:spAutoFit/>
          </a:bodyPr>
          <a:lstStyle/>
          <a:p>
            <a:pPr algn="ctr" defTabSz="943140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 par  une  randonneuse  </a:t>
            </a:r>
          </a:p>
          <a:p>
            <a:pPr algn="ctr" defTabSz="943140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9" name="Rectangle 8"/>
          <p:cNvSpPr/>
          <p:nvPr/>
        </p:nvSpPr>
        <p:spPr>
          <a:xfrm>
            <a:off x="143917" y="216262"/>
            <a:ext cx="3312368" cy="1152326"/>
          </a:xfrm>
          <a:prstGeom prst="rect">
            <a:avLst/>
          </a:prstGeom>
        </p:spPr>
        <p:txBody>
          <a:bodyPr wrap="square" lIns="104896" tIns="52431" rIns="104896" bIns="52431">
            <a:spAutoFit/>
          </a:bodyPr>
          <a:lstStyle/>
          <a:p>
            <a:pPr algn="ctr" defTabSz="943140"/>
            <a:r>
              <a:rPr lang="fr-FR" sz="2700" b="1" dirty="0">
                <a:solidFill>
                  <a:prstClr val="black"/>
                </a:solidFill>
                <a:latin typeface="Chiller" pitchFamily="82" charset="0"/>
              </a:rPr>
              <a:t>Flâner est une science, </a:t>
            </a:r>
          </a:p>
          <a:p>
            <a:pPr algn="ctr" defTabSz="943140"/>
            <a:r>
              <a:rPr lang="fr-FR" sz="2700" b="1" dirty="0">
                <a:solidFill>
                  <a:prstClr val="black"/>
                </a:solidFill>
                <a:latin typeface="Chiller" pitchFamily="82" charset="0"/>
              </a:rPr>
              <a:t>c'est la gastronomie de l'œil..</a:t>
            </a:r>
            <a:endParaRPr lang="fr-FR" sz="1300" b="1" dirty="0">
              <a:solidFill>
                <a:prstClr val="black"/>
              </a:solidFill>
              <a:latin typeface="Chiller" pitchFamily="82" charset="0"/>
            </a:endParaRPr>
          </a:p>
          <a:p>
            <a:pPr algn="ctr" defTabSz="943140"/>
            <a:endParaRPr lang="fr-FR" sz="13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10" name="Image 9" descr="reporter-5-1600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">
            <a:off x="5076000" y="4320004"/>
            <a:ext cx="1260000" cy="546671"/>
          </a:xfrm>
          <a:prstGeom prst="rect">
            <a:avLst/>
          </a:prstGeom>
        </p:spPr>
      </p:pic>
      <p:pic>
        <p:nvPicPr>
          <p:cNvPr id="11" name="Image 10" descr="a1appareil_photo_flash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04557" y="2880519"/>
            <a:ext cx="1152000" cy="11520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2000" y="1692000"/>
            <a:ext cx="4292899" cy="2861571"/>
          </a:xfrm>
          <a:prstGeom prst="rect">
            <a:avLst/>
          </a:prstGeom>
        </p:spPr>
        <p:txBody>
          <a:bodyPr wrap="none" lIns="90738" tIns="45348" rIns="90738" bIns="45348">
            <a:spAutoFit/>
          </a:bodyPr>
          <a:lstStyle/>
          <a:p>
            <a:pPr algn="ctr" defTabSz="940304"/>
            <a:r>
              <a:rPr lang="fr-FR" sz="3600" dirty="0" smtClean="0">
                <a:ln w="25400">
                  <a:solidFill>
                    <a:prstClr val="black"/>
                  </a:solidFill>
                </a:ln>
                <a:latin typeface="Broadway" pitchFamily="82" charset="0"/>
              </a:rPr>
              <a:t>découvre </a:t>
            </a:r>
          </a:p>
          <a:p>
            <a:pPr algn="ctr" defTabSz="940304"/>
            <a:r>
              <a:rPr lang="fr-FR" sz="3600" dirty="0" smtClean="0">
                <a:ln w="25400">
                  <a:solidFill>
                    <a:prstClr val="black"/>
                  </a:solidFill>
                </a:ln>
                <a:solidFill>
                  <a:srgbClr val="CC0000"/>
                </a:solidFill>
                <a:latin typeface="Broadway" pitchFamily="82" charset="0"/>
              </a:rPr>
              <a:t>Disteldorf</a:t>
            </a:r>
            <a:r>
              <a:rPr lang="fr-FR" sz="3600" dirty="0" smtClean="0">
                <a:ln w="25400">
                  <a:solidFill>
                    <a:prstClr val="black"/>
                  </a:solidFill>
                </a:ln>
                <a:latin typeface="Broadway" pitchFamily="82" charset="0"/>
              </a:rPr>
              <a:t>  </a:t>
            </a:r>
            <a:r>
              <a:rPr lang="fr-FR" sz="3600" dirty="0" smtClean="0">
                <a:ln w="25400">
                  <a:solidFill>
                    <a:prstClr val="black"/>
                  </a:solidFill>
                </a:ln>
                <a:latin typeface="Broadway" pitchFamily="82" charset="0"/>
              </a:rPr>
              <a:t>le  </a:t>
            </a:r>
            <a:endParaRPr lang="fr-FR" sz="3600" dirty="0" smtClean="0">
              <a:ln w="25400">
                <a:solidFill>
                  <a:prstClr val="black"/>
                </a:solidFill>
              </a:ln>
              <a:latin typeface="Broadway" pitchFamily="82" charset="0"/>
            </a:endParaRPr>
          </a:p>
          <a:p>
            <a:pPr algn="ctr" defTabSz="940304"/>
            <a:r>
              <a:rPr lang="fr-FR" sz="3600" dirty="0" smtClean="0">
                <a:ln w="25400">
                  <a:solidFill>
                    <a:prstClr val="black"/>
                  </a:solidFill>
                </a:ln>
                <a:latin typeface="Broadway" pitchFamily="82" charset="0"/>
              </a:rPr>
              <a:t>village  disparu  </a:t>
            </a:r>
          </a:p>
          <a:p>
            <a:pPr algn="ctr" defTabSz="940304"/>
            <a:r>
              <a:rPr lang="fr-FR" sz="3600" dirty="0" smtClean="0">
                <a:ln w="25400">
                  <a:solidFill>
                    <a:prstClr val="black"/>
                  </a:solidFill>
                </a:ln>
                <a:latin typeface="Broadway" pitchFamily="82" charset="0"/>
              </a:rPr>
              <a:t>de </a:t>
            </a:r>
            <a:endParaRPr lang="fr-FR" sz="3600" dirty="0" smtClean="0">
              <a:ln w="25400">
                <a:solidFill>
                  <a:prstClr val="black"/>
                </a:solidFill>
              </a:ln>
              <a:latin typeface="Broadway" pitchFamily="82" charset="0"/>
            </a:endParaRPr>
          </a:p>
          <a:p>
            <a:pPr algn="ctr" defTabSz="940304"/>
            <a:r>
              <a:rPr lang="fr-FR" sz="3600" dirty="0" smtClean="0">
                <a:ln w="25400">
                  <a:solidFill>
                    <a:prstClr val="black"/>
                  </a:solidFill>
                </a:ln>
                <a:latin typeface="Broadway" pitchFamily="82" charset="0"/>
              </a:rPr>
              <a:t>Charbonnier</a:t>
            </a:r>
            <a:endParaRPr lang="fr-FR" sz="3400" b="1" dirty="0">
              <a:latin typeface="Arial Black" pitchFamily="34" charset="0"/>
            </a:endParaRPr>
          </a:p>
        </p:txBody>
      </p:sp>
      <p:pic>
        <p:nvPicPr>
          <p:cNvPr id="14" name="Image 13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2340000">
            <a:off x="3528000" y="2880000"/>
            <a:ext cx="1800000" cy="1800000"/>
          </a:xfrm>
          <a:prstGeom prst="rect">
            <a:avLst/>
          </a:prstGeom>
        </p:spPr>
      </p:pic>
      <p:pic>
        <p:nvPicPr>
          <p:cNvPr id="13" name="Haendel  Dark Wonders  Sarabande  Ombra Mai Fu.wav">
            <a:hlinkClick r:id="" action="ppaction://media"/>
          </p:cNvPr>
          <p:cNvPicPr>
            <a:picLocks noRot="1" noChangeAspect="1"/>
          </p:cNvPicPr>
          <p:nvPr>
            <a:wavAudioFile r:embed="rId1" name="Haendel  Dark Wonders  Sarabande  Ombra Mai Fu.wav"/>
          </p:nvPr>
        </p:nvPicPr>
        <p:blipFill>
          <a:blip r:embed="rId7" cstate="print"/>
          <a:stretch>
            <a:fillRect/>
          </a:stretch>
        </p:blipFill>
        <p:spPr>
          <a:xfrm>
            <a:off x="3744317" y="15843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4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  <p:bldP spid="7" grpId="0"/>
      <p:bldP spid="8" grpId="0"/>
      <p:bldP spid="9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52000"/>
            <a:ext cx="8640763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600" b="1" dirty="0" smtClean="0">
                <a:latin typeface="Euphorigenic" pitchFamily="2" charset="0"/>
              </a:rPr>
              <a:t>Disteldorf </a:t>
            </a:r>
          </a:p>
          <a:p>
            <a:pPr algn="ctr"/>
            <a:endParaRPr lang="fr-FR" sz="1000" b="1" dirty="0" smtClean="0">
              <a:latin typeface="Euphorigenic" pitchFamily="2" charset="0"/>
            </a:endParaRPr>
          </a:p>
          <a:p>
            <a:pPr algn="ctr"/>
            <a:endParaRPr lang="fr-FR" sz="2000" b="1" dirty="0" smtClean="0">
              <a:latin typeface="Euphorigenic" pitchFamily="2" charset="0"/>
            </a:endParaRPr>
          </a:p>
          <a:p>
            <a:pPr algn="ctr"/>
            <a:endParaRPr lang="fr-FR" sz="2000" b="1" dirty="0">
              <a:latin typeface="Euphorigenic" pitchFamily="2" charset="0"/>
            </a:endParaRPr>
          </a:p>
          <a:p>
            <a:pPr algn="ctr"/>
            <a:r>
              <a:rPr lang="fr-FR" sz="2000" b="1" dirty="0" smtClean="0">
                <a:latin typeface="Euphorigenic" pitchFamily="2" charset="0"/>
              </a:rPr>
              <a:t>L’origine du village remonte au 17e siècle où les </a:t>
            </a:r>
            <a:r>
              <a:rPr lang="fr-FR" sz="2000" b="1" dirty="0" err="1" smtClean="0">
                <a:latin typeface="Euphorigenic" pitchFamily="2" charset="0"/>
              </a:rPr>
              <a:t>Fleckenstein</a:t>
            </a:r>
            <a:r>
              <a:rPr lang="fr-FR" sz="2000" b="1" dirty="0" smtClean="0">
                <a:latin typeface="Euphorigenic" pitchFamily="2" charset="0"/>
              </a:rPr>
              <a:t> font construire une verrerie près de </a:t>
            </a:r>
            <a:r>
              <a:rPr lang="fr-FR" sz="2000" b="1" dirty="0" err="1" smtClean="0">
                <a:latin typeface="Euphorigenic" pitchFamily="2" charset="0"/>
              </a:rPr>
              <a:t>Mattstall</a:t>
            </a:r>
            <a:r>
              <a:rPr lang="fr-FR" sz="2000" b="1" dirty="0" smtClean="0">
                <a:latin typeface="Euphorigenic" pitchFamily="2" charset="0"/>
              </a:rPr>
              <a:t>. Le nom Disteldorf est mentionné pour la première fois en 1651 et devient un village de charbonniers qui dépend administrativement de </a:t>
            </a:r>
            <a:r>
              <a:rPr lang="fr-FR" sz="2000" b="1" dirty="0" err="1" smtClean="0">
                <a:latin typeface="Euphorigenic" pitchFamily="2" charset="0"/>
              </a:rPr>
              <a:t>Lembach</a:t>
            </a:r>
            <a:r>
              <a:rPr lang="fr-FR" sz="2000" b="1" dirty="0" smtClean="0">
                <a:latin typeface="Euphorigenic" pitchFamily="2" charset="0"/>
              </a:rPr>
              <a:t>.</a:t>
            </a:r>
          </a:p>
          <a:p>
            <a:pPr algn="ctr"/>
            <a:r>
              <a:rPr lang="fr-FR" sz="2000" b="1" dirty="0" smtClean="0">
                <a:latin typeface="Euphorigenic" pitchFamily="2" charset="0"/>
              </a:rPr>
              <a:t>En 1831, il compte 12 maisons abritant plus de 100 personnes. Il s’agissait essentiellement de familles nombreuses et dans la cour commune des </a:t>
            </a:r>
            <a:r>
              <a:rPr lang="fr-FR" sz="2000" b="1" dirty="0" err="1" smtClean="0">
                <a:latin typeface="Euphorigenic" pitchFamily="2" charset="0"/>
              </a:rPr>
              <a:t>Wucher</a:t>
            </a:r>
            <a:r>
              <a:rPr lang="fr-FR" sz="2000" b="1" dirty="0" smtClean="0">
                <a:latin typeface="Euphorigenic" pitchFamily="2" charset="0"/>
              </a:rPr>
              <a:t> et des Schlick se côtoyaient les 14 et 17 enfants des deux familles. </a:t>
            </a:r>
          </a:p>
          <a:p>
            <a:pPr algn="ctr"/>
            <a:endParaRPr lang="fr-FR" sz="1400" b="1" dirty="0">
              <a:latin typeface="Euphorigenic" pitchFamily="2" charset="0"/>
            </a:endParaRPr>
          </a:p>
          <a:p>
            <a:pPr algn="ctr"/>
            <a:r>
              <a:rPr lang="fr-FR" sz="2000" b="1" dirty="0" smtClean="0">
                <a:latin typeface="Euphorigenic" pitchFamily="2" charset="0"/>
              </a:rPr>
              <a:t>Le Disteldorf avait sa chapelle et son école. Les maisons, évacuées en 1939, sont endommagées en juin 1940 par des tirs d’artillerie. Seule la famille </a:t>
            </a:r>
            <a:r>
              <a:rPr lang="fr-FR" sz="2000" b="1" dirty="0" err="1" smtClean="0">
                <a:latin typeface="Euphorigenic" pitchFamily="2" charset="0"/>
              </a:rPr>
              <a:t>Isel</a:t>
            </a:r>
            <a:r>
              <a:rPr lang="fr-FR" sz="2000" b="1" dirty="0" smtClean="0">
                <a:latin typeface="Euphorigenic" pitchFamily="2" charset="0"/>
              </a:rPr>
              <a:t> Nicolas retournera y vivre au retour de la Haute-Vienne. Les autres familles resteront à </a:t>
            </a:r>
            <a:r>
              <a:rPr lang="fr-FR" sz="2000" b="1" dirty="0" err="1" smtClean="0">
                <a:latin typeface="Euphorigenic" pitchFamily="2" charset="0"/>
              </a:rPr>
              <a:t>Lembach</a:t>
            </a:r>
            <a:r>
              <a:rPr lang="fr-FR" sz="2000" b="1" dirty="0" smtClean="0">
                <a:latin typeface="Euphorigenic" pitchFamily="2" charset="0"/>
              </a:rPr>
              <a:t> et l’administration nazie fera démolir leurs maisons en 1942.</a:t>
            </a:r>
          </a:p>
          <a:p>
            <a:pPr algn="ctr"/>
            <a:endParaRPr lang="fr-FR" sz="2000" b="1" dirty="0" smtClean="0">
              <a:latin typeface="Euphorigenic" pitchFamily="2" charset="0"/>
            </a:endParaRPr>
          </a:p>
          <a:p>
            <a:pPr algn="ctr"/>
            <a:endParaRPr lang="fr-FR" b="1" dirty="0">
              <a:latin typeface="Euphorigenic" pitchFamily="2" charset="0"/>
            </a:endParaRPr>
          </a:p>
        </p:txBody>
      </p:sp>
      <p:pic>
        <p:nvPicPr>
          <p:cNvPr id="40962" name="Picture 2" descr="https://www.lembach.fr/mairie/wp-content/uploads/2012/06/disteldorf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000" y="0"/>
            <a:ext cx="864000" cy="864000"/>
          </a:xfrm>
          <a:prstGeom prst="rect">
            <a:avLst/>
          </a:prstGeom>
          <a:noFill/>
        </p:spPr>
      </p:pic>
      <p:pic>
        <p:nvPicPr>
          <p:cNvPr id="40964" name="Picture 4" descr="https://www.lembach.fr/mairie/wp-content/uploads/2012/06/disteldorf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96645" y="0"/>
            <a:ext cx="864000" cy="864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1944000" y="720000"/>
            <a:ext cx="424847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i="1" dirty="0"/>
              <a:t>Mathias et </a:t>
            </a:r>
            <a:r>
              <a:rPr lang="fr-FR" i="1" dirty="0" smtClean="0"/>
              <a:t>Nicolas </a:t>
            </a:r>
            <a:r>
              <a:rPr lang="fr-FR" i="1" dirty="0" err="1"/>
              <a:t>Isel</a:t>
            </a:r>
            <a:r>
              <a:rPr lang="fr-FR" i="1" dirty="0"/>
              <a:t> dans les années 30</a:t>
            </a:r>
            <a:endParaRPr lang="fr-FR" dirty="0"/>
          </a:p>
        </p:txBody>
      </p:sp>
      <p:pic>
        <p:nvPicPr>
          <p:cNvPr id="40966" name="Picture 6" descr="https://www.lembach.fr/mairie/wp-content/uploads/2012/06/disteldorf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" y="4752000"/>
            <a:ext cx="1368043" cy="1026174"/>
          </a:xfrm>
          <a:prstGeom prst="rect">
            <a:avLst/>
          </a:prstGeom>
          <a:noFill/>
        </p:spPr>
      </p:pic>
      <p:pic>
        <p:nvPicPr>
          <p:cNvPr id="7" name="Picture 6" descr="https://www.lembach.fr/mairie/wp-content/uploads/2012/06/disteldorf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2000" y="4752000"/>
            <a:ext cx="1368043" cy="1026174"/>
          </a:xfrm>
          <a:prstGeom prst="rect">
            <a:avLst/>
          </a:prstGeom>
          <a:noFill/>
        </p:spPr>
      </p:pic>
      <p:pic>
        <p:nvPicPr>
          <p:cNvPr id="40967" name="Picture 7" descr="F:\00-PPT COURRIER PPS\001 Au Clic\0a00000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2263" y="5220000"/>
            <a:ext cx="374650" cy="3746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steldorf_la_cou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9949" y="0"/>
            <a:ext cx="4800865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00x680_meul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1771"/>
            <a:ext cx="8640763" cy="489749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174144_1224147593044279_21611064352122393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224588_949991840651919_20142790747402495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307448_949991923985244_36558771939866672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4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779590_949991887318581_11361167954408301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170237_1008456021472167_67062843799192570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5925" y="288231"/>
            <a:ext cx="14574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loo" pitchFamily="66" charset="0"/>
                <a:cs typeface="Baloo" pitchFamily="66" charset="0"/>
              </a:rPr>
              <a:t>Charbonniers</a:t>
            </a:r>
            <a:endParaRPr lang="fr-FR" dirty="0"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029" y="288231"/>
            <a:ext cx="14574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Charbonniers</a:t>
            </a:r>
            <a:endParaRPr lang="fr-FR" dirty="0">
              <a:solidFill>
                <a:schemeClr val="bg1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88333" y="288231"/>
            <a:ext cx="14574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Charbonniers</a:t>
            </a:r>
            <a:endParaRPr lang="fr-FR" dirty="0">
              <a:solidFill>
                <a:schemeClr val="bg1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56285" y="72000"/>
            <a:ext cx="4318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dirty="0" smtClean="0">
                <a:latin typeface="Baloo" pitchFamily="66" charset="0"/>
                <a:cs typeface="Baloo" pitchFamily="66" charset="0"/>
              </a:rPr>
              <a:t>Une  meule  pendant  la  cuisson  pratiquée  aujourd'hui  à  la  manière  des  charbonniers  de  </a:t>
            </a:r>
            <a:r>
              <a:rPr lang="fr-FR" dirty="0" err="1" smtClean="0">
                <a:latin typeface="Baloo" pitchFamily="66" charset="0"/>
                <a:cs typeface="Baloo" pitchFamily="66" charset="0"/>
              </a:rPr>
              <a:t>disteldorf</a:t>
            </a:r>
            <a:endParaRPr lang="fr-FR" dirty="0"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76365" y="288231"/>
            <a:ext cx="4318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b="1" dirty="0" smtClean="0">
                <a:solidFill>
                  <a:srgbClr val="002060"/>
                </a:solidFill>
                <a:latin typeface="Baloo" pitchFamily="66" charset="0"/>
                <a:cs typeface="Baloo" pitchFamily="66" charset="0"/>
              </a:rPr>
              <a:t>Photo  ancienne-  d’une  </a:t>
            </a:r>
            <a:r>
              <a:rPr lang="fr-FR" b="1" dirty="0" err="1" smtClean="0">
                <a:solidFill>
                  <a:srgbClr val="002060"/>
                </a:solidFill>
                <a:latin typeface="Baloo" pitchFamily="66" charset="0"/>
                <a:cs typeface="Baloo" pitchFamily="66" charset="0"/>
              </a:rPr>
              <a:t>equipe</a:t>
            </a:r>
            <a:r>
              <a:rPr lang="fr-FR" b="1" dirty="0" smtClean="0">
                <a:solidFill>
                  <a:srgbClr val="002060"/>
                </a:solidFill>
                <a:latin typeface="Baloo" pitchFamily="66" charset="0"/>
                <a:cs typeface="Baloo" pitchFamily="66" charset="0"/>
              </a:rPr>
              <a:t>  de  charbonniers  du  </a:t>
            </a:r>
            <a:r>
              <a:rPr lang="fr-FR" b="1" dirty="0" err="1" smtClean="0">
                <a:solidFill>
                  <a:srgbClr val="002060"/>
                </a:solidFill>
                <a:latin typeface="Baloo" pitchFamily="66" charset="0"/>
                <a:cs typeface="Baloo" pitchFamily="66" charset="0"/>
              </a:rPr>
              <a:t>disteldorf</a:t>
            </a:r>
            <a:endParaRPr lang="fr-FR" b="1" dirty="0">
              <a:solidFill>
                <a:srgbClr val="00206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32349" y="4680719"/>
            <a:ext cx="4318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dirty="0" smtClean="0">
                <a:latin typeface="Baloo" pitchFamily="66" charset="0"/>
                <a:cs typeface="Baloo" pitchFamily="66" charset="0"/>
              </a:rPr>
              <a:t>La  foret  recèle  d’anciennes  charbonnières  ou  il suffit  de  gratter  le  sol  pour  trouver  des  copeaux  de  charbon  de  bois</a:t>
            </a:r>
            <a:endParaRPr lang="fr-FR" dirty="0"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41197" y="648271"/>
            <a:ext cx="2366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Le  Disteldorf  </a:t>
            </a:r>
            <a:r>
              <a:rPr lang="fr-FR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vestiges </a:t>
            </a:r>
            <a:endParaRPr lang="fr-FR" dirty="0" smtClean="0">
              <a:solidFill>
                <a:schemeClr val="bg1"/>
              </a:solidFill>
              <a:latin typeface="Baloo" pitchFamily="66" charset="0"/>
              <a:cs typeface="Baloo" pitchFamily="66" charset="0"/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de  la  maison  </a:t>
            </a:r>
            <a:r>
              <a:rPr lang="fr-FR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Schlick</a:t>
            </a:r>
            <a:endParaRPr lang="fr-FR" dirty="0">
              <a:solidFill>
                <a:schemeClr val="bg1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estiges de la maison Schlic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5016" y="0"/>
            <a:ext cx="4050730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41197" y="648271"/>
            <a:ext cx="2366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Le  Disteldorf  </a:t>
            </a:r>
            <a:r>
              <a:rPr lang="fr-FR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vestiges </a:t>
            </a:r>
            <a:endParaRPr lang="fr-FR" dirty="0" smtClean="0">
              <a:solidFill>
                <a:schemeClr val="bg1"/>
              </a:solidFill>
              <a:latin typeface="Baloo" pitchFamily="66" charset="0"/>
              <a:cs typeface="Baloo" pitchFamily="66" charset="0"/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de  la  maison  </a:t>
            </a:r>
            <a:r>
              <a:rPr lang="fr-FR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Schlick</a:t>
            </a:r>
            <a:endParaRPr lang="fr-FR" dirty="0">
              <a:solidFill>
                <a:schemeClr val="bg1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16000" y="3888000"/>
            <a:ext cx="2366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Le  Disteldorf  </a:t>
            </a:r>
            <a:r>
              <a:rPr lang="fr-FR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vestiges </a:t>
            </a:r>
            <a:endParaRPr lang="fr-FR" dirty="0" smtClean="0">
              <a:solidFill>
                <a:schemeClr val="bg1"/>
              </a:solidFill>
              <a:latin typeface="Baloo" pitchFamily="66" charset="0"/>
              <a:cs typeface="Baloo" pitchFamily="66" charset="0"/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de  la  maison  </a:t>
            </a:r>
            <a:r>
              <a:rPr lang="fr-FR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Schlick</a:t>
            </a:r>
            <a:endParaRPr lang="fr-FR" dirty="0">
              <a:solidFill>
                <a:schemeClr val="bg1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76565" y="4608711"/>
            <a:ext cx="2366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Le  Disteldorf  </a:t>
            </a:r>
            <a:r>
              <a:rPr lang="fr-FR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vestiges </a:t>
            </a:r>
            <a:endParaRPr lang="fr-FR" dirty="0" smtClean="0">
              <a:solidFill>
                <a:schemeClr val="bg1"/>
              </a:solidFill>
              <a:latin typeface="Baloo" pitchFamily="66" charset="0"/>
              <a:cs typeface="Baloo" pitchFamily="66" charset="0"/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de  la  </a:t>
            </a:r>
            <a:r>
              <a:rPr lang="fr-FR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maison  </a:t>
            </a:r>
            <a:r>
              <a:rPr lang="fr-FR" dirty="0" err="1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Weissler</a:t>
            </a:r>
            <a:endParaRPr lang="fr-FR" dirty="0">
              <a:solidFill>
                <a:schemeClr val="bg1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2000" y="576263"/>
            <a:ext cx="35060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Le  Disteldorf  la  maison  </a:t>
            </a:r>
            <a:r>
              <a:rPr lang="fr-FR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forestière</a:t>
            </a:r>
            <a:endParaRPr lang="fr-FR" dirty="0">
              <a:solidFill>
                <a:schemeClr val="bg1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Disteldorf, photo des derniers charbonnie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8529" y="0"/>
            <a:ext cx="668370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44000" y="216223"/>
            <a:ext cx="47259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Le </a:t>
            </a:r>
            <a:r>
              <a:rPr lang="fr-FR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 Disteldorf  photo  des  derniers  </a:t>
            </a:r>
            <a:r>
              <a:rPr lang="fr-FR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charbonniers</a:t>
            </a:r>
            <a:endParaRPr lang="fr-FR" dirty="0">
              <a:solidFill>
                <a:schemeClr val="bg1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ison-paternelle-de-michel-schlick-le-3-mars-1941-photo-dna-15487602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20000" y="179999"/>
            <a:ext cx="367258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aloo" pitchFamily="66" charset="0"/>
                <a:cs typeface="Baloo" pitchFamily="66" charset="0"/>
              </a:rPr>
              <a:t>La  maison  paternelle  de  Michel  Schlick</a:t>
            </a:r>
          </a:p>
          <a:p>
            <a:pPr algn="ctr"/>
            <a:r>
              <a:rPr lang="fr-FR" dirty="0" smtClean="0">
                <a:latin typeface="Baloo" pitchFamily="66" charset="0"/>
                <a:cs typeface="Baloo" pitchFamily="66" charset="0"/>
              </a:rPr>
              <a:t>Le  3  mars  1941</a:t>
            </a:r>
            <a:endParaRPr lang="fr-FR" dirty="0"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944117" y="144215"/>
            <a:ext cx="4318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dirty="0" smtClean="0">
                <a:latin typeface="Baloo" pitchFamily="66" charset="0"/>
                <a:cs typeface="Baloo" pitchFamily="66" charset="0"/>
              </a:rPr>
              <a:t>Le  hameau  de  </a:t>
            </a:r>
            <a:r>
              <a:rPr lang="fr-FR" dirty="0" err="1" smtClean="0">
                <a:latin typeface="Baloo" pitchFamily="66" charset="0"/>
                <a:cs typeface="Baloo" pitchFamily="66" charset="0"/>
              </a:rPr>
              <a:t>disteldorf</a:t>
            </a:r>
            <a:r>
              <a:rPr lang="fr-FR" dirty="0" smtClean="0">
                <a:latin typeface="Baloo" pitchFamily="66" charset="0"/>
                <a:cs typeface="Baloo" pitchFamily="66" charset="0"/>
              </a:rPr>
              <a:t>  en  1941  après  les dégâts  provoques  par  les  canons  français</a:t>
            </a:r>
            <a:endParaRPr lang="fr-FR" dirty="0" smtClean="0">
              <a:latin typeface="Baloo" pitchFamily="66" charset="0"/>
              <a:cs typeface="Baloo" pitchFamily="66" charset="0"/>
            </a:endParaRPr>
          </a:p>
          <a:p>
            <a:pPr algn="ctr"/>
            <a:r>
              <a:rPr lang="fr-FR" dirty="0" smtClean="0">
                <a:latin typeface="Baloo" pitchFamily="66" charset="0"/>
                <a:cs typeface="Baloo" pitchFamily="66" charset="0"/>
              </a:rPr>
              <a:t>De  la  ligne  Maginot</a:t>
            </a:r>
            <a:endParaRPr lang="fr-FR" dirty="0"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68453" y="360239"/>
            <a:ext cx="311816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aloo" pitchFamily="66" charset="0"/>
                <a:cs typeface="Baloo" pitchFamily="66" charset="0"/>
              </a:rPr>
              <a:t>Lembach</a:t>
            </a:r>
            <a:r>
              <a:rPr lang="fr-FR" dirty="0" smtClean="0">
                <a:latin typeface="Baloo" pitchFamily="66" charset="0"/>
                <a:cs typeface="Baloo" pitchFamily="66" charset="0"/>
              </a:rPr>
              <a:t>  (Bas-Rhin)  Disteldorf</a:t>
            </a:r>
            <a:endParaRPr lang="fr-FR" dirty="0"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6192589" y="3816623"/>
            <a:ext cx="1928054" cy="67497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7200003" y="511276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8" tIns="51878" rIns="103788" bIns="51878" rtlCol="0" anchor="ctr"/>
          <a:lstStyle/>
          <a:p>
            <a:pPr algn="ctr" defTabSz="940306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2500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 rot="-660000">
            <a:off x="576000" y="792031"/>
            <a:ext cx="2448272" cy="2951702"/>
          </a:xfrm>
          <a:prstGeom prst="rect">
            <a:avLst/>
          </a:prstGeom>
          <a:noFill/>
        </p:spPr>
        <p:txBody>
          <a:bodyPr wrap="square" lIns="103788" tIns="51878" rIns="103788" bIns="51878" rtlCol="0">
            <a:spAutoFit/>
          </a:bodyPr>
          <a:lstStyle/>
          <a:p>
            <a:pPr algn="ctr" defTabSz="940306"/>
            <a:r>
              <a:rPr lang="it-IT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Haendel  Dark Wonders  </a:t>
            </a:r>
            <a:r>
              <a:rPr lang="it-IT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Sarabande</a:t>
            </a:r>
          </a:p>
          <a:p>
            <a:pPr algn="ctr" defTabSz="940306"/>
            <a:r>
              <a:rPr lang="it-IT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Era  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960000" y="4680719"/>
            <a:ext cx="1803148" cy="67497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1" y="5112767"/>
            <a:ext cx="979045" cy="30482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1300" b="1" dirty="0" smtClean="0">
                <a:solidFill>
                  <a:srgbClr val="FF0000"/>
                </a:solidFill>
              </a:rPr>
              <a:t>16.06.2025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32549" y="1152327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540000">
            <a:off x="6014749" y="187885"/>
            <a:ext cx="757842" cy="673006"/>
          </a:xfrm>
          <a:prstGeom prst="rect">
            <a:avLst/>
          </a:prstGeom>
        </p:spPr>
      </p:pic>
      <p:pic>
        <p:nvPicPr>
          <p:cNvPr id="12" name="Image 11" descr="a1IMG_2156 copie red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0520000" flipH="1">
            <a:off x="3024000" y="3420000"/>
            <a:ext cx="1440000" cy="1080000"/>
          </a:xfrm>
          <a:prstGeom prst="rect">
            <a:avLst/>
          </a:prstGeom>
        </p:spPr>
      </p:pic>
      <p:pic>
        <p:nvPicPr>
          <p:cNvPr id="13" name="Image 12" descr="310-ERA-photo-1-1536x102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52229" y="432247"/>
            <a:ext cx="2160000" cy="14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00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175</Words>
  <Application>Microsoft Office PowerPoint</Application>
  <PresentationFormat>Personnalisé</PresentationFormat>
  <Paragraphs>47</Paragraphs>
  <Slides>41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41</vt:i4>
      </vt:variant>
    </vt:vector>
  </HeadingPairs>
  <TitlesOfParts>
    <vt:vector size="44" baseType="lpstr">
      <vt:lpstr>Thème Office</vt:lpstr>
      <vt:lpstr>15_Thème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15</cp:revision>
  <dcterms:created xsi:type="dcterms:W3CDTF">2025-06-16T13:03:40Z</dcterms:created>
  <dcterms:modified xsi:type="dcterms:W3CDTF">2025-06-16T22:00:11Z</dcterms:modified>
</cp:coreProperties>
</file>