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58" r:id="rId3"/>
    <p:sldId id="257" r:id="rId4"/>
    <p:sldId id="266" r:id="rId5"/>
    <p:sldId id="275" r:id="rId6"/>
    <p:sldId id="261" r:id="rId7"/>
    <p:sldId id="267" r:id="rId8"/>
    <p:sldId id="268" r:id="rId9"/>
    <p:sldId id="269" r:id="rId10"/>
    <p:sldId id="270" r:id="rId11"/>
    <p:sldId id="283" r:id="rId12"/>
    <p:sldId id="287" r:id="rId13"/>
    <p:sldId id="297" r:id="rId14"/>
    <p:sldId id="282" r:id="rId15"/>
    <p:sldId id="256" r:id="rId16"/>
    <p:sldId id="276" r:id="rId17"/>
    <p:sldId id="259" r:id="rId18"/>
    <p:sldId id="262" r:id="rId19"/>
    <p:sldId id="263" r:id="rId20"/>
    <p:sldId id="264" r:id="rId21"/>
    <p:sldId id="265" r:id="rId22"/>
    <p:sldId id="272" r:id="rId23"/>
    <p:sldId id="273" r:id="rId24"/>
    <p:sldId id="279" r:id="rId25"/>
    <p:sldId id="290" r:id="rId26"/>
    <p:sldId id="291" r:id="rId27"/>
    <p:sldId id="292" r:id="rId28"/>
    <p:sldId id="293" r:id="rId29"/>
    <p:sldId id="289" r:id="rId30"/>
    <p:sldId id="296" r:id="rId31"/>
    <p:sldId id="299" r:id="rId32"/>
    <p:sldId id="294" r:id="rId33"/>
    <p:sldId id="286" r:id="rId34"/>
    <p:sldId id="288" r:id="rId35"/>
    <p:sldId id="295" r:id="rId36"/>
    <p:sldId id="280" r:id="rId37"/>
    <p:sldId id="281" r:id="rId38"/>
    <p:sldId id="260" r:id="rId39"/>
    <p:sldId id="271" r:id="rId40"/>
    <p:sldId id="274" r:id="rId41"/>
    <p:sldId id="277" r:id="rId42"/>
    <p:sldId id="284" r:id="rId43"/>
    <p:sldId id="298" r:id="rId44"/>
    <p:sldId id="300" r:id="rId4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70" autoAdjust="0"/>
    <p:restoredTop sz="94660"/>
  </p:normalViewPr>
  <p:slideViewPr>
    <p:cSldViewPr snapToGrid="0" showGuides="1">
      <p:cViewPr varScale="1">
        <p:scale>
          <a:sx n="81" d="100"/>
          <a:sy n="81" d="100"/>
        </p:scale>
        <p:origin x="708" y="30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theme" Target="theme/theme1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presProps" Target="pres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3055CC-A451-60C2-F077-4116ACA2C60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E9E1B6D-C7C5-134A-3E7A-D58B5053C6F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87BC224-E9D1-0518-3A18-A2893CF91D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87D27-D845-4059-9801-BEBDD16DB9FA}" type="datetimeFigureOut">
              <a:rPr lang="fr-FR" smtClean="0"/>
              <a:t>20/07/2025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40F791E-32C3-C599-DEB0-33A2027FB1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583C32A-9CC7-2C89-582E-5E309D4029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425B-CBFC-4500-85E9-6965E9F08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92276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0981CDB-B9AA-7558-9B78-1F2ADF63FC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FC5BEAB-A3F8-3BA7-70ED-3C806C181E6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F4DDD8F9-4D92-1AB2-8C86-1C7E59CB00B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87D27-D845-4059-9801-BEBDD16DB9FA}" type="datetimeFigureOut">
              <a:rPr lang="fr-FR" smtClean="0"/>
              <a:t>20/07/2025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4D206DD-0624-EE22-6540-168363B17E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D2C38ED-5499-5196-5F5E-9FCEB4CB3D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425B-CBFC-4500-85E9-6965E9F08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730276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80B490-2250-12D9-0901-9764AA8114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2E65313-11D2-DE4A-D6A3-52FB1FDFA31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BF64B3B-F52C-9F6B-DE24-FE6A67A8ED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87D27-D845-4059-9801-BEBDD16DB9FA}" type="datetimeFigureOut">
              <a:rPr lang="fr-FR" smtClean="0"/>
              <a:t>20/07/2025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F463E9D-BFEE-46E1-DC6C-603381D3D98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32069FC-1AB7-1959-867B-07A529DC6F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425B-CBFC-4500-85E9-6965E9F08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2580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B59F1AE-5418-4389-5482-12ED45A1DE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BD64D33-67B6-9B12-615C-E198CFD126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D04C5BF1-B5E1-0109-3418-5CBE9BCD5EA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33F777E0-6EB1-91FC-DF71-9DCC40603F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87D27-D845-4059-9801-BEBDD16DB9FA}" type="datetimeFigureOut">
              <a:rPr lang="fr-FR" smtClean="0"/>
              <a:t>20/07/2025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020040CB-C19F-FBFD-92E1-764DBEDBDD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AB434E5B-1AFE-47D9-8032-11AE4C62FC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425B-CBFC-4500-85E9-6965E9F08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21412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52D5CF-0D73-6F83-B75D-A8657E168B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CC8B29D6-FD73-369E-7D4E-458CE4771C8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E46388AB-451C-7236-2C3E-64E9BC16A1B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87140E45-8C34-DA35-01E3-309BD7E1E7D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6073293D-0F1F-0483-C6BC-01414FEB788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E4D4B4AA-53CC-4171-6491-7B3B04C53D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87D27-D845-4059-9801-BEBDD16DB9FA}" type="datetimeFigureOut">
              <a:rPr lang="fr-FR" smtClean="0"/>
              <a:t>20/07/2025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2DF17879-E7B5-D5EB-02AC-CC102EE317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17A97930-6DCF-7904-E224-DA8C4B2AF4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425B-CBFC-4500-85E9-6965E9F08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735700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032873-BB00-71B9-BE1A-060946AF04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B57520A6-F51E-94C1-E2F1-6C15340B4C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87D27-D845-4059-9801-BEBDD16DB9FA}" type="datetimeFigureOut">
              <a:rPr lang="fr-FR" smtClean="0"/>
              <a:t>20/07/2025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43A5F3B2-6BEE-5322-7338-9458D761F1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0270E363-8F3D-8395-49C7-F6364C78FD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425B-CBFC-4500-85E9-6965E9F08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17550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C877834-4AAC-1F72-E15D-FEC3B6D755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87D27-D845-4059-9801-BEBDD16DB9FA}" type="datetimeFigureOut">
              <a:rPr lang="fr-FR" smtClean="0"/>
              <a:t>20/07/2025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634355B1-E2AD-47E3-7C7A-96FE951FBE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6395D4F0-2A1D-A257-EC7F-D73FAF5660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425B-CBFC-4500-85E9-6965E9F08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5702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2C90C2-A6E7-7055-3F49-A873069E8F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997F518-AE9B-ECA4-AEEF-A7EF0142CC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32DC0F1-165C-4F59-FEBC-9CE12A899FC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80273FE-E0EE-C6AE-6BA2-45EF450178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87D27-D845-4059-9801-BEBDD16DB9FA}" type="datetimeFigureOut">
              <a:rPr lang="fr-FR" smtClean="0"/>
              <a:t>20/07/2025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115F75B-80D4-C274-0086-9B59AB9471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67035717-A8AA-F521-562B-C5EE8B9E98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425B-CBFC-4500-85E9-6965E9F08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77778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A54C1B-31B0-801C-BFB7-33EDC9D144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60D0CE68-DD4B-FC59-EDD6-285F5E3C413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E28D9C59-DEA4-E22D-6558-19C9C4551B0A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62E56E9D-274B-D2BF-07F8-0C11251FFC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87D27-D845-4059-9801-BEBDD16DB9FA}" type="datetimeFigureOut">
              <a:rPr lang="fr-FR" smtClean="0"/>
              <a:t>20/07/2025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F9220F81-D8D8-521C-42A4-B7FAADCFA5D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18AAC62-A16A-8052-19AF-33C7968FBA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425B-CBFC-4500-85E9-6965E9F08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04932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0121A40-C1D1-F001-0C14-3BE20C80DB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25F19BA0-F25C-A1E9-C1E2-1C49EFD413D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14E6E148-2E42-D00E-8D6B-24FD1499D21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87D27-D845-4059-9801-BEBDD16DB9FA}" type="datetimeFigureOut">
              <a:rPr lang="fr-FR" smtClean="0"/>
              <a:t>20/07/2025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630B765-247D-C169-06D6-F59F7EBD9E3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225C732-1033-CA7F-93DB-617ADDC9FC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425B-CBFC-4500-85E9-6965E9F08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9951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9210E99B-A58F-D5D7-2971-993EAEFC4A6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BFA3DBE9-A1A9-4B38-DB6B-31483EA5CFD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27708C3-A09D-1B37-E3B2-95E8AF64CC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E87D27-D845-4059-9801-BEBDD16DB9FA}" type="datetimeFigureOut">
              <a:rPr lang="fr-FR" smtClean="0"/>
              <a:t>20/07/2025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314F307-3DC2-8901-A9A7-38146E4A71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DDF75724-C858-4354-A8A0-4B7FFF37D2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1C6425B-CBFC-4500-85E9-6965E9F08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22135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33607DD-F8DB-9E52-E5BA-FE625C7DAC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345227DB-E744-8234-ED02-AFE46F8A40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027C78A-80DC-2284-D4F0-3E4529167A6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7E87D27-D845-4059-9801-BEBDD16DB9FA}" type="datetimeFigureOut">
              <a:rPr lang="fr-FR" smtClean="0"/>
              <a:t>20/07/2025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AE8B143-9E4B-FA17-746C-155A4D23EA8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E14683B-A220-239D-647B-A082616AE28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1C6425B-CBFC-4500-85E9-6965E9F0842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58014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6044BBB-569B-13F2-DFC7-B3EA235966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53351" y="1058241"/>
            <a:ext cx="8085297" cy="55800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2" name="Rectangle 1">
            <a:extLst>
              <a:ext uri="{FF2B5EF4-FFF2-40B4-BE49-F238E27FC236}">
                <a16:creationId xmlns:a16="http://schemas.microsoft.com/office/drawing/2014/main" id="{CCA3CE15-580C-269B-59E1-DC2D19A02F6B}"/>
              </a:ext>
            </a:extLst>
          </p:cNvPr>
          <p:cNvSpPr/>
          <p:nvPr/>
        </p:nvSpPr>
        <p:spPr>
          <a:xfrm>
            <a:off x="1813811" y="134911"/>
            <a:ext cx="819640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spc="50" dirty="0">
                <a:ln w="9525" cmpd="sng">
                  <a:solidFill>
                    <a:schemeClr val="accent1"/>
                  </a:solidFill>
                  <a:prstDash val="solid"/>
                </a:ln>
                <a:solidFill>
                  <a:srgbClr val="70AD47">
                    <a:tint val="1000"/>
                  </a:srgbClr>
                </a:solidFill>
                <a:effectLst>
                  <a:glow rad="38100">
                    <a:schemeClr val="accent1">
                      <a:alpha val="40000"/>
                    </a:schemeClr>
                  </a:glow>
                </a:effectLst>
              </a:rPr>
              <a:t>Îles du Golfe du Morbihan</a:t>
            </a:r>
            <a:endParaRPr lang="fr-FR" sz="5400" b="1" cap="none" spc="50" dirty="0">
              <a:ln w="9525" cmpd="sng">
                <a:solidFill>
                  <a:schemeClr val="accent1"/>
                </a:solidFill>
                <a:prstDash val="solid"/>
              </a:ln>
              <a:solidFill>
                <a:srgbClr val="70AD47">
                  <a:tint val="1000"/>
                </a:srgbClr>
              </a:solidFill>
              <a:effectLst>
                <a:glow rad="38100">
                  <a:schemeClr val="accent1">
                    <a:alpha val="40000"/>
                  </a:schemeClr>
                </a:glow>
              </a:effectLst>
            </a:endParaRPr>
          </a:p>
        </p:txBody>
      </p:sp>
      <p:pic>
        <p:nvPicPr>
          <p:cNvPr id="5" name="Image 4" descr="Une image contenant Équipement médical, main, fer&#10;&#10;Le contenu généré par l’IA peut être incorrect.">
            <a:extLst>
              <a:ext uri="{FF2B5EF4-FFF2-40B4-BE49-F238E27FC236}">
                <a16:creationId xmlns:a16="http://schemas.microsoft.com/office/drawing/2014/main" id="{79F8FA17-DCF0-24C4-C416-D3F9B9249A1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76634" y="2643868"/>
            <a:ext cx="1047750" cy="104775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49CF26E-BDC6-A1F5-3D41-AAEEB50BF356}"/>
              </a:ext>
            </a:extLst>
          </p:cNvPr>
          <p:cNvSpPr txBox="1"/>
          <p:nvPr/>
        </p:nvSpPr>
        <p:spPr>
          <a:xfrm>
            <a:off x="10295906" y="3942608"/>
            <a:ext cx="179317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chemeClr val="bg1"/>
                </a:solidFill>
              </a:rPr>
              <a:t>Cliquez Gauche PPS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En Manuel</a:t>
            </a:r>
          </a:p>
          <a:p>
            <a:r>
              <a:rPr lang="fr-FR" sz="2400" b="1" dirty="0">
                <a:solidFill>
                  <a:schemeClr val="bg1"/>
                </a:solidFill>
              </a:rPr>
              <a:t>Merci</a:t>
            </a:r>
          </a:p>
        </p:txBody>
      </p:sp>
    </p:spTree>
    <p:extLst>
      <p:ext uri="{BB962C8B-B14F-4D97-AF65-F5344CB8AC3E}">
        <p14:creationId xmlns:p14="http://schemas.microsoft.com/office/powerpoint/2010/main" val="24113743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  <p:sndAc>
          <p:stSnd loop="1">
            <p:snd r:embed="rId2" name="Hymne à la BRETAGNE (Alain BARRIERE).wav"/>
          </p:stSnd>
        </p:sndAc>
      </p:transition>
    </mc:Choice>
    <mc:Fallback>
      <p:transition spd="slow">
        <p:wipe/>
        <p:sndAc>
          <p:stSnd loop="1">
            <p:snd r:embed="rId2" name="Hymne à la BRETAGNE (Alain BARRIERE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10E5F067-8871-CBB7-F6FE-3BB082A61819}"/>
              </a:ext>
            </a:extLst>
          </p:cNvPr>
          <p:cNvSpPr txBox="1"/>
          <p:nvPr/>
        </p:nvSpPr>
        <p:spPr>
          <a:xfrm>
            <a:off x="1409075" y="1499016"/>
            <a:ext cx="8844197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Les îles du Golfe du MORBIHAN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Des dizaines d’îles dans ce Golfe, quelques unes accueillent les visiteurs en bateau ou, le temps d’une marée, de façon pédestre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Des Paradis de Nature avec :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 ÎLE AUX MOINES                                                     île de BERDER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ÎLE d’ARZ                                                                    île de GAVRINIS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ÎLE de TASCON</a:t>
            </a:r>
          </a:p>
        </p:txBody>
      </p:sp>
    </p:spTree>
    <p:extLst>
      <p:ext uri="{BB962C8B-B14F-4D97-AF65-F5344CB8AC3E}">
        <p14:creationId xmlns:p14="http://schemas.microsoft.com/office/powerpoint/2010/main" val="9319386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0830DF3-9E13-95FC-0B13-09B8DBA148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0652" y="279000"/>
            <a:ext cx="10210695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3894360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0F04A09-032C-1DE5-6D93-B043FB70DD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373973"/>
            <a:ext cx="9753600" cy="581025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7E594A8-E6FF-6C99-5D49-C497918C96E8}"/>
              </a:ext>
            </a:extLst>
          </p:cNvPr>
          <p:cNvSpPr txBox="1"/>
          <p:nvPr/>
        </p:nvSpPr>
        <p:spPr>
          <a:xfrm>
            <a:off x="2512994" y="6253194"/>
            <a:ext cx="80287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Île aux Moines – anse du Gueric  - Chapelle Sainte Anne</a:t>
            </a:r>
          </a:p>
        </p:txBody>
      </p:sp>
    </p:spTree>
    <p:extLst>
      <p:ext uri="{BB962C8B-B14F-4D97-AF65-F5344CB8AC3E}">
        <p14:creationId xmlns:p14="http://schemas.microsoft.com/office/powerpoint/2010/main" val="22642588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E56FFFA-89BA-C608-7DE0-AFF8DB442D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43142" y="733425"/>
            <a:ext cx="7620000" cy="539115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EEFCFA3-EF19-FF48-4DDF-C0904C0B0C54}"/>
              </a:ext>
            </a:extLst>
          </p:cNvPr>
          <p:cNvSpPr txBox="1"/>
          <p:nvPr/>
        </p:nvSpPr>
        <p:spPr>
          <a:xfrm>
            <a:off x="9613692" y="2445110"/>
            <a:ext cx="257830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carte île aux Moines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Accessible depuis Port Blanc à BADEN</a:t>
            </a:r>
          </a:p>
        </p:txBody>
      </p:sp>
    </p:spTree>
    <p:extLst>
      <p:ext uri="{BB962C8B-B14F-4D97-AF65-F5344CB8AC3E}">
        <p14:creationId xmlns:p14="http://schemas.microsoft.com/office/powerpoint/2010/main" val="9550907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844AD91-D888-0BF5-317A-F3EEF06AFA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00761" y="279000"/>
            <a:ext cx="8400000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BB795D-0AD3-D236-B1C0-D3A495A3569F}"/>
              </a:ext>
            </a:extLst>
          </p:cNvPr>
          <p:cNvSpPr txBox="1"/>
          <p:nvPr/>
        </p:nvSpPr>
        <p:spPr>
          <a:xfrm>
            <a:off x="9400761" y="3190549"/>
            <a:ext cx="25633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Île aux Moines</a:t>
            </a:r>
          </a:p>
          <a:p>
            <a:endParaRPr lang="fr-FR" sz="2400" b="1" i="1" dirty="0"/>
          </a:p>
          <a:p>
            <a:r>
              <a:rPr lang="fr-FR" sz="2400" b="1" i="1" dirty="0"/>
              <a:t>Grande plage avec cabines en bois</a:t>
            </a:r>
          </a:p>
        </p:txBody>
      </p:sp>
    </p:spTree>
    <p:extLst>
      <p:ext uri="{BB962C8B-B14F-4D97-AF65-F5344CB8AC3E}">
        <p14:creationId xmlns:p14="http://schemas.microsoft.com/office/powerpoint/2010/main" val="41786764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424CE95-C1C0-8AEF-8B8A-B2C1D8861A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20519" y="279000"/>
            <a:ext cx="8414021" cy="630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D9C92AC-FB0F-D465-240E-B7A947FC5643}"/>
              </a:ext>
            </a:extLst>
          </p:cNvPr>
          <p:cNvSpPr txBox="1"/>
          <p:nvPr/>
        </p:nvSpPr>
        <p:spPr>
          <a:xfrm>
            <a:off x="757460" y="3429000"/>
            <a:ext cx="25483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Île aux moines</a:t>
            </a:r>
          </a:p>
          <a:p>
            <a:endParaRPr lang="fr-FR" sz="2400" b="1" i="1" dirty="0"/>
          </a:p>
          <a:p>
            <a:r>
              <a:rPr lang="fr-FR" sz="2400" b="1" i="1" dirty="0"/>
              <a:t>Asphodèles en fleur</a:t>
            </a:r>
          </a:p>
          <a:p>
            <a:r>
              <a:rPr lang="fr-FR" sz="2400" b="1" i="1" dirty="0"/>
              <a:t> et île Creizic</a:t>
            </a:r>
          </a:p>
        </p:txBody>
      </p:sp>
    </p:spTree>
    <p:extLst>
      <p:ext uri="{BB962C8B-B14F-4D97-AF65-F5344CB8AC3E}">
        <p14:creationId xmlns:p14="http://schemas.microsoft.com/office/powerpoint/2010/main" val="263719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910A3EC-3521-56C4-E827-E9FF3520509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97332" y="279000"/>
            <a:ext cx="8414021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E951D8C-0917-E89A-1175-A756EA9A3A81}"/>
              </a:ext>
            </a:extLst>
          </p:cNvPr>
          <p:cNvSpPr txBox="1"/>
          <p:nvPr/>
        </p:nvSpPr>
        <p:spPr>
          <a:xfrm>
            <a:off x="5428580" y="5378671"/>
            <a:ext cx="258330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Parc à huitres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Île aux Moines</a:t>
            </a:r>
          </a:p>
        </p:txBody>
      </p:sp>
    </p:spTree>
    <p:extLst>
      <p:ext uri="{BB962C8B-B14F-4D97-AF65-F5344CB8AC3E}">
        <p14:creationId xmlns:p14="http://schemas.microsoft.com/office/powerpoint/2010/main" val="3188203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C8AA3D7-5F0D-06F5-899D-868B62ECD8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4670" y="279000"/>
            <a:ext cx="4590163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2E08006-B18A-C718-2367-5779702D3C31}"/>
              </a:ext>
            </a:extLst>
          </p:cNvPr>
          <p:cNvSpPr txBox="1"/>
          <p:nvPr/>
        </p:nvSpPr>
        <p:spPr>
          <a:xfrm>
            <a:off x="8287614" y="3065001"/>
            <a:ext cx="406233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Cromlech de KERGONAN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Île aux Moines</a:t>
            </a:r>
          </a:p>
        </p:txBody>
      </p:sp>
    </p:spTree>
    <p:extLst>
      <p:ext uri="{BB962C8B-B14F-4D97-AF65-F5344CB8AC3E}">
        <p14:creationId xmlns:p14="http://schemas.microsoft.com/office/powerpoint/2010/main" val="25151518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2506F7B-54A8-7F62-9E76-DDDD05C91B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600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C5BD20-DA34-9C05-6137-E74A687D9F60}"/>
              </a:ext>
            </a:extLst>
          </p:cNvPr>
          <p:cNvSpPr txBox="1"/>
          <p:nvPr/>
        </p:nvSpPr>
        <p:spPr>
          <a:xfrm>
            <a:off x="4390561" y="6238440"/>
            <a:ext cx="508594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port de l’île aux Moines</a:t>
            </a:r>
          </a:p>
        </p:txBody>
      </p:sp>
    </p:spTree>
    <p:extLst>
      <p:ext uri="{BB962C8B-B14F-4D97-AF65-F5344CB8AC3E}">
        <p14:creationId xmlns:p14="http://schemas.microsoft.com/office/powerpoint/2010/main" val="249570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C18C3B5-3632-25C5-4D63-31C123E056A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0360" y="214746"/>
            <a:ext cx="5040000" cy="37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6EC0E94-4B34-F0A6-2FA3-060470B8321A}"/>
              </a:ext>
            </a:extLst>
          </p:cNvPr>
          <p:cNvSpPr txBox="1"/>
          <p:nvPr/>
        </p:nvSpPr>
        <p:spPr>
          <a:xfrm>
            <a:off x="1319133" y="3994746"/>
            <a:ext cx="388245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église de l’île aux Moines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4F793800-AC37-D38B-7F27-0ED911B6A3D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92043" y="2826480"/>
            <a:ext cx="5040000" cy="37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880CD95C-1589-1835-24D9-12CB73F6F588}"/>
              </a:ext>
            </a:extLst>
          </p:cNvPr>
          <p:cNvSpPr txBox="1"/>
          <p:nvPr/>
        </p:nvSpPr>
        <p:spPr>
          <a:xfrm>
            <a:off x="7261858" y="2308497"/>
            <a:ext cx="43921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Cromlech de Kergonan </a:t>
            </a:r>
          </a:p>
        </p:txBody>
      </p:sp>
    </p:spTree>
    <p:extLst>
      <p:ext uri="{BB962C8B-B14F-4D97-AF65-F5344CB8AC3E}">
        <p14:creationId xmlns:p14="http://schemas.microsoft.com/office/powerpoint/2010/main" val="28954882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5168B72-2A72-0818-9A87-25ECE2A435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22595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599A38-A156-3ECA-AF3B-17234C32C36D}"/>
              </a:ext>
            </a:extLst>
          </p:cNvPr>
          <p:cNvSpPr txBox="1"/>
          <p:nvPr/>
        </p:nvSpPr>
        <p:spPr>
          <a:xfrm>
            <a:off x="775108" y="3214631"/>
            <a:ext cx="25333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Dolmen de PENHAP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Île aux Moines</a:t>
            </a:r>
          </a:p>
        </p:txBody>
      </p:sp>
    </p:spTree>
    <p:extLst>
      <p:ext uri="{BB962C8B-B14F-4D97-AF65-F5344CB8AC3E}">
        <p14:creationId xmlns:p14="http://schemas.microsoft.com/office/powerpoint/2010/main" val="8265913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1F1EB9B-7920-D236-EA89-7C910F7939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49215" y="500062"/>
            <a:ext cx="7620000" cy="58578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72E7350-658B-02F8-C86C-782A4618219F}"/>
              </a:ext>
            </a:extLst>
          </p:cNvPr>
          <p:cNvSpPr txBox="1"/>
          <p:nvPr/>
        </p:nvSpPr>
        <p:spPr>
          <a:xfrm>
            <a:off x="8997796" y="2875385"/>
            <a:ext cx="286312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l’île aux Moines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tableau de Paul SIGNAC</a:t>
            </a:r>
          </a:p>
        </p:txBody>
      </p:sp>
    </p:spTree>
    <p:extLst>
      <p:ext uri="{BB962C8B-B14F-4D97-AF65-F5344CB8AC3E}">
        <p14:creationId xmlns:p14="http://schemas.microsoft.com/office/powerpoint/2010/main" val="18156460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2235E5E-D3FB-147F-15BB-158511682EC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10669" y="365135"/>
            <a:ext cx="5570662" cy="612772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EB3777D-4182-F2E5-E439-D6D174977B8A}"/>
              </a:ext>
            </a:extLst>
          </p:cNvPr>
          <p:cNvSpPr txBox="1"/>
          <p:nvPr/>
        </p:nvSpPr>
        <p:spPr>
          <a:xfrm>
            <a:off x="808612" y="3521073"/>
            <a:ext cx="238585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Blason de l’île aux Moines</a:t>
            </a:r>
          </a:p>
        </p:txBody>
      </p:sp>
    </p:spTree>
    <p:extLst>
      <p:ext uri="{BB962C8B-B14F-4D97-AF65-F5344CB8AC3E}">
        <p14:creationId xmlns:p14="http://schemas.microsoft.com/office/powerpoint/2010/main" val="4074498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8419F3B-1BC3-B0A3-6DD9-1055B21853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995362"/>
            <a:ext cx="9753600" cy="4867275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8F8752DA-2C0A-5906-96B3-A820A9DF53F0}"/>
              </a:ext>
            </a:extLst>
          </p:cNvPr>
          <p:cNvSpPr txBox="1"/>
          <p:nvPr/>
        </p:nvSpPr>
        <p:spPr>
          <a:xfrm>
            <a:off x="4100513" y="6057900"/>
            <a:ext cx="438626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Port de Béluré – île d’ARZ</a:t>
            </a:r>
          </a:p>
        </p:txBody>
      </p:sp>
    </p:spTree>
    <p:extLst>
      <p:ext uri="{BB962C8B-B14F-4D97-AF65-F5344CB8AC3E}">
        <p14:creationId xmlns:p14="http://schemas.microsoft.com/office/powerpoint/2010/main" val="28072284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C3D1577-32E6-9447-C2F3-CD85C02FDF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80741" y="733425"/>
            <a:ext cx="7620000" cy="5391150"/>
          </a:xfrm>
          <a:prstGeom prst="rect">
            <a:avLst/>
          </a:prstGeom>
          <a:ln w="88900" cap="sq" cmpd="thickThin">
            <a:solidFill>
              <a:srgbClr val="00206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1524D30-AD39-DDF8-F12E-C55E97BCEC4D}"/>
              </a:ext>
            </a:extLst>
          </p:cNvPr>
          <p:cNvSpPr txBox="1"/>
          <p:nvPr/>
        </p:nvSpPr>
        <p:spPr>
          <a:xfrm>
            <a:off x="273912" y="3793095"/>
            <a:ext cx="2608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Carte île d’ARZ</a:t>
            </a:r>
          </a:p>
        </p:txBody>
      </p:sp>
    </p:spTree>
    <p:extLst>
      <p:ext uri="{BB962C8B-B14F-4D97-AF65-F5344CB8AC3E}">
        <p14:creationId xmlns:p14="http://schemas.microsoft.com/office/powerpoint/2010/main" val="10693448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9E98184-32AA-6E16-54D9-C169E1A0F90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49564" y="279000"/>
            <a:ext cx="4723517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385E921-8111-AAE6-4F63-A21795C56808}"/>
              </a:ext>
            </a:extLst>
          </p:cNvPr>
          <p:cNvSpPr txBox="1"/>
          <p:nvPr/>
        </p:nvSpPr>
        <p:spPr>
          <a:xfrm>
            <a:off x="8642437" y="2534107"/>
            <a:ext cx="2882839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Moulin à marée BERNO  intérieur aménagé - ARZ</a:t>
            </a:r>
          </a:p>
        </p:txBody>
      </p:sp>
    </p:spTree>
    <p:extLst>
      <p:ext uri="{BB962C8B-B14F-4D97-AF65-F5344CB8AC3E}">
        <p14:creationId xmlns:p14="http://schemas.microsoft.com/office/powerpoint/2010/main" val="3038422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F9C6F33-79F8-7449-0372-348C7CD4371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1447800"/>
            <a:ext cx="9753600" cy="39624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B38E57-8899-11EC-5366-EB721300490E}"/>
              </a:ext>
            </a:extLst>
          </p:cNvPr>
          <p:cNvSpPr txBox="1"/>
          <p:nvPr/>
        </p:nvSpPr>
        <p:spPr>
          <a:xfrm>
            <a:off x="1564428" y="5410200"/>
            <a:ext cx="964587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Île d’ARZ – baie de Brouet avec moulin à marée Berno en arrière plan</a:t>
            </a:r>
          </a:p>
        </p:txBody>
      </p:sp>
    </p:spTree>
    <p:extLst>
      <p:ext uri="{BB962C8B-B14F-4D97-AF65-F5344CB8AC3E}">
        <p14:creationId xmlns:p14="http://schemas.microsoft.com/office/powerpoint/2010/main" val="32067409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356492A-7021-0DB0-8707-B93C0BC0896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1362075"/>
            <a:ext cx="9753600" cy="413385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5630AB4-7D2C-D2F2-DC4E-2430E4BCE004}"/>
              </a:ext>
            </a:extLst>
          </p:cNvPr>
          <p:cNvSpPr txBox="1"/>
          <p:nvPr/>
        </p:nvSpPr>
        <p:spPr>
          <a:xfrm>
            <a:off x="4264916" y="5590260"/>
            <a:ext cx="45270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la cale de Pen Raz – île d’ARZ</a:t>
            </a:r>
          </a:p>
        </p:txBody>
      </p:sp>
    </p:spTree>
    <p:extLst>
      <p:ext uri="{BB962C8B-B14F-4D97-AF65-F5344CB8AC3E}">
        <p14:creationId xmlns:p14="http://schemas.microsoft.com/office/powerpoint/2010/main" val="8169935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9C0BC2E-BCFA-29CA-F1DA-5A3DA8DC8B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1547812"/>
            <a:ext cx="9753600" cy="376237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91F27F3-8101-B12F-FC0E-59B415D12BD6}"/>
              </a:ext>
            </a:extLst>
          </p:cNvPr>
          <p:cNvSpPr txBox="1"/>
          <p:nvPr/>
        </p:nvSpPr>
        <p:spPr>
          <a:xfrm>
            <a:off x="2880610" y="5406524"/>
            <a:ext cx="643078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île d’ARZ presqu’île de BILHERVE en arrière plan</a:t>
            </a:r>
          </a:p>
        </p:txBody>
      </p:sp>
    </p:spTree>
    <p:extLst>
      <p:ext uri="{BB962C8B-B14F-4D97-AF65-F5344CB8AC3E}">
        <p14:creationId xmlns:p14="http://schemas.microsoft.com/office/powerpoint/2010/main" val="31356553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42A554D-3DAE-C5B8-1F8F-E25C00A444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9200" y="1062037"/>
            <a:ext cx="9753600" cy="473392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823B47A-8890-FEA0-5DE8-390F35F037AE}"/>
              </a:ext>
            </a:extLst>
          </p:cNvPr>
          <p:cNvSpPr txBox="1"/>
          <p:nvPr/>
        </p:nvSpPr>
        <p:spPr>
          <a:xfrm>
            <a:off x="3734478" y="5795962"/>
            <a:ext cx="502170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manoir de kernoël  - île d’ARZ</a:t>
            </a:r>
          </a:p>
        </p:txBody>
      </p:sp>
    </p:spTree>
    <p:extLst>
      <p:ext uri="{BB962C8B-B14F-4D97-AF65-F5344CB8AC3E}">
        <p14:creationId xmlns:p14="http://schemas.microsoft.com/office/powerpoint/2010/main" val="3082821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EB1990D-D608-52D7-FDB2-F0F691EFFF8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3659" y="571500"/>
            <a:ext cx="7620000" cy="5715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8D56C7-1996-7706-336C-6DAAA286D769}"/>
              </a:ext>
            </a:extLst>
          </p:cNvPr>
          <p:cNvSpPr txBox="1"/>
          <p:nvPr/>
        </p:nvSpPr>
        <p:spPr>
          <a:xfrm>
            <a:off x="8931853" y="2371444"/>
            <a:ext cx="248836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bateau de transport </a:t>
            </a:r>
          </a:p>
          <a:p>
            <a:r>
              <a:rPr lang="fr-FR" sz="2400" b="1" i="1" dirty="0">
                <a:solidFill>
                  <a:schemeClr val="bg1"/>
                </a:solidFill>
              </a:rPr>
              <a:t>Pour ile d’ARZ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30 minutes depuis VANNES</a:t>
            </a:r>
          </a:p>
        </p:txBody>
      </p:sp>
    </p:spTree>
    <p:extLst>
      <p:ext uri="{BB962C8B-B14F-4D97-AF65-F5344CB8AC3E}">
        <p14:creationId xmlns:p14="http://schemas.microsoft.com/office/powerpoint/2010/main" val="23920981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36A6605-54F9-48B2-FECC-BAC6AC788D8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15868" y="639000"/>
            <a:ext cx="7440000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58261FD-C836-89C6-8B3B-0BB2F0B7B426}"/>
              </a:ext>
            </a:extLst>
          </p:cNvPr>
          <p:cNvSpPr txBox="1"/>
          <p:nvPr/>
        </p:nvSpPr>
        <p:spPr>
          <a:xfrm>
            <a:off x="8975255" y="2909591"/>
            <a:ext cx="295306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Prieuré et, église Notre-Dame de la nativité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Île d’ARZ</a:t>
            </a:r>
          </a:p>
        </p:txBody>
      </p:sp>
    </p:spTree>
    <p:extLst>
      <p:ext uri="{BB962C8B-B14F-4D97-AF65-F5344CB8AC3E}">
        <p14:creationId xmlns:p14="http://schemas.microsoft.com/office/powerpoint/2010/main" val="979146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43EC5DC-61B4-8910-E7B7-268C3673D0C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93298" y="639000"/>
            <a:ext cx="8376201" cy="558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DC1F9F-64A6-4C32-4FF0-C11946AFA6F7}"/>
              </a:ext>
            </a:extLst>
          </p:cNvPr>
          <p:cNvSpPr txBox="1"/>
          <p:nvPr/>
        </p:nvSpPr>
        <p:spPr>
          <a:xfrm>
            <a:off x="284813" y="3642396"/>
            <a:ext cx="230848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Paysage de l’île d’ARZ</a:t>
            </a:r>
          </a:p>
        </p:txBody>
      </p:sp>
    </p:spTree>
    <p:extLst>
      <p:ext uri="{BB962C8B-B14F-4D97-AF65-F5344CB8AC3E}">
        <p14:creationId xmlns:p14="http://schemas.microsoft.com/office/powerpoint/2010/main" val="2372794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3413284-5C71-77DA-3ECE-29E3304D29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052" y="279000"/>
            <a:ext cx="8400000" cy="63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46E5A4-0B28-F0D8-ACD1-D40BE1F1CCDA}"/>
              </a:ext>
            </a:extLst>
          </p:cNvPr>
          <p:cNvSpPr txBox="1"/>
          <p:nvPr/>
        </p:nvSpPr>
        <p:spPr>
          <a:xfrm>
            <a:off x="9295401" y="2993321"/>
            <a:ext cx="277318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Ecole, ancien prieuré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Île d’ARZ</a:t>
            </a:r>
          </a:p>
        </p:txBody>
      </p:sp>
    </p:spTree>
    <p:extLst>
      <p:ext uri="{BB962C8B-B14F-4D97-AF65-F5344CB8AC3E}">
        <p14:creationId xmlns:p14="http://schemas.microsoft.com/office/powerpoint/2010/main" val="9602606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1792894-648B-9E35-7B86-D7B70410E63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0537" y="639000"/>
            <a:ext cx="8375237" cy="55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7A7DFBA-2C52-2F56-695B-CDE75366D3FC}"/>
              </a:ext>
            </a:extLst>
          </p:cNvPr>
          <p:cNvSpPr txBox="1"/>
          <p:nvPr/>
        </p:nvSpPr>
        <p:spPr>
          <a:xfrm>
            <a:off x="334846" y="3655653"/>
            <a:ext cx="502092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Manoir de Kernoel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  ARZ</a:t>
            </a:r>
          </a:p>
        </p:txBody>
      </p:sp>
    </p:spTree>
    <p:extLst>
      <p:ext uri="{BB962C8B-B14F-4D97-AF65-F5344CB8AC3E}">
        <p14:creationId xmlns:p14="http://schemas.microsoft.com/office/powerpoint/2010/main" val="38894498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61CFC88-2FBB-3243-A45C-B87E7E6DA1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93560" y="890587"/>
            <a:ext cx="7620000" cy="507682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534F181-97F1-3551-99E6-A97C13CD6CD4}"/>
              </a:ext>
            </a:extLst>
          </p:cNvPr>
          <p:cNvSpPr txBox="1"/>
          <p:nvPr/>
        </p:nvSpPr>
        <p:spPr>
          <a:xfrm>
            <a:off x="4737865" y="5967412"/>
            <a:ext cx="355266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Île d’ARZ  le Manoir</a:t>
            </a:r>
          </a:p>
        </p:txBody>
      </p:sp>
    </p:spTree>
    <p:extLst>
      <p:ext uri="{BB962C8B-B14F-4D97-AF65-F5344CB8AC3E}">
        <p14:creationId xmlns:p14="http://schemas.microsoft.com/office/powerpoint/2010/main" val="20090094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5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678F7841-2F0B-9C07-5B41-EF253EAF68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51875" y="571500"/>
            <a:ext cx="7620000" cy="5715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BE6EBC0-C861-D548-0839-ABE9AFE500C5}"/>
              </a:ext>
            </a:extLst>
          </p:cNvPr>
          <p:cNvSpPr txBox="1"/>
          <p:nvPr/>
        </p:nvSpPr>
        <p:spPr>
          <a:xfrm>
            <a:off x="8934721" y="3336187"/>
            <a:ext cx="2833141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chemin de peinera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Rue de l’île d’ARZ</a:t>
            </a:r>
          </a:p>
        </p:txBody>
      </p:sp>
    </p:spTree>
    <p:extLst>
      <p:ext uri="{BB962C8B-B14F-4D97-AF65-F5344CB8AC3E}">
        <p14:creationId xmlns:p14="http://schemas.microsoft.com/office/powerpoint/2010/main" val="29149491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9F77FC4-D6CC-E3D4-3939-D83A0C26B5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5470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70948B1-DA84-D194-F794-1F0A78859BB0}"/>
              </a:ext>
            </a:extLst>
          </p:cNvPr>
          <p:cNvSpPr txBox="1"/>
          <p:nvPr/>
        </p:nvSpPr>
        <p:spPr>
          <a:xfrm>
            <a:off x="322290" y="3733524"/>
            <a:ext cx="277318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Porche, façade de l’église de l’île  d’ARZ</a:t>
            </a:r>
          </a:p>
        </p:txBody>
      </p:sp>
    </p:spTree>
    <p:extLst>
      <p:ext uri="{BB962C8B-B14F-4D97-AF65-F5344CB8AC3E}">
        <p14:creationId xmlns:p14="http://schemas.microsoft.com/office/powerpoint/2010/main" val="13036469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8BC44DB-5E0D-E0FD-1BAA-A25984F6D8C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5528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5D92816-6B32-5449-AD65-52B6D36B6B5A}"/>
              </a:ext>
            </a:extLst>
          </p:cNvPr>
          <p:cNvSpPr txBox="1"/>
          <p:nvPr/>
        </p:nvSpPr>
        <p:spPr>
          <a:xfrm>
            <a:off x="487181" y="3736192"/>
            <a:ext cx="251834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moulin à marée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île d’ARZ</a:t>
            </a:r>
          </a:p>
        </p:txBody>
      </p:sp>
    </p:spTree>
    <p:extLst>
      <p:ext uri="{BB962C8B-B14F-4D97-AF65-F5344CB8AC3E}">
        <p14:creationId xmlns:p14="http://schemas.microsoft.com/office/powerpoint/2010/main" val="39025792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CA4DB17-3D00-41DD-9054-F88A2BA86EA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70166" y="639000"/>
            <a:ext cx="8495519" cy="558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B218055-6C04-2F31-61EF-D9D5E3EF1981}"/>
              </a:ext>
            </a:extLst>
          </p:cNvPr>
          <p:cNvSpPr txBox="1"/>
          <p:nvPr/>
        </p:nvSpPr>
        <p:spPr>
          <a:xfrm>
            <a:off x="9872522" y="3429000"/>
            <a:ext cx="2098623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FF00"/>
                </a:solidFill>
              </a:rPr>
              <a:t>Roue du moulin à marée</a:t>
            </a:r>
          </a:p>
        </p:txBody>
      </p:sp>
    </p:spTree>
    <p:extLst>
      <p:ext uri="{BB962C8B-B14F-4D97-AF65-F5344CB8AC3E}">
        <p14:creationId xmlns:p14="http://schemas.microsoft.com/office/powerpoint/2010/main" val="3545588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790F644-6800-32A5-4064-6ACAF103D7A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76182" y="421597"/>
            <a:ext cx="5040000" cy="378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181AC63-99C3-4BBD-E6D6-C0916206488C}"/>
              </a:ext>
            </a:extLst>
          </p:cNvPr>
          <p:cNvSpPr txBox="1"/>
          <p:nvPr/>
        </p:nvSpPr>
        <p:spPr>
          <a:xfrm>
            <a:off x="897756" y="4394649"/>
            <a:ext cx="47968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/>
              <a:t>Mégalithes de Pen Liouse – île d’ARZ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30E6620-BFB3-48CF-5824-9025D965020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75820" y="2641814"/>
            <a:ext cx="5040000" cy="378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83952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7EE2072-2BF3-70B8-4117-6AF452105D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95911" y="458999"/>
            <a:ext cx="8915577" cy="594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BDCC86B-2BC2-44F7-54C4-8277141171AB}"/>
              </a:ext>
            </a:extLst>
          </p:cNvPr>
          <p:cNvSpPr txBox="1"/>
          <p:nvPr/>
        </p:nvSpPr>
        <p:spPr>
          <a:xfrm>
            <a:off x="117085" y="1843949"/>
            <a:ext cx="277882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/>
              <a:t> île Tascon          et chemin d’accès à marée basse depuis Saint ARMEL</a:t>
            </a:r>
          </a:p>
          <a:p>
            <a:r>
              <a:rPr lang="fr-FR" sz="2000" b="1" i="1" dirty="0"/>
              <a:t> route submersible. Possibilité de visite de 2 à 3h en longeant la grève, et observer les oiseaux.     Située au fond de la Baie.</a:t>
            </a:r>
          </a:p>
        </p:txBody>
      </p:sp>
    </p:spTree>
    <p:extLst>
      <p:ext uri="{BB962C8B-B14F-4D97-AF65-F5344CB8AC3E}">
        <p14:creationId xmlns:p14="http://schemas.microsoft.com/office/powerpoint/2010/main" val="17940299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601F357-A5C3-3F1B-D480-A09BFDC584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4000" y="441000"/>
            <a:ext cx="10624000" cy="5976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33A62E0-0E03-5C2D-3974-AEC354832271}"/>
              </a:ext>
            </a:extLst>
          </p:cNvPr>
          <p:cNvSpPr txBox="1"/>
          <p:nvPr/>
        </p:nvSpPr>
        <p:spPr>
          <a:xfrm>
            <a:off x="2188175" y="6074089"/>
            <a:ext cx="864981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île de BERDER  passage à marée basse presqu’île privée</a:t>
            </a:r>
          </a:p>
        </p:txBody>
      </p:sp>
    </p:spTree>
    <p:extLst>
      <p:ext uri="{BB962C8B-B14F-4D97-AF65-F5344CB8AC3E}">
        <p14:creationId xmlns:p14="http://schemas.microsoft.com/office/powerpoint/2010/main" val="1700602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B9FA110-694D-7632-69AA-64691309B6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967746" y="549000"/>
            <a:ext cx="3972410" cy="576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F3AE6C3-DC81-6AAF-69C8-3A46BC5343F5}"/>
              </a:ext>
            </a:extLst>
          </p:cNvPr>
          <p:cNvSpPr txBox="1"/>
          <p:nvPr/>
        </p:nvSpPr>
        <p:spPr>
          <a:xfrm>
            <a:off x="8138101" y="3950006"/>
            <a:ext cx="33334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Enseigne du passeur de l’île de BERDER</a:t>
            </a:r>
          </a:p>
        </p:txBody>
      </p:sp>
    </p:spTree>
    <p:extLst>
      <p:ext uri="{BB962C8B-B14F-4D97-AF65-F5344CB8AC3E}">
        <p14:creationId xmlns:p14="http://schemas.microsoft.com/office/powerpoint/2010/main" val="14034968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24D08D2-88E4-DAC7-8031-F4863A5EC3E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5473" y="369000"/>
            <a:ext cx="9701053" cy="612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5EBB203-EAF7-6EBE-688A-86877A23F4CA}"/>
              </a:ext>
            </a:extLst>
          </p:cNvPr>
          <p:cNvSpPr txBox="1"/>
          <p:nvPr/>
        </p:nvSpPr>
        <p:spPr>
          <a:xfrm>
            <a:off x="5367647" y="5288671"/>
            <a:ext cx="367998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/>
              <a:t> </a:t>
            </a:r>
            <a:r>
              <a:rPr lang="fr-FR" sz="2400" b="1" dirty="0">
                <a:solidFill>
                  <a:schemeClr val="bg1"/>
                </a:solidFill>
              </a:rPr>
              <a:t>île de BERDER</a:t>
            </a:r>
          </a:p>
          <a:p>
            <a:endParaRPr lang="fr-FR" sz="2400" b="1" dirty="0">
              <a:solidFill>
                <a:schemeClr val="bg1"/>
              </a:solidFill>
            </a:endParaRPr>
          </a:p>
          <a:p>
            <a:r>
              <a:rPr lang="fr-FR" sz="2400" b="1" dirty="0">
                <a:solidFill>
                  <a:schemeClr val="bg1"/>
                </a:solidFill>
              </a:rPr>
              <a:t> le manoir</a:t>
            </a:r>
          </a:p>
        </p:txBody>
      </p:sp>
    </p:spTree>
    <p:extLst>
      <p:ext uri="{BB962C8B-B14F-4D97-AF65-F5344CB8AC3E}">
        <p14:creationId xmlns:p14="http://schemas.microsoft.com/office/powerpoint/2010/main" val="17873369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6DFE9E6-D3BA-7ACB-E04D-FB71992CFDD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95898" y="639000"/>
            <a:ext cx="8375237" cy="55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71AB76-78A8-0C11-92D1-EBBF1309808E}"/>
              </a:ext>
            </a:extLst>
          </p:cNvPr>
          <p:cNvSpPr txBox="1"/>
          <p:nvPr/>
        </p:nvSpPr>
        <p:spPr>
          <a:xfrm>
            <a:off x="397454" y="1536174"/>
            <a:ext cx="269844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Passage à marée basse – île de BERDER, secteur privé  Accessible par chemin côtier de 2km500 à marée basse depuis LAMOR-BADEN – Pinède, Oliviers - fleurs</a:t>
            </a:r>
          </a:p>
        </p:txBody>
      </p:sp>
    </p:spTree>
    <p:extLst>
      <p:ext uri="{BB962C8B-B14F-4D97-AF65-F5344CB8AC3E}">
        <p14:creationId xmlns:p14="http://schemas.microsoft.com/office/powerpoint/2010/main" val="318044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27872272-EF49-9CD6-E96B-A5B6E093AA4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009900" y="1576932"/>
            <a:ext cx="6172200" cy="3286125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F697E425-C3BE-699B-5911-E16F3C89C04D}"/>
              </a:ext>
            </a:extLst>
          </p:cNvPr>
          <p:cNvSpPr txBox="1"/>
          <p:nvPr/>
        </p:nvSpPr>
        <p:spPr>
          <a:xfrm>
            <a:off x="2828925" y="5072062"/>
            <a:ext cx="707231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Site mégalithique avec CAIRN exceptionnel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Visite guidée  sur place après accès en bateau – Site Unesco</a:t>
            </a:r>
          </a:p>
        </p:txBody>
      </p:sp>
    </p:spTree>
    <p:extLst>
      <p:ext uri="{BB962C8B-B14F-4D97-AF65-F5344CB8AC3E}">
        <p14:creationId xmlns:p14="http://schemas.microsoft.com/office/powerpoint/2010/main" val="274059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2E059CB-9275-169E-9544-C4D1EEC84F7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99767" y="279000"/>
            <a:ext cx="8400000" cy="6300000"/>
          </a:xfrm>
          <a:prstGeom prst="rect">
            <a:avLst/>
          </a:prstGeom>
          <a:ln w="88900" cap="sq" cmpd="thickThin">
            <a:solidFill>
              <a:srgbClr val="FFFF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18C192D-84B6-97C1-2864-A33B3972C5C0}"/>
              </a:ext>
            </a:extLst>
          </p:cNvPr>
          <p:cNvSpPr txBox="1"/>
          <p:nvPr/>
        </p:nvSpPr>
        <p:spPr>
          <a:xfrm>
            <a:off x="9546379" y="2755192"/>
            <a:ext cx="2548328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rgbClr val="FFFF00"/>
                </a:solidFill>
              </a:rPr>
              <a:t>entrée Cairn de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 GAVRINIS</a:t>
            </a:r>
          </a:p>
          <a:p>
            <a:endParaRPr lang="fr-FR" sz="2400" b="1" i="1" dirty="0">
              <a:solidFill>
                <a:srgbClr val="FFFF00"/>
              </a:solidFill>
            </a:endParaRPr>
          </a:p>
          <a:p>
            <a:r>
              <a:rPr lang="fr-FR" sz="2400" b="1" i="1" dirty="0">
                <a:solidFill>
                  <a:srgbClr val="FFFF00"/>
                </a:solidFill>
              </a:rPr>
              <a:t>Site néolithique</a:t>
            </a:r>
          </a:p>
        </p:txBody>
      </p:sp>
    </p:spTree>
    <p:extLst>
      <p:ext uri="{BB962C8B-B14F-4D97-AF65-F5344CB8AC3E}">
        <p14:creationId xmlns:p14="http://schemas.microsoft.com/office/powerpoint/2010/main" val="365735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FDADA35-0428-DCB0-957D-A67FA7B1B3F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990440" y="639000"/>
            <a:ext cx="8763688" cy="558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8013928-A902-27C4-0BF7-D91C5EE07E3F}"/>
              </a:ext>
            </a:extLst>
          </p:cNvPr>
          <p:cNvSpPr txBox="1"/>
          <p:nvPr/>
        </p:nvSpPr>
        <p:spPr>
          <a:xfrm>
            <a:off x="295368" y="894465"/>
            <a:ext cx="2533338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Cairn de GAVRINIS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Monument funéraire daté de 60000ans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 6m de haut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Long couloir de 14mpour accéder à chambre funéraire recouverte d’une dalle de 4m de 17 tonnes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50m de diamètre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Parois ornées de gravures en spirales</a:t>
            </a:r>
          </a:p>
          <a:p>
            <a:endParaRPr lang="fr-FR" sz="2000" b="1" i="1" dirty="0">
              <a:solidFill>
                <a:schemeClr val="bg1"/>
              </a:solidFill>
            </a:endParaRPr>
          </a:p>
          <a:p>
            <a:r>
              <a:rPr lang="fr-FR" sz="2000" b="1" i="1" dirty="0">
                <a:solidFill>
                  <a:schemeClr val="bg1"/>
                </a:solidFill>
              </a:rPr>
              <a:t>Visite guidée</a:t>
            </a:r>
          </a:p>
        </p:txBody>
      </p:sp>
    </p:spTree>
    <p:extLst>
      <p:ext uri="{BB962C8B-B14F-4D97-AF65-F5344CB8AC3E}">
        <p14:creationId xmlns:p14="http://schemas.microsoft.com/office/powerpoint/2010/main" val="14177301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3F4B65F-D9F7-1ED8-2FFE-A8BDCD5AA91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2697" y="365385"/>
            <a:ext cx="5400000" cy="36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495957E-2F98-E030-8CB8-D09942B232E8}"/>
              </a:ext>
            </a:extLst>
          </p:cNvPr>
          <p:cNvSpPr txBox="1"/>
          <p:nvPr/>
        </p:nvSpPr>
        <p:spPr>
          <a:xfrm>
            <a:off x="2253586" y="4339555"/>
            <a:ext cx="496174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>
                <a:solidFill>
                  <a:schemeClr val="bg1"/>
                </a:solidFill>
              </a:rPr>
              <a:t>parois Cairn de GAVRINIS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36FF7235-628B-4183-5652-8E6CF889D7C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05928" y="2866725"/>
            <a:ext cx="5400000" cy="3600000"/>
          </a:xfrm>
          <a:prstGeom prst="rect">
            <a:avLst/>
          </a:prstGeom>
          <a:ln w="88900" cap="sq" cmpd="thickThin">
            <a:solidFill>
              <a:schemeClr val="bg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071779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96E14F3-85CA-854D-3DAF-E8EED335DCC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5959" y="1334124"/>
            <a:ext cx="10900081" cy="3780000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FB9725B-2074-0FD0-2F20-CC4C6A53A6B9}"/>
              </a:ext>
            </a:extLst>
          </p:cNvPr>
          <p:cNvSpPr txBox="1"/>
          <p:nvPr/>
        </p:nvSpPr>
        <p:spPr>
          <a:xfrm>
            <a:off x="2919227" y="5293043"/>
            <a:ext cx="738736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400" b="1" i="1" dirty="0"/>
              <a:t>île de GAVRINIS  site néolithique accès en bateau</a:t>
            </a:r>
          </a:p>
        </p:txBody>
      </p:sp>
    </p:spTree>
    <p:extLst>
      <p:ext uri="{BB962C8B-B14F-4D97-AF65-F5344CB8AC3E}">
        <p14:creationId xmlns:p14="http://schemas.microsoft.com/office/powerpoint/2010/main" val="26374140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A2FA7B2-D4EB-C4DB-230B-3B0DD8A107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61160" y="818388"/>
            <a:ext cx="8869680" cy="5221224"/>
          </a:xfrm>
          <a:prstGeom prst="rect">
            <a:avLst/>
          </a:prstGeom>
          <a:ln w="88900" cap="sq" cmpd="thickThin">
            <a:solidFill>
              <a:schemeClr val="tx1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876412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67DC127-1C94-51D2-7A42-A86DF8CED328}"/>
              </a:ext>
            </a:extLst>
          </p:cNvPr>
          <p:cNvSpPr txBox="1"/>
          <p:nvPr/>
        </p:nvSpPr>
        <p:spPr>
          <a:xfrm>
            <a:off x="2695699" y="1140031"/>
            <a:ext cx="84789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               Sur La Suggestion De </a:t>
            </a:r>
            <a:r>
              <a:rPr lang="fr-FR" sz="2400" b="1" dirty="0" err="1">
                <a:solidFill>
                  <a:srgbClr val="FFFF00"/>
                </a:solidFill>
              </a:rPr>
              <a:t>JackDidier</a:t>
            </a:r>
            <a:r>
              <a:rPr lang="fr-FR" sz="2400" b="1" dirty="0">
                <a:solidFill>
                  <a:srgbClr val="FFFF00"/>
                </a:solidFill>
              </a:rPr>
              <a:t> </a:t>
            </a:r>
          </a:p>
          <a:p>
            <a:endParaRPr lang="fr-FR" sz="2400" b="1" dirty="0">
              <a:solidFill>
                <a:srgbClr val="FFFF00"/>
              </a:solidFill>
            </a:endParaRPr>
          </a:p>
          <a:p>
            <a:endParaRPr lang="fr-FR" sz="2400" b="1" dirty="0">
              <a:solidFill>
                <a:srgbClr val="FFFF00"/>
              </a:solidFill>
            </a:endParaRPr>
          </a:p>
          <a:p>
            <a:r>
              <a:rPr lang="fr-FR" sz="2400" b="1" dirty="0">
                <a:solidFill>
                  <a:srgbClr val="FFFF00"/>
                </a:solidFill>
              </a:rPr>
              <a:t>Lorient Vous A Présenté  Îles Du Golfe Du Morbihan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945982E7-CC36-40D7-3D0B-4862C72101BF}"/>
              </a:ext>
            </a:extLst>
          </p:cNvPr>
          <p:cNvSpPr txBox="1"/>
          <p:nvPr/>
        </p:nvSpPr>
        <p:spPr>
          <a:xfrm>
            <a:off x="4120738" y="3429000"/>
            <a:ext cx="723207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2E47954-49BF-DE89-5494-C8D5627BFA9C}"/>
              </a:ext>
            </a:extLst>
          </p:cNvPr>
          <p:cNvSpPr txBox="1"/>
          <p:nvPr/>
        </p:nvSpPr>
        <p:spPr>
          <a:xfrm>
            <a:off x="5343896" y="4609973"/>
            <a:ext cx="47857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FF00"/>
                </a:solidFill>
              </a:rPr>
              <a:t>Daniel</a:t>
            </a:r>
            <a:endParaRPr lang="fr-FR" sz="28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536311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>
        <p:wipe/>
      </p:transition>
    </mc:Choice>
    <mc:Fallback>
      <p:transition spd="slow">
        <p:wip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483</Words>
  <Application>Microsoft Office PowerPoint</Application>
  <PresentationFormat>Grand écran</PresentationFormat>
  <Paragraphs>108</Paragraphs>
  <Slides>44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44</vt:i4>
      </vt:variant>
    </vt:vector>
  </HeadingPairs>
  <TitlesOfParts>
    <vt:vector size="48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7</cp:revision>
  <dcterms:created xsi:type="dcterms:W3CDTF">2025-07-19T12:17:10Z</dcterms:created>
  <dcterms:modified xsi:type="dcterms:W3CDTF">2025-07-20T05:45:14Z</dcterms:modified>
</cp:coreProperties>
</file>