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2" r:id="rId4"/>
    <p:sldId id="270" r:id="rId5"/>
    <p:sldId id="269" r:id="rId6"/>
    <p:sldId id="268" r:id="rId7"/>
    <p:sldId id="267" r:id="rId8"/>
    <p:sldId id="266" r:id="rId9"/>
    <p:sldId id="265" r:id="rId10"/>
    <p:sldId id="264" r:id="rId11"/>
    <p:sldId id="263" r:id="rId12"/>
    <p:sldId id="262" r:id="rId13"/>
    <p:sldId id="261" r:id="rId14"/>
    <p:sldId id="260" r:id="rId15"/>
    <p:sldId id="259" r:id="rId16"/>
    <p:sldId id="258" r:id="rId17"/>
    <p:sldId id="257" r:id="rId18"/>
    <p:sldId id="273" r:id="rId19"/>
    <p:sldId id="274" r:id="rId20"/>
    <p:sldId id="275"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14/07/2025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lieu de culte, église&#10;&#10;Le contenu généré par l’IA peut être incorrect.">
            <a:extLst>
              <a:ext uri="{FF2B5EF4-FFF2-40B4-BE49-F238E27FC236}">
                <a16:creationId xmlns:a16="http://schemas.microsoft.com/office/drawing/2014/main" id="{05481971-F274-2E31-27B6-66B0FB97B2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3632" y="279000"/>
            <a:ext cx="3156314"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AD794E-06B8-856B-56E6-CA450599E83D}"/>
              </a:ext>
            </a:extLst>
          </p:cNvPr>
          <p:cNvSpPr txBox="1"/>
          <p:nvPr/>
        </p:nvSpPr>
        <p:spPr>
          <a:xfrm>
            <a:off x="5071872" y="2877312"/>
            <a:ext cx="7034784" cy="2308324"/>
          </a:xfrm>
          <a:prstGeom prst="rect">
            <a:avLst/>
          </a:prstGeom>
          <a:noFill/>
        </p:spPr>
        <p:txBody>
          <a:bodyPr wrap="square" rtlCol="0">
            <a:spAutoFit/>
          </a:bodyPr>
          <a:lstStyle/>
          <a:p>
            <a:r>
              <a:rPr lang="fr-FR" sz="2400" b="1" dirty="0">
                <a:solidFill>
                  <a:srgbClr val="FFFF00"/>
                </a:solidFill>
              </a:rPr>
              <a:t>La cathédrale Notre-Dame de Bayeux est un édifice catholique de style essentiellement roman et gothique normand, qui se dresse sur le territoire de la commune française de Bayeux dans le département du Calvados, en région Normandie.</a:t>
            </a:r>
          </a:p>
        </p:txBody>
      </p:sp>
      <p:sp>
        <p:nvSpPr>
          <p:cNvPr id="5" name="ZoneTexte 4">
            <a:extLst>
              <a:ext uri="{FF2B5EF4-FFF2-40B4-BE49-F238E27FC236}">
                <a16:creationId xmlns:a16="http://schemas.microsoft.com/office/drawing/2014/main" id="{ABCB476F-644F-E58A-E040-39FB6815695A}"/>
              </a:ext>
            </a:extLst>
          </p:cNvPr>
          <p:cNvSpPr txBox="1"/>
          <p:nvPr/>
        </p:nvSpPr>
        <p:spPr>
          <a:xfrm>
            <a:off x="4949952" y="1379976"/>
            <a:ext cx="6949440" cy="584775"/>
          </a:xfrm>
          <a:prstGeom prst="rect">
            <a:avLst/>
          </a:prstGeom>
          <a:noFill/>
        </p:spPr>
        <p:txBody>
          <a:bodyPr wrap="square" rtlCol="0">
            <a:spAutoFit/>
          </a:bodyPr>
          <a:lstStyle/>
          <a:p>
            <a:r>
              <a:rPr lang="fr-FR" sz="3200" b="1" dirty="0">
                <a:solidFill>
                  <a:srgbClr val="FFFF00"/>
                </a:solidFill>
              </a:rPr>
              <a:t>Cathédrale Notre-Dame de Bayeux</a:t>
            </a:r>
          </a:p>
        </p:txBody>
      </p:sp>
      <p:sp>
        <p:nvSpPr>
          <p:cNvPr id="2" name="ZoneTexte 1">
            <a:extLst>
              <a:ext uri="{FF2B5EF4-FFF2-40B4-BE49-F238E27FC236}">
                <a16:creationId xmlns:a16="http://schemas.microsoft.com/office/drawing/2014/main" id="{9A1CB346-97AC-14D4-A2D5-22A1AE9758C8}"/>
              </a:ext>
            </a:extLst>
          </p:cNvPr>
          <p:cNvSpPr txBox="1"/>
          <p:nvPr/>
        </p:nvSpPr>
        <p:spPr>
          <a:xfrm>
            <a:off x="5486400" y="1964751"/>
            <a:ext cx="6096000" cy="584775"/>
          </a:xfrm>
          <a:prstGeom prst="rect">
            <a:avLst/>
          </a:prstGeom>
          <a:noFill/>
        </p:spPr>
        <p:txBody>
          <a:bodyPr wrap="square" rtlCol="0">
            <a:spAutoFit/>
          </a:bodyPr>
          <a:lstStyle/>
          <a:p>
            <a:r>
              <a:rPr lang="fr-FR" sz="3200" b="1" dirty="0">
                <a:solidFill>
                  <a:srgbClr val="FFFF00"/>
                </a:solidFill>
              </a:rPr>
              <a:t>                     Calvados</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advClick="0" advTm="10000">
        <p:sndAc>
          <p:stSnd loop="1">
            <p:snd r:embed="rId2" name="Messe du Jubilé - GLORIA (Orgue).wav"/>
          </p:stSnd>
        </p:sndAc>
      </p:transition>
    </mc:Choice>
    <mc:Fallback>
      <p:transition spd="slow" advClick="0" advTm="10000">
        <p:sndAc>
          <p:stSnd loop="1">
            <p:snd r:embed="rId2" name="Messe du Jubilé - GLORIA (Orgu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ciel, église, lieu de culte&#10;&#10;Le contenu généré par l’IA peut être incorrect.">
            <a:extLst>
              <a:ext uri="{FF2B5EF4-FFF2-40B4-BE49-F238E27FC236}">
                <a16:creationId xmlns:a16="http://schemas.microsoft.com/office/drawing/2014/main" id="{3DB0DE33-CE71-7FB9-2AE5-14E3960116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33179" y="279000"/>
            <a:ext cx="426396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1E45D9-B237-89F3-FCD5-914ADAA55739}"/>
              </a:ext>
            </a:extLst>
          </p:cNvPr>
          <p:cNvSpPr txBox="1"/>
          <p:nvPr/>
        </p:nvSpPr>
        <p:spPr>
          <a:xfrm>
            <a:off x="304800" y="2898046"/>
            <a:ext cx="5425440" cy="461665"/>
          </a:xfrm>
          <a:prstGeom prst="rect">
            <a:avLst/>
          </a:prstGeom>
          <a:noFill/>
        </p:spPr>
        <p:txBody>
          <a:bodyPr wrap="square" rtlCol="0">
            <a:spAutoFit/>
          </a:bodyPr>
          <a:lstStyle/>
          <a:p>
            <a:r>
              <a:rPr lang="fr-FR" sz="2400" b="1">
                <a:solidFill>
                  <a:srgbClr val="FFFF00"/>
                </a:solidFill>
              </a:rPr>
              <a:t>Cathédrale Notre-Dame de Bayeux</a:t>
            </a:r>
            <a:endParaRPr lang="fr-FR" sz="2400" b="1" dirty="0">
              <a:solidFill>
                <a:srgbClr val="FFFF00"/>
              </a:solidFill>
            </a:endParaRP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bâtiment, porte, plein air, église&#10;&#10;Le contenu généré par l’IA peut être incorrect.">
            <a:extLst>
              <a:ext uri="{FF2B5EF4-FFF2-40B4-BE49-F238E27FC236}">
                <a16:creationId xmlns:a16="http://schemas.microsoft.com/office/drawing/2014/main" id="{B088896F-E453-DB78-4A7B-7F4A31ABF6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2861" y="279000"/>
            <a:ext cx="4723526"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6B9FD42-288D-B4A8-FCCD-951CA3A6D3A0}"/>
              </a:ext>
            </a:extLst>
          </p:cNvPr>
          <p:cNvSpPr txBox="1"/>
          <p:nvPr/>
        </p:nvSpPr>
        <p:spPr>
          <a:xfrm>
            <a:off x="8327136" y="3560064"/>
            <a:ext cx="3864864" cy="830997"/>
          </a:xfrm>
          <a:prstGeom prst="rect">
            <a:avLst/>
          </a:prstGeom>
          <a:noFill/>
        </p:spPr>
        <p:txBody>
          <a:bodyPr wrap="square" rtlCol="0">
            <a:spAutoFit/>
          </a:bodyPr>
          <a:lstStyle/>
          <a:p>
            <a:r>
              <a:rPr lang="fr-FR" sz="2400" b="1">
                <a:solidFill>
                  <a:srgbClr val="FFFF00"/>
                </a:solidFill>
              </a:rPr>
              <a:t>Cathédrale Notre-Dame de Bayeux</a:t>
            </a:r>
            <a:endParaRPr lang="fr-FR" sz="2400" b="1" dirty="0">
              <a:solidFill>
                <a:srgbClr val="FFFF00"/>
              </a:solidFill>
            </a:endParaRPr>
          </a:p>
        </p:txBody>
      </p:sp>
      <p:sp>
        <p:nvSpPr>
          <p:cNvPr id="7" name="ZoneTexte 6">
            <a:extLst>
              <a:ext uri="{FF2B5EF4-FFF2-40B4-BE49-F238E27FC236}">
                <a16:creationId xmlns:a16="http://schemas.microsoft.com/office/drawing/2014/main" id="{FB2EC090-9774-0C5C-0182-6091DF262120}"/>
              </a:ext>
            </a:extLst>
          </p:cNvPr>
          <p:cNvSpPr txBox="1"/>
          <p:nvPr/>
        </p:nvSpPr>
        <p:spPr>
          <a:xfrm>
            <a:off x="8588573" y="3098399"/>
            <a:ext cx="3694176" cy="461665"/>
          </a:xfrm>
          <a:prstGeom prst="rect">
            <a:avLst/>
          </a:prstGeom>
          <a:noFill/>
        </p:spPr>
        <p:txBody>
          <a:bodyPr wrap="square" rtlCol="0">
            <a:spAutoFit/>
          </a:bodyPr>
          <a:lstStyle/>
          <a:p>
            <a:r>
              <a:rPr lang="fr-FR" sz="2400" b="1">
                <a:solidFill>
                  <a:srgbClr val="FFFF00"/>
                </a:solidFill>
              </a:rPr>
              <a:t>Le portail central.</a:t>
            </a:r>
            <a:endParaRPr lang="fr-FR" sz="2400" b="1" dirty="0">
              <a:solidFill>
                <a:srgbClr val="FFFF00"/>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Sculpture, Sculpture sur pierre, art, soulagement&#10;&#10;Le contenu généré par l’IA peut être incorrect.">
            <a:extLst>
              <a:ext uri="{FF2B5EF4-FFF2-40B4-BE49-F238E27FC236}">
                <a16:creationId xmlns:a16="http://schemas.microsoft.com/office/drawing/2014/main" id="{6BC61533-3E36-172F-A908-1A7E87F49D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6429" y="279000"/>
            <a:ext cx="4723525"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F6D9E2-41F3-B03D-51BA-1C28EDA566E3}"/>
              </a:ext>
            </a:extLst>
          </p:cNvPr>
          <p:cNvSpPr txBox="1"/>
          <p:nvPr/>
        </p:nvSpPr>
        <p:spPr>
          <a:xfrm>
            <a:off x="609600" y="3035808"/>
            <a:ext cx="2974848" cy="1569660"/>
          </a:xfrm>
          <a:prstGeom prst="rect">
            <a:avLst/>
          </a:prstGeom>
          <a:noFill/>
        </p:spPr>
        <p:txBody>
          <a:bodyPr wrap="square" rtlCol="0">
            <a:spAutoFit/>
          </a:bodyPr>
          <a:lstStyle/>
          <a:p>
            <a:r>
              <a:rPr lang="fr-FR" sz="2400" b="1" dirty="0"/>
              <a:t>Clerc à genoux, sur l'écoinçon gauche de la balustrade du portail central.</a:t>
            </a: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bâtiment, plein air, ciel, Architecture médiévale&#10;&#10;Le contenu généré par l’IA peut être incorrect.">
            <a:extLst>
              <a:ext uri="{FF2B5EF4-FFF2-40B4-BE49-F238E27FC236}">
                <a16:creationId xmlns:a16="http://schemas.microsoft.com/office/drawing/2014/main" id="{30242922-02BF-4DC5-C9C2-269C03BD91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30483" y="362928"/>
            <a:ext cx="9931034" cy="576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2914FE6-E688-EF18-61A0-53DEC6674712}"/>
              </a:ext>
            </a:extLst>
          </p:cNvPr>
          <p:cNvSpPr txBox="1"/>
          <p:nvPr/>
        </p:nvSpPr>
        <p:spPr>
          <a:xfrm>
            <a:off x="2926080" y="6264239"/>
            <a:ext cx="10375392" cy="461665"/>
          </a:xfrm>
          <a:prstGeom prst="rect">
            <a:avLst/>
          </a:prstGeom>
          <a:noFill/>
        </p:spPr>
        <p:txBody>
          <a:bodyPr wrap="square" rtlCol="0">
            <a:spAutoFit/>
          </a:bodyPr>
          <a:lstStyle/>
          <a:p>
            <a:r>
              <a:rPr lang="fr-FR" sz="2400" b="1">
                <a:solidFill>
                  <a:srgbClr val="FFFF00"/>
                </a:solidFill>
              </a:rPr>
              <a:t>Les cinq portails de la façade occidentale.</a:t>
            </a:r>
            <a:endParaRPr lang="fr-FR" sz="2400" b="1" dirty="0">
              <a:solidFill>
                <a:srgbClr val="FFFF00"/>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église, Sculpture, Sculpture sur pierre, bâtiment&#10;&#10;Le contenu généré par l’IA peut être incorrect.">
            <a:extLst>
              <a:ext uri="{FF2B5EF4-FFF2-40B4-BE49-F238E27FC236}">
                <a16:creationId xmlns:a16="http://schemas.microsoft.com/office/drawing/2014/main" id="{2D0B69CC-4570-D08C-BB18-5781C39E95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728"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66A198-4EEB-81F8-4A63-A0F335E0F9F8}"/>
              </a:ext>
            </a:extLst>
          </p:cNvPr>
          <p:cNvSpPr txBox="1"/>
          <p:nvPr/>
        </p:nvSpPr>
        <p:spPr>
          <a:xfrm>
            <a:off x="9107424" y="3048000"/>
            <a:ext cx="2950464" cy="1200329"/>
          </a:xfrm>
          <a:prstGeom prst="rect">
            <a:avLst/>
          </a:prstGeom>
          <a:noFill/>
        </p:spPr>
        <p:txBody>
          <a:bodyPr wrap="square" rtlCol="0">
            <a:spAutoFit/>
          </a:bodyPr>
          <a:lstStyle/>
          <a:p>
            <a:r>
              <a:rPr lang="fr-FR" sz="2400" b="1"/>
              <a:t>Tympan du portail nord, racontant la Passion du Christ.</a:t>
            </a:r>
            <a:endParaRPr lang="fr-FR" sz="2400" b="1" dirty="0"/>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église, Sculpture, Sculpture sur pierre, soulagement&#10;&#10;Le contenu généré par l’IA peut être incorrect.">
            <a:extLst>
              <a:ext uri="{FF2B5EF4-FFF2-40B4-BE49-F238E27FC236}">
                <a16:creationId xmlns:a16="http://schemas.microsoft.com/office/drawing/2014/main" id="{03E3A2E6-88A8-DE8E-96A2-17843FB0E8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1568"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82B73C-C9B3-7D51-69FE-18D1EFD38C3E}"/>
              </a:ext>
            </a:extLst>
          </p:cNvPr>
          <p:cNvSpPr txBox="1"/>
          <p:nvPr/>
        </p:nvSpPr>
        <p:spPr>
          <a:xfrm>
            <a:off x="146304" y="3060192"/>
            <a:ext cx="3048000" cy="830997"/>
          </a:xfrm>
          <a:prstGeom prst="rect">
            <a:avLst/>
          </a:prstGeom>
          <a:noFill/>
        </p:spPr>
        <p:txBody>
          <a:bodyPr wrap="square" rtlCol="0">
            <a:spAutoFit/>
          </a:bodyPr>
          <a:lstStyle/>
          <a:p>
            <a:r>
              <a:rPr lang="fr-FR" sz="2400" b="1">
                <a:solidFill>
                  <a:srgbClr val="FFFF00"/>
                </a:solidFill>
              </a:rPr>
              <a:t>Tympan_sud_cathédrale_Bayeux2</a:t>
            </a:r>
            <a:endParaRPr lang="fr-FR" sz="2400" b="1" dirty="0">
              <a:solidFill>
                <a:srgbClr val="FFFF00"/>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église, Sculpture sur pierre, bâtiment, statue&#10;&#10;Le contenu généré par l’IA peut être incorrect.">
            <a:extLst>
              <a:ext uri="{FF2B5EF4-FFF2-40B4-BE49-F238E27FC236}">
                <a16:creationId xmlns:a16="http://schemas.microsoft.com/office/drawing/2014/main" id="{4F3C8725-EE92-51AA-509C-8665E7B25A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1412100"/>
            <a:ext cx="11664000" cy="40338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29F6DA2-D4E6-CA98-98AF-31A915878395}"/>
              </a:ext>
            </a:extLst>
          </p:cNvPr>
          <p:cNvSpPr txBox="1"/>
          <p:nvPr/>
        </p:nvSpPr>
        <p:spPr>
          <a:xfrm>
            <a:off x="4181856" y="5560367"/>
            <a:ext cx="8900160" cy="461665"/>
          </a:xfrm>
          <a:prstGeom prst="rect">
            <a:avLst/>
          </a:prstGeom>
          <a:noFill/>
        </p:spPr>
        <p:txBody>
          <a:bodyPr wrap="square" rtlCol="0">
            <a:spAutoFit/>
          </a:bodyPr>
          <a:lstStyle/>
          <a:p>
            <a:r>
              <a:rPr lang="fr-FR" sz="2400" b="1">
                <a:solidFill>
                  <a:srgbClr val="FFFF00"/>
                </a:solidFill>
              </a:rPr>
              <a:t>Galerie des évêques.</a:t>
            </a:r>
            <a:endParaRPr lang="fr-FR" sz="2400" b="1" dirty="0">
              <a:solidFill>
                <a:srgbClr val="FFFF00"/>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bâtiment, Architecture médiévale, lieu de culte&#10;&#10;Le contenu généré par l’IA peut être incorrect.">
            <a:extLst>
              <a:ext uri="{FF2B5EF4-FFF2-40B4-BE49-F238E27FC236}">
                <a16:creationId xmlns:a16="http://schemas.microsoft.com/office/drawing/2014/main" id="{E29C513A-26B9-684F-F8C8-0E0B28C584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325" y="279000"/>
            <a:ext cx="4723517"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D9462C7-8A21-9EBD-D7FE-80955676B061}"/>
              </a:ext>
            </a:extLst>
          </p:cNvPr>
          <p:cNvSpPr txBox="1"/>
          <p:nvPr/>
        </p:nvSpPr>
        <p:spPr>
          <a:xfrm>
            <a:off x="2084832" y="279000"/>
            <a:ext cx="2767584" cy="1200329"/>
          </a:xfrm>
          <a:prstGeom prst="rect">
            <a:avLst/>
          </a:prstGeom>
          <a:noFill/>
        </p:spPr>
        <p:txBody>
          <a:bodyPr wrap="square" rtlCol="0">
            <a:spAutoFit/>
          </a:bodyPr>
          <a:lstStyle/>
          <a:p>
            <a:r>
              <a:rPr lang="fr-FR" sz="2400" b="1" dirty="0"/>
              <a:t>La façade sud des chapelles latérales.</a:t>
            </a:r>
          </a:p>
        </p:txBody>
      </p:sp>
      <p:pic>
        <p:nvPicPr>
          <p:cNvPr id="6" name="Image 5" descr="Une image contenant plein air, Architecture médiévale, arche, bâtiment&#10;&#10;Le contenu généré par l’IA peut être incorrect.">
            <a:extLst>
              <a:ext uri="{FF2B5EF4-FFF2-40B4-BE49-F238E27FC236}">
                <a16:creationId xmlns:a16="http://schemas.microsoft.com/office/drawing/2014/main" id="{B1107779-2D8C-EC63-D400-CD069F1C65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01158" y="279000"/>
            <a:ext cx="4723517" cy="630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6484700A-B4A9-B6B0-15E7-8783CB66BCE0}"/>
              </a:ext>
            </a:extLst>
          </p:cNvPr>
          <p:cNvSpPr txBox="1"/>
          <p:nvPr/>
        </p:nvSpPr>
        <p:spPr>
          <a:xfrm>
            <a:off x="7591443" y="279000"/>
            <a:ext cx="3523489" cy="830997"/>
          </a:xfrm>
          <a:prstGeom prst="rect">
            <a:avLst/>
          </a:prstGeom>
          <a:noFill/>
        </p:spPr>
        <p:txBody>
          <a:bodyPr wrap="square" rtlCol="0">
            <a:spAutoFit/>
          </a:bodyPr>
          <a:lstStyle/>
          <a:p>
            <a:r>
              <a:rPr lang="fr-FR" sz="2400" b="1" i="1" dirty="0" err="1"/>
              <a:t>Portail_latéral_sud_nef_cathédrale_Bayeux</a:t>
            </a:r>
            <a:endParaRPr lang="fr-FR" sz="2400" b="1" i="1" dirty="0"/>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lieu de culte, ciel, Architecture médiévale&#10;&#10;Le contenu généré par l’IA peut être incorrect.">
            <a:extLst>
              <a:ext uri="{FF2B5EF4-FFF2-40B4-BE49-F238E27FC236}">
                <a16:creationId xmlns:a16="http://schemas.microsoft.com/office/drawing/2014/main" id="{25CAAF48-8930-9259-840A-4A2A04B308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629" y="279000"/>
            <a:ext cx="4723517"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FDE690-3ADC-6AB2-B7A0-3515859EDF0A}"/>
              </a:ext>
            </a:extLst>
          </p:cNvPr>
          <p:cNvSpPr txBox="1"/>
          <p:nvPr/>
        </p:nvSpPr>
        <p:spPr>
          <a:xfrm>
            <a:off x="5498592" y="224136"/>
            <a:ext cx="4444666" cy="461665"/>
          </a:xfrm>
          <a:prstGeom prst="rect">
            <a:avLst/>
          </a:prstGeom>
          <a:noFill/>
        </p:spPr>
        <p:txBody>
          <a:bodyPr wrap="square" rtlCol="0">
            <a:spAutoFit/>
          </a:bodyPr>
          <a:lstStyle/>
          <a:p>
            <a:r>
              <a:rPr lang="fr-FR" sz="2400" b="1" dirty="0">
                <a:solidFill>
                  <a:schemeClr val="bg1"/>
                </a:solidFill>
              </a:rPr>
              <a:t>Le transept sud.1</a:t>
            </a:r>
          </a:p>
        </p:txBody>
      </p:sp>
      <p:pic>
        <p:nvPicPr>
          <p:cNvPr id="6" name="Image 5" descr="Une image contenant bâtiment, plein air, Architecture médiévale, arcade&#10;&#10;Le contenu généré par l’IA peut être incorrect.">
            <a:extLst>
              <a:ext uri="{FF2B5EF4-FFF2-40B4-BE49-F238E27FC236}">
                <a16:creationId xmlns:a16="http://schemas.microsoft.com/office/drawing/2014/main" id="{64C67C1D-CCEE-BAC9-4BD0-351E64FE91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30371" y="1003607"/>
            <a:ext cx="6048000" cy="503804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B71B42A7-30EE-DB19-5F81-3471CF09CC58}"/>
              </a:ext>
            </a:extLst>
          </p:cNvPr>
          <p:cNvSpPr txBox="1"/>
          <p:nvPr/>
        </p:nvSpPr>
        <p:spPr>
          <a:xfrm>
            <a:off x="7132320" y="6172199"/>
            <a:ext cx="5266944" cy="461665"/>
          </a:xfrm>
          <a:prstGeom prst="rect">
            <a:avLst/>
          </a:prstGeom>
          <a:noFill/>
        </p:spPr>
        <p:txBody>
          <a:bodyPr wrap="square" rtlCol="0">
            <a:spAutoFit/>
          </a:bodyPr>
          <a:lstStyle/>
          <a:p>
            <a:r>
              <a:rPr lang="fr-FR" sz="2400" b="1" dirty="0">
                <a:solidFill>
                  <a:schemeClr val="bg1"/>
                </a:solidFill>
              </a:rPr>
              <a:t>Le portail du Doyen. 2</a:t>
            </a: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FA50957B-17CD-81A1-3402-15813DE10F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560" y="333000"/>
            <a:ext cx="4642551" cy="6192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DA598C1-CE17-9176-3F2C-526E9771A60A}"/>
              </a:ext>
            </a:extLst>
          </p:cNvPr>
          <p:cNvSpPr txBox="1"/>
          <p:nvPr/>
        </p:nvSpPr>
        <p:spPr>
          <a:xfrm>
            <a:off x="330749" y="333000"/>
            <a:ext cx="3157728" cy="1200329"/>
          </a:xfrm>
          <a:prstGeom prst="rect">
            <a:avLst/>
          </a:prstGeom>
          <a:noFill/>
        </p:spPr>
        <p:txBody>
          <a:bodyPr wrap="square" rtlCol="0">
            <a:spAutoFit/>
          </a:bodyPr>
          <a:lstStyle/>
          <a:p>
            <a:r>
              <a:rPr lang="fr-FR" sz="2400" b="1" dirty="0">
                <a:solidFill>
                  <a:schemeClr val="bg1"/>
                </a:solidFill>
              </a:rPr>
              <a:t>Le chevet avec la chapelle axiale qui émerge.</a:t>
            </a:r>
          </a:p>
        </p:txBody>
      </p:sp>
      <p:pic>
        <p:nvPicPr>
          <p:cNvPr id="6" name="Image 5" descr="Une image contenant plein air, bâtiment, ciel, Architecture médiévale&#10;&#10;Le contenu généré par l’IA peut être incorrect.">
            <a:extLst>
              <a:ext uri="{FF2B5EF4-FFF2-40B4-BE49-F238E27FC236}">
                <a16:creationId xmlns:a16="http://schemas.microsoft.com/office/drawing/2014/main" id="{F035A0F6-8D77-3342-74B4-33EE9EEF78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25251" y="1053000"/>
            <a:ext cx="6336000" cy="4752000"/>
          </a:xfrm>
          <a:prstGeom prst="rect">
            <a:avLst/>
          </a:prstGeom>
          <a:ln w="88900" cap="sq" cmpd="thickThin">
            <a:solidFill>
              <a:schemeClr val="tx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2B15811F-F92E-127D-2AE2-1F922AD8718D}"/>
              </a:ext>
            </a:extLst>
          </p:cNvPr>
          <p:cNvSpPr txBox="1"/>
          <p:nvPr/>
        </p:nvSpPr>
        <p:spPr>
          <a:xfrm>
            <a:off x="5769091" y="5964168"/>
            <a:ext cx="6336000" cy="830997"/>
          </a:xfrm>
          <a:prstGeom prst="rect">
            <a:avLst/>
          </a:prstGeom>
          <a:noFill/>
        </p:spPr>
        <p:txBody>
          <a:bodyPr wrap="square" rtlCol="0">
            <a:spAutoFit/>
          </a:bodyPr>
          <a:lstStyle/>
          <a:p>
            <a:r>
              <a:rPr lang="fr-FR" sz="2400" b="1">
                <a:solidFill>
                  <a:schemeClr val="bg1"/>
                </a:solidFill>
              </a:rPr>
              <a:t>Le chevet et les statues sur les contreforts des arcs-boutants.</a:t>
            </a:r>
            <a:endParaRPr lang="fr-FR" sz="2400" b="1" dirty="0">
              <a:solidFill>
                <a:schemeClr val="bg1"/>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F190908D-B806-234F-2CD2-5E200D8389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861" y="279000"/>
            <a:ext cx="4723517"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B2E8562-0B64-027E-96D9-94E5F16BA8CE}"/>
              </a:ext>
            </a:extLst>
          </p:cNvPr>
          <p:cNvSpPr txBox="1"/>
          <p:nvPr/>
        </p:nvSpPr>
        <p:spPr>
          <a:xfrm>
            <a:off x="589387" y="4781050"/>
            <a:ext cx="4474464" cy="2308324"/>
          </a:xfrm>
          <a:prstGeom prst="rect">
            <a:avLst/>
          </a:prstGeom>
          <a:noFill/>
        </p:spPr>
        <p:txBody>
          <a:bodyPr wrap="square" rtlCol="0">
            <a:spAutoFit/>
          </a:bodyPr>
          <a:lstStyle/>
          <a:p>
            <a:r>
              <a:rPr lang="fr-FR" sz="2400" b="1">
                <a:solidFill>
                  <a:schemeClr val="bg1"/>
                </a:solidFill>
              </a:rPr>
              <a:t>La salle du chapitre à la base de la tour nord, celle-ci présentant ici son angle nord-est avec la cage de l'escalier montant jusqu'à la « maison de guet ».</a:t>
            </a:r>
            <a:endParaRPr lang="fr-FR" sz="2400" b="1" dirty="0">
              <a:solidFill>
                <a:schemeClr val="bg1"/>
              </a:solidFill>
            </a:endParaRPr>
          </a:p>
        </p:txBody>
      </p:sp>
      <p:pic>
        <p:nvPicPr>
          <p:cNvPr id="6" name="Image 5" descr="Une image contenant chapelle, cathédrale, Paroisse, Lieux sacrés&#10;&#10;Le contenu généré par l’IA peut être incorrect.">
            <a:extLst>
              <a:ext uri="{FF2B5EF4-FFF2-40B4-BE49-F238E27FC236}">
                <a16:creationId xmlns:a16="http://schemas.microsoft.com/office/drawing/2014/main" id="{ADF43BEE-56F1-9E78-E7A6-140631BE56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0992" y="279000"/>
            <a:ext cx="4352338" cy="6300000"/>
          </a:xfrm>
          <a:prstGeom prst="rect">
            <a:avLst/>
          </a:prstGeom>
          <a:ln w="88900" cap="sq" cmpd="thickThin">
            <a:solidFill>
              <a:schemeClr val="tx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68158CD-AA27-4690-6575-2FB8E98B7EB6}"/>
              </a:ext>
            </a:extLst>
          </p:cNvPr>
          <p:cNvSpPr txBox="1"/>
          <p:nvPr/>
        </p:nvSpPr>
        <p:spPr>
          <a:xfrm>
            <a:off x="5437632" y="2194560"/>
            <a:ext cx="1877568" cy="830997"/>
          </a:xfrm>
          <a:prstGeom prst="rect">
            <a:avLst/>
          </a:prstGeom>
          <a:noFill/>
        </p:spPr>
        <p:txBody>
          <a:bodyPr wrap="square" rtlCol="0">
            <a:spAutoFit/>
          </a:bodyPr>
          <a:lstStyle/>
          <a:p>
            <a:r>
              <a:rPr lang="fr-FR" sz="2400" b="1"/>
              <a:t>Le narthex vu de la nef.</a:t>
            </a:r>
            <a:endParaRPr lang="fr-FR" sz="2400" b="1" dirty="0"/>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bâtiment, fenêtre, architecture, Architecture médiévale&#10;&#10;Le contenu généré par l’IA peut être incorrect.">
            <a:extLst>
              <a:ext uri="{FF2B5EF4-FFF2-40B4-BE49-F238E27FC236}">
                <a16:creationId xmlns:a16="http://schemas.microsoft.com/office/drawing/2014/main" id="{42C11DB9-1ED7-871D-AF73-BDB8369F3C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352D770-713D-A86E-F76D-AF8AB50EF1B2}"/>
              </a:ext>
            </a:extLst>
          </p:cNvPr>
          <p:cNvSpPr txBox="1"/>
          <p:nvPr/>
        </p:nvSpPr>
        <p:spPr>
          <a:xfrm>
            <a:off x="722076" y="3538728"/>
            <a:ext cx="3011424" cy="830997"/>
          </a:xfrm>
          <a:prstGeom prst="rect">
            <a:avLst/>
          </a:prstGeom>
          <a:noFill/>
        </p:spPr>
        <p:txBody>
          <a:bodyPr wrap="square" rtlCol="0">
            <a:spAutoFit/>
          </a:bodyPr>
          <a:lstStyle/>
          <a:p>
            <a:r>
              <a:rPr lang="fr-FR" sz="2400" b="1" dirty="0"/>
              <a:t>Intérieur. La pierre calcaire est ciselée.</a:t>
            </a:r>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bâtiment, coffre, cathédrale, chapelle&#10;&#10;Le contenu généré par l’IA peut être incorrect.">
            <a:extLst>
              <a:ext uri="{FF2B5EF4-FFF2-40B4-BE49-F238E27FC236}">
                <a16:creationId xmlns:a16="http://schemas.microsoft.com/office/drawing/2014/main" id="{3F2A1DC0-A185-013B-4F04-BC5060EF60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7206" y="279000"/>
            <a:ext cx="4019141"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B56B169-F62D-82F0-E192-C7D9E6B9CF66}"/>
              </a:ext>
            </a:extLst>
          </p:cNvPr>
          <p:cNvSpPr txBox="1"/>
          <p:nvPr/>
        </p:nvSpPr>
        <p:spPr>
          <a:xfrm>
            <a:off x="8217408" y="3340608"/>
            <a:ext cx="3852672" cy="461665"/>
          </a:xfrm>
          <a:prstGeom prst="rect">
            <a:avLst/>
          </a:prstGeom>
          <a:noFill/>
        </p:spPr>
        <p:txBody>
          <a:bodyPr wrap="square" rtlCol="0">
            <a:spAutoFit/>
          </a:bodyPr>
          <a:lstStyle/>
          <a:p>
            <a:r>
              <a:rPr lang="fr-FR" sz="2400" b="1"/>
              <a:t>Nef (chœur au fond).</a:t>
            </a:r>
            <a:endParaRPr lang="fr-FR" sz="2400" b="1" dirty="0"/>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5" name="Image 4" descr="Une image contenant art, église, Lieux sacrés, statue&#10;&#10;Le contenu généré par l’IA peut être incorrect.">
            <a:extLst>
              <a:ext uri="{FF2B5EF4-FFF2-40B4-BE49-F238E27FC236}">
                <a16:creationId xmlns:a16="http://schemas.microsoft.com/office/drawing/2014/main" id="{3D1D5011-E353-039E-9FAF-A60715490E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14946" y="279000"/>
            <a:ext cx="4200000" cy="6300000"/>
          </a:xfrm>
          <a:prstGeom prst="rect">
            <a:avLst/>
          </a:prstGeom>
          <a:ln w="88900" cap="sq" cmpd="thickThin">
            <a:solidFill>
              <a:schemeClr val="tx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68A3BC0-646E-EBC1-9153-FDABDD510123}"/>
              </a:ext>
            </a:extLst>
          </p:cNvPr>
          <p:cNvSpPr txBox="1"/>
          <p:nvPr/>
        </p:nvSpPr>
        <p:spPr>
          <a:xfrm>
            <a:off x="134112" y="3182112"/>
            <a:ext cx="3877056" cy="1569660"/>
          </a:xfrm>
          <a:prstGeom prst="rect">
            <a:avLst/>
          </a:prstGeom>
          <a:noFill/>
        </p:spPr>
        <p:txBody>
          <a:bodyPr wrap="square" rtlCol="0">
            <a:spAutoFit/>
          </a:bodyPr>
          <a:lstStyle/>
          <a:p>
            <a:r>
              <a:rPr lang="fr-FR" sz="2400" b="1" dirty="0"/>
              <a:t>Retable des Litanies de la Vierge accompagnée de ses attributs, dans la première chapelle nord.</a:t>
            </a: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fenêtre, bâtiment, église, vitrail&#10;&#10;Le contenu généré par l’IA peut être incorrect.">
            <a:extLst>
              <a:ext uri="{FF2B5EF4-FFF2-40B4-BE49-F238E27FC236}">
                <a16:creationId xmlns:a16="http://schemas.microsoft.com/office/drawing/2014/main" id="{CA9C12F0-2BC0-C19D-1DA2-C61062C65E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9D22D5-2E4A-01D8-31E2-E33A03D106F1}"/>
              </a:ext>
            </a:extLst>
          </p:cNvPr>
          <p:cNvSpPr txBox="1"/>
          <p:nvPr/>
        </p:nvSpPr>
        <p:spPr>
          <a:xfrm>
            <a:off x="8668512" y="2816352"/>
            <a:ext cx="3243072" cy="1200329"/>
          </a:xfrm>
          <a:prstGeom prst="rect">
            <a:avLst/>
          </a:prstGeom>
          <a:noFill/>
        </p:spPr>
        <p:txBody>
          <a:bodyPr wrap="square" rtlCol="0">
            <a:spAutoFit/>
          </a:bodyPr>
          <a:lstStyle/>
          <a:p>
            <a:r>
              <a:rPr lang="fr-FR" sz="2400" b="1">
                <a:solidFill>
                  <a:srgbClr val="FFFF00"/>
                </a:solidFill>
              </a:rPr>
              <a:t>Vitrail de chapelle, bas-côté sud de la nef.</a:t>
            </a:r>
            <a:endParaRPr lang="fr-FR" sz="2400" b="1" dirty="0">
              <a:solidFill>
                <a:srgbClr val="FFFF00"/>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bâtiment, coffre, Symétrie, toit&#10;&#10;Le contenu généré par l’IA peut être incorrect.">
            <a:extLst>
              <a:ext uri="{FF2B5EF4-FFF2-40B4-BE49-F238E27FC236}">
                <a16:creationId xmlns:a16="http://schemas.microsoft.com/office/drawing/2014/main" id="{09E28ABF-01F4-67E5-AFE0-1E696A22D5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0"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3FD711A-1897-34E7-ABF2-1E40363A9EBC}"/>
              </a:ext>
            </a:extLst>
          </p:cNvPr>
          <p:cNvSpPr txBox="1"/>
          <p:nvPr/>
        </p:nvSpPr>
        <p:spPr>
          <a:xfrm>
            <a:off x="0" y="3633216"/>
            <a:ext cx="3291840" cy="830997"/>
          </a:xfrm>
          <a:prstGeom prst="rect">
            <a:avLst/>
          </a:prstGeom>
          <a:noFill/>
        </p:spPr>
        <p:txBody>
          <a:bodyPr wrap="square" rtlCol="0">
            <a:spAutoFit/>
          </a:bodyPr>
          <a:lstStyle/>
          <a:p>
            <a:r>
              <a:rPr lang="fr-FR" sz="2400" b="1">
                <a:solidFill>
                  <a:srgbClr val="FFFF00"/>
                </a:solidFill>
              </a:rPr>
              <a:t>Voûte octopartite de la croisée du transept.</a:t>
            </a:r>
            <a:endParaRPr lang="fr-FR" sz="2400" b="1" dirty="0">
              <a:solidFill>
                <a:srgbClr val="FFFF00"/>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vitrail, bâtiment, cathédrale, chapelle&#10;&#10;Le contenu généré par l’IA peut être incorrect.">
            <a:extLst>
              <a:ext uri="{FF2B5EF4-FFF2-40B4-BE49-F238E27FC236}">
                <a16:creationId xmlns:a16="http://schemas.microsoft.com/office/drawing/2014/main" id="{0D4037F9-C111-1223-DD3B-CDCBFD794C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18688" y="279000"/>
            <a:ext cx="5430998"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183690-C1B8-9049-14E0-9F1791969E2C}"/>
              </a:ext>
            </a:extLst>
          </p:cNvPr>
          <p:cNvSpPr txBox="1"/>
          <p:nvPr/>
        </p:nvSpPr>
        <p:spPr>
          <a:xfrm>
            <a:off x="8802624" y="3429000"/>
            <a:ext cx="2913888" cy="830997"/>
          </a:xfrm>
          <a:prstGeom prst="rect">
            <a:avLst/>
          </a:prstGeom>
          <a:noFill/>
        </p:spPr>
        <p:txBody>
          <a:bodyPr wrap="square" rtlCol="0">
            <a:spAutoFit/>
          </a:bodyPr>
          <a:lstStyle/>
          <a:p>
            <a:r>
              <a:rPr lang="fr-FR" sz="2400" b="1" dirty="0">
                <a:solidFill>
                  <a:srgbClr val="FFFF00"/>
                </a:solidFill>
              </a:rPr>
              <a:t>Verrière nord du transept.</a:t>
            </a: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Lieux sacrés, lieu de culte, chapelle, sanctuaire&#10;&#10;Le contenu généré par l’IA peut être incorrect.">
            <a:extLst>
              <a:ext uri="{FF2B5EF4-FFF2-40B4-BE49-F238E27FC236}">
                <a16:creationId xmlns:a16="http://schemas.microsoft.com/office/drawing/2014/main" id="{5DE60893-115F-80D4-D57A-12F3824B49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4A6616B-7267-1ECC-D39C-0AED1044A069}"/>
              </a:ext>
            </a:extLst>
          </p:cNvPr>
          <p:cNvSpPr txBox="1"/>
          <p:nvPr/>
        </p:nvSpPr>
        <p:spPr>
          <a:xfrm>
            <a:off x="963168" y="3429000"/>
            <a:ext cx="3316224" cy="1200329"/>
          </a:xfrm>
          <a:prstGeom prst="rect">
            <a:avLst/>
          </a:prstGeom>
          <a:noFill/>
        </p:spPr>
        <p:txBody>
          <a:bodyPr wrap="square" rtlCol="0">
            <a:spAutoFit/>
          </a:bodyPr>
          <a:lstStyle/>
          <a:p>
            <a:r>
              <a:rPr lang="fr-FR" sz="2400" b="1"/>
              <a:t>Chapelles Saint-Nicolas et Saint-Thomas Becket.</a:t>
            </a:r>
            <a:endParaRPr lang="fr-FR" sz="2400" b="1" dirty="0"/>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bâtiment, chapelle, lieu de culte, Lieux sacrés&#10;&#10;Le contenu généré par l’IA peut être incorrect.">
            <a:extLst>
              <a:ext uri="{FF2B5EF4-FFF2-40B4-BE49-F238E27FC236}">
                <a16:creationId xmlns:a16="http://schemas.microsoft.com/office/drawing/2014/main" id="{27CF3889-CE9F-BCA0-0E47-9EF5AB3069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4384" y="279000"/>
            <a:ext cx="42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19A6F5-B458-CF3D-F38C-6763A0A61012}"/>
              </a:ext>
            </a:extLst>
          </p:cNvPr>
          <p:cNvSpPr txBox="1"/>
          <p:nvPr/>
        </p:nvSpPr>
        <p:spPr>
          <a:xfrm>
            <a:off x="8205216" y="3108960"/>
            <a:ext cx="3596640" cy="1200329"/>
          </a:xfrm>
          <a:prstGeom prst="rect">
            <a:avLst/>
          </a:prstGeom>
          <a:noFill/>
        </p:spPr>
        <p:txBody>
          <a:bodyPr wrap="square" rtlCol="0">
            <a:spAutoFit/>
          </a:bodyPr>
          <a:lstStyle/>
          <a:p>
            <a:r>
              <a:rPr lang="fr-FR" sz="2400" b="1">
                <a:solidFill>
                  <a:srgbClr val="FFFF00"/>
                </a:solidFill>
              </a:rPr>
              <a:t>Le chœur gothique avec son aménagement provisoire</a:t>
            </a:r>
            <a:endParaRPr lang="fr-FR" sz="2400" b="1" dirty="0">
              <a:solidFill>
                <a:srgbClr val="FFFF00"/>
              </a:solidFill>
            </a:endParaRP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église, meubles, intérieur, Style Napoléon iii&#10;&#10;Le contenu généré par l’IA peut être incorrect.">
            <a:extLst>
              <a:ext uri="{FF2B5EF4-FFF2-40B4-BE49-F238E27FC236}">
                <a16:creationId xmlns:a16="http://schemas.microsoft.com/office/drawing/2014/main" id="{7526253D-4F45-5BFA-3F5B-7FCD58FCF0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7961" y="279000"/>
            <a:ext cx="3916078"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B0EF8E8-51B9-1790-1A9B-3AFF9B4F8697}"/>
              </a:ext>
            </a:extLst>
          </p:cNvPr>
          <p:cNvSpPr txBox="1"/>
          <p:nvPr/>
        </p:nvSpPr>
        <p:spPr>
          <a:xfrm>
            <a:off x="1804416" y="4160520"/>
            <a:ext cx="3803904" cy="461665"/>
          </a:xfrm>
          <a:prstGeom prst="rect">
            <a:avLst/>
          </a:prstGeom>
          <a:noFill/>
        </p:spPr>
        <p:txBody>
          <a:bodyPr wrap="square" rtlCol="0">
            <a:spAutoFit/>
          </a:bodyPr>
          <a:lstStyle/>
          <a:p>
            <a:r>
              <a:rPr lang="fr-FR" sz="2400" b="1">
                <a:solidFill>
                  <a:srgbClr val="FFFF00"/>
                </a:solidFill>
              </a:rPr>
              <a:t>La cathèdre</a:t>
            </a:r>
            <a:endParaRPr lang="fr-FR" sz="2400" b="1" dirty="0">
              <a:solidFill>
                <a:srgbClr val="FFFF00"/>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église, intérieur, meubles, en bois&#10;&#10;Le contenu généré par l’IA peut être incorrect.">
            <a:extLst>
              <a:ext uri="{FF2B5EF4-FFF2-40B4-BE49-F238E27FC236}">
                <a16:creationId xmlns:a16="http://schemas.microsoft.com/office/drawing/2014/main" id="{5B40BDF9-45C8-9482-39DC-EDB26CD638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131" y="297000"/>
            <a:ext cx="9399673" cy="6264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569C4DA-A51A-A8E8-895B-31D136C3E201}"/>
              </a:ext>
            </a:extLst>
          </p:cNvPr>
          <p:cNvSpPr txBox="1"/>
          <p:nvPr/>
        </p:nvSpPr>
        <p:spPr>
          <a:xfrm>
            <a:off x="9863328" y="3840480"/>
            <a:ext cx="2036541" cy="830997"/>
          </a:xfrm>
          <a:prstGeom prst="rect">
            <a:avLst/>
          </a:prstGeom>
          <a:noFill/>
        </p:spPr>
        <p:txBody>
          <a:bodyPr wrap="square" rtlCol="0">
            <a:spAutoFit/>
          </a:bodyPr>
          <a:lstStyle/>
          <a:p>
            <a:r>
              <a:rPr lang="fr-FR" sz="2400" b="1">
                <a:solidFill>
                  <a:srgbClr val="FFFF00"/>
                </a:solidFill>
              </a:rPr>
              <a:t>Stalles du chœur</a:t>
            </a:r>
            <a:endParaRPr lang="fr-FR" sz="2400" b="1" dirty="0">
              <a:solidFill>
                <a:srgbClr val="FFFF00"/>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Sculpture, Artefact, soulagement, art&#10;&#10;Le contenu généré par l’IA peut être incorrect.">
            <a:extLst>
              <a:ext uri="{FF2B5EF4-FFF2-40B4-BE49-F238E27FC236}">
                <a16:creationId xmlns:a16="http://schemas.microsoft.com/office/drawing/2014/main" id="{48FFE534-7AC6-1802-FC3C-E1AA73BD7B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7227" y="279000"/>
            <a:ext cx="9453704"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8E08FE-768D-6FED-7875-5CD2ECB9B697}"/>
              </a:ext>
            </a:extLst>
          </p:cNvPr>
          <p:cNvSpPr txBox="1"/>
          <p:nvPr/>
        </p:nvSpPr>
        <p:spPr>
          <a:xfrm>
            <a:off x="158496" y="3694176"/>
            <a:ext cx="1975104" cy="461665"/>
          </a:xfrm>
          <a:prstGeom prst="rect">
            <a:avLst/>
          </a:prstGeom>
          <a:noFill/>
        </p:spPr>
        <p:txBody>
          <a:bodyPr wrap="square" rtlCol="0">
            <a:spAutoFit/>
          </a:bodyPr>
          <a:lstStyle/>
          <a:p>
            <a:r>
              <a:rPr lang="fr-FR" sz="2400" b="1">
                <a:solidFill>
                  <a:schemeClr val="bg1"/>
                </a:solidFill>
              </a:rPr>
              <a:t>Miséricorde</a:t>
            </a:r>
            <a:endParaRPr lang="fr-FR" sz="2400" b="1" dirty="0">
              <a:solidFill>
                <a:schemeClr val="bg1"/>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statue, église, meubles, intérieur&#10;&#10;Le contenu généré par l’IA peut être incorrect.">
            <a:extLst>
              <a:ext uri="{FF2B5EF4-FFF2-40B4-BE49-F238E27FC236}">
                <a16:creationId xmlns:a16="http://schemas.microsoft.com/office/drawing/2014/main" id="{603FBD00-E73B-FC4B-EBA0-4C748F7AB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778" y="279000"/>
            <a:ext cx="9453694"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FD2425D-20A6-6138-087C-262BAB82AF4B}"/>
              </a:ext>
            </a:extLst>
          </p:cNvPr>
          <p:cNvSpPr txBox="1"/>
          <p:nvPr/>
        </p:nvSpPr>
        <p:spPr>
          <a:xfrm>
            <a:off x="10070592" y="3913632"/>
            <a:ext cx="2121408" cy="830997"/>
          </a:xfrm>
          <a:prstGeom prst="rect">
            <a:avLst/>
          </a:prstGeom>
          <a:noFill/>
        </p:spPr>
        <p:txBody>
          <a:bodyPr wrap="square" rtlCol="0">
            <a:spAutoFit/>
          </a:bodyPr>
          <a:lstStyle/>
          <a:p>
            <a:r>
              <a:rPr lang="fr-FR" sz="2400" b="1">
                <a:solidFill>
                  <a:srgbClr val="FFFF00"/>
                </a:solidFill>
              </a:rPr>
              <a:t>Lion en bois sculpté</a:t>
            </a:r>
            <a:endParaRPr lang="fr-FR" sz="2400" b="1" dirty="0">
              <a:solidFill>
                <a:srgbClr val="FFFF00"/>
              </a:solidFill>
            </a:endParaRP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bâtiment, chapelle, cathédrale, Lieux sacrés&#10;&#10;Le contenu généré par l’IA peut être incorrect.">
            <a:extLst>
              <a:ext uri="{FF2B5EF4-FFF2-40B4-BE49-F238E27FC236}">
                <a16:creationId xmlns:a16="http://schemas.microsoft.com/office/drawing/2014/main" id="{7055EE28-547B-B49E-A6B1-3381BA5B98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4170" y="279000"/>
            <a:ext cx="4186051"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A7B918-B27C-8D26-B054-6BB6EF14298E}"/>
              </a:ext>
            </a:extLst>
          </p:cNvPr>
          <p:cNvSpPr txBox="1"/>
          <p:nvPr/>
        </p:nvSpPr>
        <p:spPr>
          <a:xfrm>
            <a:off x="841248" y="3767328"/>
            <a:ext cx="3206496" cy="830997"/>
          </a:xfrm>
          <a:prstGeom prst="rect">
            <a:avLst/>
          </a:prstGeom>
          <a:noFill/>
        </p:spPr>
        <p:txBody>
          <a:bodyPr wrap="square" rtlCol="0">
            <a:spAutoFit/>
          </a:bodyPr>
          <a:lstStyle/>
          <a:p>
            <a:r>
              <a:rPr lang="fr-FR" sz="2400" b="1">
                <a:solidFill>
                  <a:srgbClr val="FFFF00"/>
                </a:solidFill>
              </a:rPr>
              <a:t>Chapelle Notre-Dame.</a:t>
            </a:r>
            <a:endParaRPr lang="fr-FR" sz="2400" b="1" dirty="0">
              <a:solidFill>
                <a:srgbClr val="FFFF00"/>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bâtiment, escaliers, arche, colonne&#10;&#10;Le contenu généré par l’IA peut être incorrect.">
            <a:extLst>
              <a:ext uri="{FF2B5EF4-FFF2-40B4-BE49-F238E27FC236}">
                <a16:creationId xmlns:a16="http://schemas.microsoft.com/office/drawing/2014/main" id="{F56CC4A9-D82D-629E-4AE7-43F6EA202C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8272"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C698D16-318F-8C1C-A789-1021A72A7809}"/>
              </a:ext>
            </a:extLst>
          </p:cNvPr>
          <p:cNvSpPr txBox="1"/>
          <p:nvPr/>
        </p:nvSpPr>
        <p:spPr>
          <a:xfrm>
            <a:off x="8887968" y="3686973"/>
            <a:ext cx="3304032" cy="830997"/>
          </a:xfrm>
          <a:prstGeom prst="rect">
            <a:avLst/>
          </a:prstGeom>
          <a:noFill/>
        </p:spPr>
        <p:txBody>
          <a:bodyPr wrap="square" rtlCol="0">
            <a:spAutoFit/>
          </a:bodyPr>
          <a:lstStyle/>
          <a:p>
            <a:r>
              <a:rPr lang="fr-FR" sz="2400" b="1" dirty="0">
                <a:solidFill>
                  <a:srgbClr val="FFFF00"/>
                </a:solidFill>
              </a:rPr>
              <a:t>L'escalier qui mène du chœur à la crypte.</a:t>
            </a: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bâtiment, colonne, Histoire, art&#10;&#10;Le contenu généré par l’IA peut être incorrect.">
            <a:extLst>
              <a:ext uri="{FF2B5EF4-FFF2-40B4-BE49-F238E27FC236}">
                <a16:creationId xmlns:a16="http://schemas.microsoft.com/office/drawing/2014/main" id="{417EC3D5-EEB5-3C36-9429-896D90A9AD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9231" y="243000"/>
            <a:ext cx="8894392" cy="6372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232C9C-E9A0-8FEE-E995-332DAF847631}"/>
              </a:ext>
            </a:extLst>
          </p:cNvPr>
          <p:cNvSpPr txBox="1"/>
          <p:nvPr/>
        </p:nvSpPr>
        <p:spPr>
          <a:xfrm>
            <a:off x="170688" y="3596640"/>
            <a:ext cx="2499360" cy="830997"/>
          </a:xfrm>
          <a:prstGeom prst="rect">
            <a:avLst/>
          </a:prstGeom>
          <a:noFill/>
        </p:spPr>
        <p:txBody>
          <a:bodyPr wrap="square" rtlCol="0">
            <a:spAutoFit/>
          </a:bodyPr>
          <a:lstStyle/>
          <a:p>
            <a:r>
              <a:rPr lang="fr-FR" sz="2400" b="1">
                <a:solidFill>
                  <a:srgbClr val="FFFF00"/>
                </a:solidFill>
              </a:rPr>
              <a:t>La crypte de la cathédrale.</a:t>
            </a:r>
            <a:endParaRPr lang="fr-FR" sz="2400" b="1" dirty="0">
              <a:solidFill>
                <a:srgbClr val="FFFF00"/>
              </a:solidFill>
            </a:endParaRP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statue, Artefact, Sculpture, pierre&#10;&#10;Le contenu généré par l’IA peut être incorrect.">
            <a:extLst>
              <a:ext uri="{FF2B5EF4-FFF2-40B4-BE49-F238E27FC236}">
                <a16:creationId xmlns:a16="http://schemas.microsoft.com/office/drawing/2014/main" id="{202BD8F8-320D-81AA-6811-E0AB3078E5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312" y="333000"/>
            <a:ext cx="8256000" cy="6192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CB6F50B-6BAE-761B-BD7C-355388606F7D}"/>
              </a:ext>
            </a:extLst>
          </p:cNvPr>
          <p:cNvSpPr txBox="1"/>
          <p:nvPr/>
        </p:nvSpPr>
        <p:spPr>
          <a:xfrm>
            <a:off x="8930624" y="3169920"/>
            <a:ext cx="3261376" cy="830997"/>
          </a:xfrm>
          <a:prstGeom prst="rect">
            <a:avLst/>
          </a:prstGeom>
          <a:noFill/>
        </p:spPr>
        <p:txBody>
          <a:bodyPr wrap="square" rtlCol="0">
            <a:spAutoFit/>
          </a:bodyPr>
          <a:lstStyle/>
          <a:p>
            <a:r>
              <a:rPr lang="fr-FR" sz="2400" b="1">
                <a:solidFill>
                  <a:srgbClr val="FFFF00"/>
                </a:solidFill>
              </a:rPr>
              <a:t>Le chapiteau sculpté d'une colonne.</a:t>
            </a:r>
            <a:endParaRPr lang="fr-FR" sz="2400" b="1" dirty="0">
              <a:solidFill>
                <a:srgbClr val="FFFF00"/>
              </a:solidFill>
            </a:endParaRP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Sculpture sur pierre, statue, Sculpture, Artefact&#10;&#10;Le contenu généré par l’IA peut être incorrect.">
            <a:extLst>
              <a:ext uri="{FF2B5EF4-FFF2-40B4-BE49-F238E27FC236}">
                <a16:creationId xmlns:a16="http://schemas.microsoft.com/office/drawing/2014/main" id="{75BD5798-15B1-864F-9D97-86D101FF7C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4992"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9687C71-2B56-A5B4-591D-38888C9BB17D}"/>
              </a:ext>
            </a:extLst>
          </p:cNvPr>
          <p:cNvSpPr txBox="1"/>
          <p:nvPr/>
        </p:nvSpPr>
        <p:spPr>
          <a:xfrm>
            <a:off x="463584" y="3779520"/>
            <a:ext cx="2950464" cy="1569660"/>
          </a:xfrm>
          <a:prstGeom prst="rect">
            <a:avLst/>
          </a:prstGeom>
          <a:noFill/>
        </p:spPr>
        <p:txBody>
          <a:bodyPr wrap="square" rtlCol="0">
            <a:spAutoFit/>
          </a:bodyPr>
          <a:lstStyle/>
          <a:p>
            <a:r>
              <a:rPr lang="fr-FR" sz="2400" b="1"/>
              <a:t>Un chapiteau roman, vestige de la première cathédrale.</a:t>
            </a:r>
            <a:endParaRPr lang="fr-FR" sz="2400" b="1" dirty="0"/>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organe, musique, Orgue, Tuyau d’orgue&#10;&#10;Le contenu généré par l’IA peut être incorrect.">
            <a:extLst>
              <a:ext uri="{FF2B5EF4-FFF2-40B4-BE49-F238E27FC236}">
                <a16:creationId xmlns:a16="http://schemas.microsoft.com/office/drawing/2014/main" id="{5D78DA9B-7FE5-97F9-586B-27D8254B24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1388" y="2470369"/>
            <a:ext cx="3493781" cy="3996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B4B844-2AB7-0760-78DE-4E9F5469DC34}"/>
              </a:ext>
            </a:extLst>
          </p:cNvPr>
          <p:cNvSpPr txBox="1"/>
          <p:nvPr/>
        </p:nvSpPr>
        <p:spPr>
          <a:xfrm>
            <a:off x="1281388" y="1639372"/>
            <a:ext cx="3974592" cy="830997"/>
          </a:xfrm>
          <a:prstGeom prst="rect">
            <a:avLst/>
          </a:prstGeom>
          <a:noFill/>
        </p:spPr>
        <p:txBody>
          <a:bodyPr wrap="square" rtlCol="0">
            <a:spAutoFit/>
          </a:bodyPr>
          <a:lstStyle/>
          <a:p>
            <a:r>
              <a:rPr lang="fr-FR" sz="2400" b="1"/>
              <a:t>Intérieur de la cathédrale Notre-Dame de Bayeux.</a:t>
            </a:r>
            <a:endParaRPr lang="fr-FR" sz="2400" b="1" dirty="0"/>
          </a:p>
        </p:txBody>
      </p:sp>
      <p:pic>
        <p:nvPicPr>
          <p:cNvPr id="6" name="Image 5" descr="Une image contenant organe, musique, Orgue, Tuyau d’orgue&#10;&#10;Le contenu généré par l’IA peut être incorrect.">
            <a:extLst>
              <a:ext uri="{FF2B5EF4-FFF2-40B4-BE49-F238E27FC236}">
                <a16:creationId xmlns:a16="http://schemas.microsoft.com/office/drawing/2014/main" id="{EC368F49-DB5F-DC3F-AB91-AD55D588AA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87649" y="256032"/>
            <a:ext cx="2980223" cy="4068000"/>
          </a:xfrm>
          <a:prstGeom prst="rect">
            <a:avLst/>
          </a:prstGeom>
          <a:ln w="88900" cap="sq" cmpd="thickThin">
            <a:solidFill>
              <a:schemeClr val="tx1"/>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5594CF9-85F9-67C4-B986-5E1AC7F566BE}"/>
              </a:ext>
            </a:extLst>
          </p:cNvPr>
          <p:cNvSpPr txBox="1"/>
          <p:nvPr/>
        </p:nvSpPr>
        <p:spPr>
          <a:xfrm>
            <a:off x="8407105" y="4413504"/>
            <a:ext cx="3340608" cy="1569660"/>
          </a:xfrm>
          <a:prstGeom prst="rect">
            <a:avLst/>
          </a:prstGeom>
          <a:noFill/>
        </p:spPr>
        <p:txBody>
          <a:bodyPr wrap="square" rtlCol="0">
            <a:spAutoFit/>
          </a:bodyPr>
          <a:lstStyle/>
          <a:p>
            <a:r>
              <a:rPr lang="fr-FR" sz="2400" b="1"/>
              <a:t>Cathédrale Notre-Dame de Bayeux (orgue de chœur) - France</a:t>
            </a:r>
            <a:endParaRPr lang="fr-FR" sz="2400" b="1" dirty="0"/>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B9942CD6-8171-DFF7-55C6-981C44C01F25}"/>
            </a:ext>
          </a:extLst>
        </p:cNvPr>
        <p:cNvGrpSpPr/>
        <p:nvPr/>
      </p:nvGrpSpPr>
      <p:grpSpPr>
        <a:xfrm>
          <a:off x="0" y="0"/>
          <a:ext cx="0" cy="0"/>
          <a:chOff x="0" y="0"/>
          <a:chExt cx="0" cy="0"/>
        </a:xfrm>
      </p:grpSpPr>
      <p:pic>
        <p:nvPicPr>
          <p:cNvPr id="3" name="Image 2" descr="Une image contenant cloche, Cloche d’église, Ghanta, Idiophone&#10;&#10;Le contenu généré par l’IA peut être incorrect.">
            <a:extLst>
              <a:ext uri="{FF2B5EF4-FFF2-40B4-BE49-F238E27FC236}">
                <a16:creationId xmlns:a16="http://schemas.microsoft.com/office/drawing/2014/main" id="{D63E1910-D4A2-885C-BD5D-D999386EFB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41" y="279000"/>
            <a:ext cx="4723517"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89AAB7E-D305-1B82-9F7F-033CF35F001D}"/>
              </a:ext>
            </a:extLst>
          </p:cNvPr>
          <p:cNvSpPr txBox="1"/>
          <p:nvPr/>
        </p:nvSpPr>
        <p:spPr>
          <a:xfrm>
            <a:off x="8814816" y="3429000"/>
            <a:ext cx="3462528" cy="1569660"/>
          </a:xfrm>
          <a:prstGeom prst="rect">
            <a:avLst/>
          </a:prstGeom>
          <a:pattFill prst="pct75">
            <a:fgClr>
              <a:srgbClr val="92D050"/>
            </a:fgClr>
            <a:bgClr>
              <a:schemeClr val="bg1"/>
            </a:bgClr>
          </a:pattFill>
        </p:spPr>
        <p:txBody>
          <a:bodyPr wrap="square" rtlCol="0">
            <a:spAutoFit/>
          </a:bodyPr>
          <a:lstStyle/>
          <a:p>
            <a:r>
              <a:rPr lang="fr-FR" sz="2400" b="1" dirty="0"/>
              <a:t>Sophie Françoise (1858), le grand Bourdon suspendu dans la tour Sud.</a:t>
            </a:r>
          </a:p>
        </p:txBody>
      </p:sp>
    </p:spTree>
    <p:extLst>
      <p:ext uri="{BB962C8B-B14F-4D97-AF65-F5344CB8AC3E}">
        <p14:creationId xmlns:p14="http://schemas.microsoft.com/office/powerpoint/2010/main" val="4170626666"/>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cheval&#10;&#10;Le contenu généré par l’IA peut être incorrect.">
            <a:extLst>
              <a:ext uri="{FF2B5EF4-FFF2-40B4-BE49-F238E27FC236}">
                <a16:creationId xmlns:a16="http://schemas.microsoft.com/office/drawing/2014/main" id="{30B2AA34-6FF0-FEFC-63A1-B5A5F4B0B5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11368" y="279000"/>
            <a:ext cx="8689638"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184CF52-37F5-177A-2FB4-AA533B5762CA}"/>
              </a:ext>
            </a:extLst>
          </p:cNvPr>
          <p:cNvSpPr txBox="1"/>
          <p:nvPr/>
        </p:nvSpPr>
        <p:spPr>
          <a:xfrm>
            <a:off x="365760" y="3547872"/>
            <a:ext cx="2974848" cy="830997"/>
          </a:xfrm>
          <a:prstGeom prst="rect">
            <a:avLst/>
          </a:prstGeom>
          <a:noFill/>
        </p:spPr>
        <p:txBody>
          <a:bodyPr wrap="square" rtlCol="0">
            <a:spAutoFit/>
          </a:bodyPr>
          <a:lstStyle/>
          <a:p>
            <a:r>
              <a:rPr lang="fr-FR" sz="2400" b="1"/>
              <a:t> Tapisserie de Bayeux d'Odon</a:t>
            </a:r>
            <a:endParaRPr lang="fr-FR" sz="2400" b="1" dirty="0"/>
          </a:p>
        </p:txBody>
      </p:sp>
    </p:spTree>
    <p:extLst>
      <p:ext uri="{BB962C8B-B14F-4D97-AF65-F5344CB8AC3E}">
        <p14:creationId xmlns:p14="http://schemas.microsoft.com/office/powerpoint/2010/main" val="4079463125"/>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04AEE79-AC2E-6E77-FC59-94E7C35617FF}"/>
            </a:ext>
          </a:extLst>
        </p:cNvPr>
        <p:cNvGrpSpPr/>
        <p:nvPr/>
      </p:nvGrpSpPr>
      <p:grpSpPr>
        <a:xfrm>
          <a:off x="0" y="0"/>
          <a:ext cx="0" cy="0"/>
          <a:chOff x="0" y="0"/>
          <a:chExt cx="0" cy="0"/>
        </a:xfrm>
      </p:grpSpPr>
      <p:pic>
        <p:nvPicPr>
          <p:cNvPr id="3" name="Image 2" descr="Une image contenant dessin, peinture, art&#10;&#10;Le contenu généré par l’IA peut être incorrect.">
            <a:extLst>
              <a:ext uri="{FF2B5EF4-FFF2-40B4-BE49-F238E27FC236}">
                <a16:creationId xmlns:a16="http://schemas.microsoft.com/office/drawing/2014/main" id="{075A6816-3B1C-C13E-226E-6AD2A1FAB6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925" y="819000"/>
            <a:ext cx="8700000" cy="52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C67EF40-0121-1802-0143-F7892EE6A2A6}"/>
              </a:ext>
            </a:extLst>
          </p:cNvPr>
          <p:cNvSpPr txBox="1"/>
          <p:nvPr/>
        </p:nvSpPr>
        <p:spPr>
          <a:xfrm>
            <a:off x="0" y="180814"/>
            <a:ext cx="11105566" cy="523220"/>
          </a:xfrm>
          <a:prstGeom prst="rect">
            <a:avLst/>
          </a:prstGeom>
          <a:noFill/>
        </p:spPr>
        <p:txBody>
          <a:bodyPr wrap="square" rtlCol="0">
            <a:spAutoFit/>
          </a:bodyPr>
          <a:lstStyle/>
          <a:p>
            <a:r>
              <a:rPr lang="fr-FR" sz="2800" b="1" dirty="0">
                <a:solidFill>
                  <a:srgbClr val="FFFF00"/>
                </a:solidFill>
              </a:rPr>
              <a:t>Lorient Vous A Présenté La Cathédrale Notre Dame De Bayeux</a:t>
            </a:r>
          </a:p>
        </p:txBody>
      </p:sp>
      <p:sp>
        <p:nvSpPr>
          <p:cNvPr id="5" name="ZoneTexte 4">
            <a:extLst>
              <a:ext uri="{FF2B5EF4-FFF2-40B4-BE49-F238E27FC236}">
                <a16:creationId xmlns:a16="http://schemas.microsoft.com/office/drawing/2014/main" id="{B92E24FA-A932-540D-A2BD-D9B5336E4723}"/>
              </a:ext>
            </a:extLst>
          </p:cNvPr>
          <p:cNvSpPr txBox="1"/>
          <p:nvPr/>
        </p:nvSpPr>
        <p:spPr>
          <a:xfrm>
            <a:off x="1204210" y="6112086"/>
            <a:ext cx="9421672" cy="523220"/>
          </a:xfrm>
          <a:prstGeom prst="rect">
            <a:avLst/>
          </a:prstGeom>
          <a:noFill/>
        </p:spPr>
        <p:txBody>
          <a:bodyPr wrap="square" rtlCol="0">
            <a:spAutoFit/>
          </a:bodyPr>
          <a:lstStyle/>
          <a:p>
            <a:r>
              <a:rPr lang="fr-FR" sz="2800" b="1" dirty="0">
                <a:solidFill>
                  <a:srgbClr val="FFFF00"/>
                </a:solidFill>
              </a:rPr>
              <a:t>Les Images Et Le Son Du Net     Daniel</a:t>
            </a:r>
          </a:p>
        </p:txBody>
      </p:sp>
      <p:sp>
        <p:nvSpPr>
          <p:cNvPr id="6" name="ZoneTexte 5">
            <a:extLst>
              <a:ext uri="{FF2B5EF4-FFF2-40B4-BE49-F238E27FC236}">
                <a16:creationId xmlns:a16="http://schemas.microsoft.com/office/drawing/2014/main" id="{91155D87-4201-4B04-A3A5-A8F1E1C15BA4}"/>
              </a:ext>
            </a:extLst>
          </p:cNvPr>
          <p:cNvSpPr txBox="1"/>
          <p:nvPr/>
        </p:nvSpPr>
        <p:spPr>
          <a:xfrm>
            <a:off x="9323882" y="4841823"/>
            <a:ext cx="2743200" cy="954107"/>
          </a:xfrm>
          <a:prstGeom prst="rect">
            <a:avLst/>
          </a:prstGeom>
          <a:noFill/>
        </p:spPr>
        <p:txBody>
          <a:bodyPr wrap="square" rtlCol="0">
            <a:spAutoFit/>
          </a:bodyPr>
          <a:lstStyle/>
          <a:p>
            <a:r>
              <a:rPr lang="fr-FR" sz="2800" b="1">
                <a:solidFill>
                  <a:srgbClr val="FFFF00"/>
                </a:solidFill>
              </a:rPr>
              <a:t>Tapisserie de Bayeux</a:t>
            </a:r>
            <a:endParaRPr lang="fr-FR" sz="2800" b="1" dirty="0">
              <a:solidFill>
                <a:srgbClr val="FFFF00"/>
              </a:solidFill>
            </a:endParaRPr>
          </a:p>
        </p:txBody>
      </p:sp>
    </p:spTree>
    <p:extLst>
      <p:ext uri="{BB962C8B-B14F-4D97-AF65-F5344CB8AC3E}">
        <p14:creationId xmlns:p14="http://schemas.microsoft.com/office/powerpoint/2010/main" val="3969040788"/>
      </p:ext>
    </p:extLst>
  </p:cSld>
  <p:clrMapOvr>
    <a:masterClrMapping/>
  </p:clrMapOvr>
  <mc:AlternateContent xmlns:mc="http://schemas.openxmlformats.org/markup-compatibility/2006" xmlns:p14="http://schemas.microsoft.com/office/powerpoint/2010/main">
    <mc:Choice Requires="p14">
      <p:transition spd="slow" p14:dur="5000" advClick="0" advTm="10000"/>
    </mc:Choice>
    <mc:Fallback xmlns="">
      <p:transition spd="slow" advClick="0" advTm="10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358</Words>
  <Application>Microsoft Office PowerPoint</Application>
  <PresentationFormat>Grand écran</PresentationFormat>
  <Paragraphs>43</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2025-02-28T10:54:19Z</dcterms:created>
  <dcterms:modified xsi:type="dcterms:W3CDTF">2025-07-14T07:49:47Z</dcterms:modified>
</cp:coreProperties>
</file>