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64" r:id="rId2"/>
    <p:sldId id="308" r:id="rId3"/>
    <p:sldId id="294" r:id="rId4"/>
    <p:sldId id="297" r:id="rId5"/>
    <p:sldId id="289" r:id="rId6"/>
    <p:sldId id="309" r:id="rId7"/>
    <p:sldId id="312" r:id="rId8"/>
    <p:sldId id="290" r:id="rId9"/>
    <p:sldId id="292" r:id="rId10"/>
    <p:sldId id="298" r:id="rId11"/>
    <p:sldId id="305" r:id="rId12"/>
    <p:sldId id="299" r:id="rId13"/>
    <p:sldId id="314" r:id="rId14"/>
    <p:sldId id="258" r:id="rId15"/>
    <p:sldId id="315" r:id="rId16"/>
    <p:sldId id="257" r:id="rId17"/>
    <p:sldId id="313" r:id="rId18"/>
    <p:sldId id="260" r:id="rId19"/>
    <p:sldId id="275" r:id="rId20"/>
    <p:sldId id="288" r:id="rId21"/>
    <p:sldId id="318" r:id="rId22"/>
    <p:sldId id="283" r:id="rId23"/>
    <p:sldId id="284" r:id="rId24"/>
    <p:sldId id="267" r:id="rId25"/>
    <p:sldId id="271" r:id="rId26"/>
    <p:sldId id="265" r:id="rId27"/>
    <p:sldId id="266" r:id="rId28"/>
    <p:sldId id="259" r:id="rId29"/>
    <p:sldId id="268" r:id="rId30"/>
    <p:sldId id="269" r:id="rId31"/>
    <p:sldId id="310" r:id="rId32"/>
    <p:sldId id="316" r:id="rId33"/>
    <p:sldId id="303" r:id="rId34"/>
    <p:sldId id="304" r:id="rId35"/>
    <p:sldId id="262" r:id="rId36"/>
    <p:sldId id="317" r:id="rId37"/>
    <p:sldId id="263" r:id="rId38"/>
    <p:sldId id="272" r:id="rId39"/>
    <p:sldId id="273" r:id="rId40"/>
    <p:sldId id="281" r:id="rId41"/>
    <p:sldId id="278" r:id="rId42"/>
    <p:sldId id="276" r:id="rId43"/>
    <p:sldId id="279" r:id="rId44"/>
    <p:sldId id="282" r:id="rId45"/>
    <p:sldId id="286" r:id="rId46"/>
    <p:sldId id="287" r:id="rId47"/>
    <p:sldId id="306" r:id="rId48"/>
    <p:sldId id="280" r:id="rId49"/>
    <p:sldId id="285" r:id="rId50"/>
    <p:sldId id="301" r:id="rId51"/>
    <p:sldId id="307" r:id="rId5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RujBsJ8z5IBwK5hTNHwUA==" hashData="cXuwYnws6qDvnLYOvEeenJvNLz+Ls1G4MYVrd2pLgV7DHHVNTbYfTZnbM8XfHBc9fc7m21vk4Z7l/b13YQXx8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7B5B08-B67E-43A6-AC2C-61DDB36A3D23}" type="datetimeFigureOut">
              <a:rPr lang="fr-FR" smtClean="0"/>
              <a:pPr/>
              <a:t>21/07/2025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7CE3D4-020C-431C-81FC-BFE74E575475}" type="slidenum">
              <a:rPr lang="fr-FR" smtClean="0"/>
              <a:pPr/>
              <a:t>‹N°›</a:t>
            </a:fld>
            <a:endParaRPr lang="fr-FR"/>
          </a:p>
        </p:txBody>
      </p:sp>
    </p:spTree>
    <p:extLst>
      <p:ext uri="{BB962C8B-B14F-4D97-AF65-F5344CB8AC3E}">
        <p14:creationId xmlns:p14="http://schemas.microsoft.com/office/powerpoint/2010/main" val="2010018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17CE3D4-020C-431C-81FC-BFE74E575475}" type="slidenum">
              <a:rPr lang="fr-FR" smtClean="0"/>
              <a:pPr/>
              <a:t>1</a:t>
            </a:fld>
            <a:endParaRPr lang="fr-FR" dirty="0"/>
          </a:p>
        </p:txBody>
      </p:sp>
    </p:spTree>
    <p:extLst>
      <p:ext uri="{BB962C8B-B14F-4D97-AF65-F5344CB8AC3E}">
        <p14:creationId xmlns:p14="http://schemas.microsoft.com/office/powerpoint/2010/main" val="2282187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3197119253"/>
      </p:ext>
    </p:extLst>
  </p:cSld>
  <p:clrMapOvr>
    <a:masterClrMapping/>
  </p:clrMapOvr>
  <p:transition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4291754190"/>
      </p:ext>
    </p:extLst>
  </p:cSld>
  <p:clrMapOvr>
    <a:masterClrMapping/>
  </p:clrMapOvr>
  <p:transition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2419551601"/>
      </p:ext>
    </p:extLst>
  </p:cSld>
  <p:clrMapOvr>
    <a:masterClrMapping/>
  </p:clrMapOvr>
  <p:transition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2618742074"/>
      </p:ext>
    </p:extLst>
  </p:cSld>
  <p:clrMapOvr>
    <a:masterClrMapping/>
  </p:clrMapOvr>
  <p:transition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952493684"/>
      </p:ext>
    </p:extLst>
  </p:cSld>
  <p:clrMapOvr>
    <a:masterClrMapping/>
  </p:clrMapOvr>
  <p:transition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3243074865"/>
      </p:ext>
    </p:extLst>
  </p:cSld>
  <p:clrMapOvr>
    <a:masterClrMapping/>
  </p:clrMapOvr>
  <p:transition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1375765651"/>
      </p:ext>
    </p:extLst>
  </p:cSld>
  <p:clrMapOvr>
    <a:masterClrMapping/>
  </p:clrMapOvr>
  <p:transition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3834113205"/>
      </p:ext>
    </p:extLst>
  </p:cSld>
  <p:clrMapOvr>
    <a:masterClrMapping/>
  </p:clrMapOvr>
  <p:transition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1699286436"/>
      </p:ext>
    </p:extLst>
  </p:cSld>
  <p:clrMapOvr>
    <a:masterClrMapping/>
  </p:clrMapOvr>
  <p:transition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1547827482"/>
      </p:ext>
    </p:extLst>
  </p:cSld>
  <p:clrMapOvr>
    <a:masterClrMapping/>
  </p:clrMapOvr>
  <p:transition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A5A7-1DAE-4395-B798-757C154905BB}" type="datetimeFigureOut">
              <a:rPr lang="fr-FR" smtClean="0"/>
              <a:pPr/>
              <a:t>21/07/2025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555E1FB-F9BC-4E88-851D-D91F675E412D}" type="slidenum">
              <a:rPr lang="fr-FR" smtClean="0"/>
              <a:pPr/>
              <a:t>‹N°›</a:t>
            </a:fld>
            <a:endParaRPr lang="fr-FR"/>
          </a:p>
        </p:txBody>
      </p:sp>
    </p:spTree>
    <p:extLst>
      <p:ext uri="{BB962C8B-B14F-4D97-AF65-F5344CB8AC3E}">
        <p14:creationId xmlns:p14="http://schemas.microsoft.com/office/powerpoint/2010/main" val="130444411"/>
      </p:ext>
    </p:extLst>
  </p:cSld>
  <p:clrMapOvr>
    <a:masterClrMapping/>
  </p:clrMapOvr>
  <p:transition advTm="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14A5A7-1DAE-4395-B798-757C154905BB}" type="datetimeFigureOut">
              <a:rPr lang="fr-FR" smtClean="0"/>
              <a:pPr/>
              <a:t>21/07/2025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55E1FB-F9BC-4E88-851D-D91F675E412D}" type="slidenum">
              <a:rPr lang="fr-FR" smtClean="0"/>
              <a:pPr/>
              <a:t>‹N°›</a:t>
            </a:fld>
            <a:endParaRPr lang="fr-FR"/>
          </a:p>
        </p:txBody>
      </p:sp>
    </p:spTree>
    <p:extLst>
      <p:ext uri="{BB962C8B-B14F-4D97-AF65-F5344CB8AC3E}">
        <p14:creationId xmlns:p14="http://schemas.microsoft.com/office/powerpoint/2010/main" val="102880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11" Type="http://schemas.openxmlformats.org/officeDocument/2006/relationships/image" Target="../media/image8.gif"/><Relationship Id="rId5" Type="http://schemas.openxmlformats.org/officeDocument/2006/relationships/image" Target="../media/image2.jpeg"/><Relationship Id="rId10" Type="http://schemas.openxmlformats.org/officeDocument/2006/relationships/image" Target="../media/image7.jpe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commons.wikimedia.org/wiki/File:Hameau_de_la_Reine.svg" TargetMode="Externa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hyperlink" Target="http://commons.wikimedia.org/wiki/File:Vue_a%C3%A9rienne_du_domaine_de_Versailles_par_ToucanWings_-_Creative_Commons_By_Sa_3.0_-_037.jpg" TargetMode="External"/><Relationship Id="rId4" Type="http://schemas.openxmlformats.org/officeDocument/2006/relationships/hyperlink" Target="http://fr.wikipedia.org/wiki/Hameau_de_la_Reine"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10" Type="http://schemas.openxmlformats.org/officeDocument/2006/relationships/image" Target="../media/image35.jpeg"/><Relationship Id="rId4" Type="http://schemas.openxmlformats.org/officeDocument/2006/relationships/image" Target="../media/image29.jpeg"/><Relationship Id="rId9" Type="http://schemas.openxmlformats.org/officeDocument/2006/relationships/image" Target="../media/image34.jpeg"/></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hyperlink" Target="http://www.insecula.com/oeuvre/O0006527.html" TargetMode="External"/></Relationships>
</file>

<file path=ppt/slides/_rels/slide3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www.insecula.com/oeuvre/O0006522.html" TargetMode="External"/><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hyperlink" Target="http://www.insecula.com/oeuvre/O0006519.html"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www.insecula.com/oeuvre/O0006521.html" TargetMode="External"/><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hyperlink" Target="http://www.insecula.com/oeuvre/O0006523.html" TargetMode="External"/><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s://www.boutique-chateauversailles.fr/272-582-thickbox/carnet-hameau-de-la-reine.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331640" y="3573017"/>
            <a:ext cx="6286500" cy="339777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www.lehameaudelareine.fr/commun/image_site/img1.jp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0" y="0"/>
            <a:ext cx="9144000" cy="35010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0.gstatic.com/images?q=tbn:ANd9GcS1_sRUz2GyL_dr8Z0HdEZF31VFCNdaJhkHkptnnsKUekS18GaPMA"/>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5796136" y="3573016"/>
            <a:ext cx="3347864" cy="330736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encrypted-tbn0.gstatic.com/images?q=tbn:ANd9GcSvUcVpn2MiM8TbELoU9qltNfcm4rYT_DEEghkyQux5yGwTxO_Ucg"/>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0" y="3573017"/>
            <a:ext cx="3059832" cy="328498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http://www.chateauversailles.fr/image.php?id=B69C977D-79A6-76F4-604C-7550F1053E47&amp;tb=CHA_CARD&amp;ch=CAR&amp;idc=Image&amp;lg=200F0FC2-5609-102C-8399-000C2991753C"/>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3419872" y="332656"/>
            <a:ext cx="2304255" cy="2952328"/>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9" cstate="email">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206736" y="1124744"/>
            <a:ext cx="3237257" cy="3237257"/>
          </a:xfrm>
          <a:prstGeom prst="rect">
            <a:avLst/>
          </a:prstGeom>
        </p:spPr>
      </p:pic>
      <p:pic>
        <p:nvPicPr>
          <p:cNvPr id="8" name="Image 7"/>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075268" y="4509120"/>
            <a:ext cx="1874512" cy="1876800"/>
          </a:xfrm>
          <a:prstGeom prst="rect">
            <a:avLst/>
          </a:prstGeom>
        </p:spPr>
      </p:pic>
      <p:pic>
        <p:nvPicPr>
          <p:cNvPr id="4" name="Image 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447175" y="1808820"/>
            <a:ext cx="1944000" cy="1588531"/>
          </a:xfrm>
          <a:prstGeom prst="rect">
            <a:avLst/>
          </a:prstGeom>
        </p:spPr>
      </p:pic>
    </p:spTree>
    <p:extLst>
      <p:ext uri="{BB962C8B-B14F-4D97-AF65-F5344CB8AC3E}">
        <p14:creationId xmlns:p14="http://schemas.microsoft.com/office/powerpoint/2010/main" val="2976371888"/>
      </p:ext>
    </p:extLst>
  </p:cSld>
  <p:clrMapOvr>
    <a:masterClrMapping/>
  </p:clrMapOvr>
  <p:transition advTm="5000">
    <p:sndAc>
      <p:stSnd>
        <p:snd r:embed="rId3" name="Versailles, des jardins aux châteaux de Triano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20368036"/>
      </p:ext>
    </p:extLst>
  </p:cSld>
  <p:clrMapOvr>
    <a:masterClrMapping/>
  </p:clrMapOvr>
  <p:transition advTm="1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24744"/>
            <a:ext cx="9144000" cy="4801314"/>
          </a:xfrm>
          <a:prstGeom prst="rect">
            <a:avLst/>
          </a:prstGeom>
        </p:spPr>
        <p:txBody>
          <a:bodyPr wrap="square">
            <a:spAutoFit/>
          </a:bodyPr>
          <a:lstStyle/>
          <a:p>
            <a:r>
              <a:rPr lang="fr-FR" dirty="0"/>
              <a:t>Du Petit Trianon aux jardins de la Reine, en passant par le Hameau, le Domaine, ouvert en 2006, dévoile toute l’intimité de Marie-Antoinette. L’épouse de Louis XVI aimait retrouver en ces lieux les plaisirs d’une vie simple et champêtre, loin des fastes de Versailles. </a:t>
            </a:r>
          </a:p>
          <a:p>
            <a:r>
              <a:rPr lang="fr-FR" dirty="0"/>
              <a:t>Le Petit Trianon et son parc sont indissociablement liés au souvenir de la reine Marie-Antoinette. Elle est la seule reine qui ait imposé son goût personnel à Versailles. Bafouant la vieille cour et ses traditions, elle tient à vivre comme elle l’entend. Dans son domaine de Trianon que Louis XVI lui a offert en 1774, elle trouve le havre d’intimité qui lui permet d’échapper à l’Etiquette. Nul ne peut y pénétrer sans son invitation.</a:t>
            </a:r>
            <a:br>
              <a:rPr lang="fr-FR" dirty="0"/>
            </a:br>
            <a:r>
              <a:rPr lang="fr-FR" dirty="0"/>
              <a:t/>
            </a:r>
            <a:br>
              <a:rPr lang="fr-FR" dirty="0"/>
            </a:br>
            <a:r>
              <a:rPr lang="fr-FR" dirty="0"/>
              <a:t>Depuis sa restauration en 2008, le domaine a retrouvé sa cohérence en tant que lieu réservé et préservé, centré sur son château. Ce dispositif donne à voir l'éclectisme et le raffinement de Marie-Antoinette, un art de vivre lié à une liberté de penser car l'esprit des Lumières n'était pas absent de ces lieux.</a:t>
            </a:r>
            <a:br>
              <a:rPr lang="fr-FR" dirty="0"/>
            </a:br>
            <a:r>
              <a:rPr lang="fr-FR" dirty="0"/>
              <a:t/>
            </a:r>
            <a:br>
              <a:rPr lang="fr-FR" dirty="0"/>
            </a:br>
            <a:r>
              <a:rPr lang="fr-FR" dirty="0"/>
              <a:t>Depuis 2007, l'accès au domaine s'effectue à partir de la maison du Suisse, c'est-à-dire du Portier, qui détenait ainsi non seulement les clefs du Petit Trianon, mais aussi le pouvoir de le faire visiter en l'absence de la Reine.</a:t>
            </a:r>
          </a:p>
        </p:txBody>
      </p:sp>
    </p:spTree>
    <p:extLst>
      <p:ext uri="{BB962C8B-B14F-4D97-AF65-F5344CB8AC3E}">
        <p14:creationId xmlns:p14="http://schemas.microsoft.com/office/powerpoint/2010/main" val="2671357528"/>
      </p:ext>
    </p:extLst>
  </p:cSld>
  <p:clrMapOvr>
    <a:masterClrMapping/>
  </p:clrMapOvr>
  <p:transition advTm="34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20190.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p:transition advTm="4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83275639"/>
      </p:ext>
    </p:extLst>
  </p:cSld>
  <p:clrMapOvr>
    <a:masterClrMapping/>
  </p:clrMapOvr>
  <p:transition advTm="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1451599"/>
      </p:ext>
    </p:extLst>
  </p:cSld>
  <p:clrMapOvr>
    <a:masterClrMapping/>
  </p:clrMapOvr>
  <p:transition advTm="4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15158031"/>
      </p:ext>
    </p:extLst>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40602911"/>
      </p:ext>
    </p:extLst>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105848"/>
      </p:ext>
    </p:extLst>
  </p:cSld>
  <p:clrMapOvr>
    <a:masterClrMapping/>
  </p:clrMapOvr>
  <p:transition advTm="4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i57.servimg.com/u/f57/18/67/56/94/8bis10.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987824" y="1484785"/>
            <a:ext cx="6156176" cy="537321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055" y="1"/>
            <a:ext cx="9160055" cy="1754326"/>
          </a:xfrm>
          <a:prstGeom prst="rect">
            <a:avLst/>
          </a:prstGeom>
        </p:spPr>
        <p:txBody>
          <a:bodyPr wrap="square">
            <a:spAutoFit/>
          </a:bodyPr>
          <a:lstStyle/>
          <a:p>
            <a:r>
              <a:rPr lang="fr-FR" b="1" dirty="0"/>
              <a:t>le rocher et le Belvédère</a:t>
            </a:r>
            <a:endParaRPr lang="fr-FR" b="1" dirty="0" smtClean="0"/>
          </a:p>
          <a:p>
            <a:r>
              <a:rPr lang="fr-FR" dirty="0" smtClean="0"/>
              <a:t>Couronnant </a:t>
            </a:r>
            <a:r>
              <a:rPr lang="fr-FR" dirty="0"/>
              <a:t>un monticule artificiel dominant le Petit Lac du Jardin Champêtre, le Salon de musique (ou Belvédère) est un petit édifice de plan octogonal élevé sur un socle de pierre et couronné d'une balustrade. Les frontons triangulaires surmontant les portes et fenêtres sont ornés de décors sculptés à thèmes champêtres (La chasse et le jardinage) et de bas-reliefs évoquant les quatre </a:t>
            </a:r>
            <a:r>
              <a:rPr lang="fr-FR" dirty="0" smtClean="0"/>
              <a:t>saisons</a:t>
            </a:r>
            <a:endParaRPr lang="fr-FR" dirty="0"/>
          </a:p>
        </p:txBody>
      </p:sp>
      <p:sp>
        <p:nvSpPr>
          <p:cNvPr id="3" name="Rectangle 2"/>
          <p:cNvSpPr/>
          <p:nvPr/>
        </p:nvSpPr>
        <p:spPr>
          <a:xfrm>
            <a:off x="11297" y="1754327"/>
            <a:ext cx="2976527" cy="4247317"/>
          </a:xfrm>
          <a:prstGeom prst="rect">
            <a:avLst/>
          </a:prstGeom>
        </p:spPr>
        <p:txBody>
          <a:bodyPr wrap="square">
            <a:spAutoFit/>
          </a:bodyPr>
          <a:lstStyle/>
          <a:p>
            <a:r>
              <a:rPr lang="fr-FR" dirty="0"/>
              <a:t>. A l'intérieur, un riche décor de stuc rehaussé d'attributs à motifs floraux peints à l'huile par Le Riche est complété par un sol au pavage de marbres polychromes. Le paysage immédiat du Belvédère est dominé par un rocher monumental, artificiellement créé à la fin du </a:t>
            </a:r>
            <a:r>
              <a:rPr lang="fr-FR" dirty="0" err="1"/>
              <a:t>XVllI</a:t>
            </a:r>
            <a:r>
              <a:rPr lang="fr-FR" baseline="30000" dirty="0" err="1"/>
              <a:t>e</a:t>
            </a:r>
            <a:r>
              <a:rPr lang="fr-FR" dirty="0"/>
              <a:t> siècle et composant un véritable motif montagnard, dans le style des scènes pittoresques de l'époque.</a:t>
            </a:r>
            <a:br>
              <a:rPr lang="fr-FR" dirty="0"/>
            </a:br>
            <a:endParaRPr lang="fr-FR" dirty="0"/>
          </a:p>
        </p:txBody>
      </p:sp>
    </p:spTree>
    <p:extLst>
      <p:ext uri="{BB962C8B-B14F-4D97-AF65-F5344CB8AC3E}">
        <p14:creationId xmlns:p14="http://schemas.microsoft.com/office/powerpoint/2010/main" val="822479553"/>
      </p:ext>
    </p:extLst>
  </p:cSld>
  <p:clrMapOvr>
    <a:masterClrMapping/>
  </p:clrMapOvr>
  <p:transition advTm="22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07543159"/>
      </p:ext>
    </p:extLst>
  </p:cSld>
  <p:clrMapOvr>
    <a:masterClrMapping/>
  </p:clrMapOvr>
  <p:transition advTm="4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zestforart.com/wp-content/uploads/2012/05/P1000187.jp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2599459" y="-13568"/>
            <a:ext cx="6572250" cy="687156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980728"/>
            <a:ext cx="2599459" cy="5632311"/>
          </a:xfrm>
          <a:prstGeom prst="rect">
            <a:avLst/>
          </a:prstGeom>
        </p:spPr>
        <p:txBody>
          <a:bodyPr wrap="square">
            <a:spAutoFit/>
          </a:bodyPr>
          <a:lstStyle/>
          <a:p>
            <a:r>
              <a:rPr lang="fr-FR" dirty="0"/>
              <a:t>Bâtie en gros blocs de meulière, c'est </a:t>
            </a:r>
            <a:r>
              <a:rPr lang="fr-FR" dirty="0" smtClean="0"/>
              <a:t>un lieu </a:t>
            </a:r>
            <a:r>
              <a:rPr lang="fr-FR" dirty="0"/>
              <a:t>intime du Jardin Anglais. Un banc de pierre fait le tour de cet espace, où l'on peut tout juste tenir debout. De l'eau ruisselle au sol, entre les deux assises et la mousse recouvre le rocher. Il existe deux issues à cette fabrique, l'une donnant vers le château, l'autre vers le Belvédère. C'est à cet endroit que ce serait trouvé Marie-Antoinette le 5 octobre 1789, lorsqu'on lui a annoncé la marche du peuple sur Versailles.</a:t>
            </a:r>
          </a:p>
        </p:txBody>
      </p:sp>
      <p:sp>
        <p:nvSpPr>
          <p:cNvPr id="3" name="Rectangle 2"/>
          <p:cNvSpPr/>
          <p:nvPr/>
        </p:nvSpPr>
        <p:spPr>
          <a:xfrm>
            <a:off x="784363" y="404664"/>
            <a:ext cx="1030731" cy="369332"/>
          </a:xfrm>
          <a:prstGeom prst="rect">
            <a:avLst/>
          </a:prstGeom>
        </p:spPr>
        <p:txBody>
          <a:bodyPr wrap="none">
            <a:spAutoFit/>
          </a:bodyPr>
          <a:lstStyle/>
          <a:p>
            <a:r>
              <a:rPr lang="fr-FR" b="1" dirty="0"/>
              <a:t>La grotte</a:t>
            </a:r>
          </a:p>
        </p:txBody>
      </p:sp>
    </p:spTree>
    <p:extLst>
      <p:ext uri="{BB962C8B-B14F-4D97-AF65-F5344CB8AC3E}">
        <p14:creationId xmlns:p14="http://schemas.microsoft.com/office/powerpoint/2010/main" val="1974258676"/>
      </p:ext>
    </p:extLst>
  </p:cSld>
  <p:clrMapOvr>
    <a:masterClrMapping/>
  </p:clrMapOvr>
  <p:transition advTm="17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hateauversailles.fr/sites/default/files/g.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395536" y="548680"/>
            <a:ext cx="8572500" cy="572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161634"/>
      </p:ext>
    </p:extLst>
  </p:cSld>
  <p:clrMapOvr>
    <a:masterClrMapping/>
  </p:clrMapOvr>
  <p:transition advTm="4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lan du hameau">
            <a:hlinkClick r:id="rId2"/>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3923928" y="0"/>
            <a:ext cx="5220072" cy="674136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88640"/>
            <a:ext cx="3707904" cy="3693319"/>
          </a:xfrm>
          <a:prstGeom prst="rect">
            <a:avLst/>
          </a:prstGeom>
        </p:spPr>
        <p:txBody>
          <a:bodyPr wrap="square">
            <a:spAutoFit/>
          </a:bodyPr>
          <a:lstStyle/>
          <a:p>
            <a:r>
              <a:rPr lang="fr-FR" b="1" dirty="0" smtClean="0">
                <a:effectLst/>
              </a:rPr>
              <a:t>Plan du hameau de la Reine</a:t>
            </a:r>
            <a:r>
              <a:rPr lang="fr-FR" dirty="0" smtClean="0">
                <a:effectLst/>
              </a:rPr>
              <a:t/>
            </a:r>
            <a:br>
              <a:rPr lang="fr-FR" dirty="0" smtClean="0">
                <a:effectLst/>
              </a:rPr>
            </a:br>
            <a:r>
              <a:rPr lang="fr-FR" dirty="0" smtClean="0">
                <a:effectLst/>
              </a:rPr>
              <a:t>1. </a:t>
            </a:r>
            <a:r>
              <a:rPr lang="fr-FR" dirty="0" smtClean="0">
                <a:effectLst/>
                <a:hlinkClick r:id="rId4"/>
              </a:rPr>
              <a:t>Ferme</a:t>
            </a:r>
            <a:r>
              <a:rPr lang="fr-FR" dirty="0" smtClean="0">
                <a:effectLst/>
              </a:rPr>
              <a:t/>
            </a:r>
            <a:br>
              <a:rPr lang="fr-FR" dirty="0" smtClean="0">
                <a:effectLst/>
              </a:rPr>
            </a:br>
            <a:r>
              <a:rPr lang="fr-FR" dirty="0" smtClean="0">
                <a:effectLst/>
              </a:rPr>
              <a:t>2. </a:t>
            </a:r>
            <a:r>
              <a:rPr lang="fr-FR" dirty="0" smtClean="0">
                <a:effectLst/>
                <a:hlinkClick r:id="rId4"/>
              </a:rPr>
              <a:t>Laiterie de propreté</a:t>
            </a:r>
            <a:r>
              <a:rPr lang="fr-FR" dirty="0" smtClean="0">
                <a:effectLst/>
              </a:rPr>
              <a:t/>
            </a:r>
            <a:br>
              <a:rPr lang="fr-FR" dirty="0" smtClean="0">
                <a:effectLst/>
              </a:rPr>
            </a:br>
            <a:r>
              <a:rPr lang="fr-FR" dirty="0" smtClean="0">
                <a:effectLst/>
              </a:rPr>
              <a:t>3. </a:t>
            </a:r>
            <a:r>
              <a:rPr lang="fr-FR" dirty="0" smtClean="0">
                <a:effectLst/>
                <a:hlinkClick r:id="rId4"/>
              </a:rPr>
              <a:t>Tour de Marlborough</a:t>
            </a:r>
            <a:r>
              <a:rPr lang="fr-FR" dirty="0" smtClean="0">
                <a:effectLst/>
              </a:rPr>
              <a:t/>
            </a:r>
            <a:br>
              <a:rPr lang="fr-FR" dirty="0" smtClean="0">
                <a:effectLst/>
              </a:rPr>
            </a:br>
            <a:r>
              <a:rPr lang="fr-FR" dirty="0" smtClean="0">
                <a:effectLst/>
              </a:rPr>
              <a:t>4. </a:t>
            </a:r>
            <a:r>
              <a:rPr lang="fr-FR" dirty="0" smtClean="0">
                <a:effectLst/>
                <a:hlinkClick r:id="rId4"/>
              </a:rPr>
              <a:t>Ancienne laiterie de préparation</a:t>
            </a:r>
            <a:r>
              <a:rPr lang="fr-FR" dirty="0" smtClean="0">
                <a:effectLst/>
              </a:rPr>
              <a:t/>
            </a:r>
            <a:br>
              <a:rPr lang="fr-FR" dirty="0" smtClean="0">
                <a:effectLst/>
              </a:rPr>
            </a:br>
            <a:r>
              <a:rPr lang="fr-FR" dirty="0" smtClean="0">
                <a:effectLst/>
              </a:rPr>
              <a:t>5. </a:t>
            </a:r>
            <a:r>
              <a:rPr lang="fr-FR" dirty="0" smtClean="0">
                <a:effectLst/>
                <a:hlinkClick r:id="rId4"/>
              </a:rPr>
              <a:t>Ancienne grange</a:t>
            </a:r>
            <a:r>
              <a:rPr lang="fr-FR" dirty="0" smtClean="0">
                <a:effectLst/>
              </a:rPr>
              <a:t/>
            </a:r>
            <a:br>
              <a:rPr lang="fr-FR" dirty="0" smtClean="0">
                <a:effectLst/>
              </a:rPr>
            </a:br>
            <a:r>
              <a:rPr lang="fr-FR" dirty="0" smtClean="0">
                <a:effectLst/>
              </a:rPr>
              <a:t>6. </a:t>
            </a:r>
            <a:r>
              <a:rPr lang="fr-FR" dirty="0" smtClean="0">
                <a:effectLst/>
                <a:hlinkClick r:id="rId4"/>
              </a:rPr>
              <a:t>Maison du garde</a:t>
            </a:r>
            <a:r>
              <a:rPr lang="fr-FR" dirty="0" smtClean="0">
                <a:effectLst/>
              </a:rPr>
              <a:t/>
            </a:r>
            <a:br>
              <a:rPr lang="fr-FR" dirty="0" smtClean="0">
                <a:effectLst/>
              </a:rPr>
            </a:br>
            <a:r>
              <a:rPr lang="fr-FR" dirty="0" smtClean="0">
                <a:effectLst/>
              </a:rPr>
              <a:t>7. </a:t>
            </a:r>
            <a:r>
              <a:rPr lang="fr-FR" dirty="0" smtClean="0">
                <a:effectLst/>
                <a:hlinkClick r:id="rId4"/>
              </a:rPr>
              <a:t>Colombier</a:t>
            </a:r>
            <a:r>
              <a:rPr lang="fr-FR" dirty="0" smtClean="0">
                <a:effectLst/>
              </a:rPr>
              <a:t/>
            </a:r>
            <a:br>
              <a:rPr lang="fr-FR" dirty="0" smtClean="0">
                <a:effectLst/>
              </a:rPr>
            </a:br>
            <a:r>
              <a:rPr lang="fr-FR" dirty="0" smtClean="0">
                <a:effectLst/>
              </a:rPr>
              <a:t>8. </a:t>
            </a:r>
            <a:r>
              <a:rPr lang="fr-FR" dirty="0" smtClean="0">
                <a:effectLst/>
                <a:hlinkClick r:id="rId4"/>
              </a:rPr>
              <a:t>Maison du billard</a:t>
            </a:r>
            <a:r>
              <a:rPr lang="fr-FR" dirty="0" smtClean="0">
                <a:effectLst/>
              </a:rPr>
              <a:t/>
            </a:r>
            <a:br>
              <a:rPr lang="fr-FR" dirty="0" smtClean="0">
                <a:effectLst/>
              </a:rPr>
            </a:br>
            <a:r>
              <a:rPr lang="fr-FR" dirty="0" smtClean="0">
                <a:effectLst/>
              </a:rPr>
              <a:t>9. </a:t>
            </a:r>
            <a:r>
              <a:rPr lang="fr-FR" dirty="0" smtClean="0">
                <a:effectLst/>
                <a:hlinkClick r:id="rId4"/>
              </a:rPr>
              <a:t>Maison de la Reine</a:t>
            </a:r>
            <a:r>
              <a:rPr lang="fr-FR" dirty="0" smtClean="0">
                <a:effectLst/>
              </a:rPr>
              <a:t/>
            </a:r>
            <a:br>
              <a:rPr lang="fr-FR" dirty="0" smtClean="0">
                <a:effectLst/>
              </a:rPr>
            </a:br>
            <a:r>
              <a:rPr lang="fr-FR" dirty="0" smtClean="0">
                <a:effectLst/>
              </a:rPr>
              <a:t>10. </a:t>
            </a:r>
            <a:r>
              <a:rPr lang="fr-FR" dirty="0" err="1" smtClean="0">
                <a:effectLst/>
                <a:hlinkClick r:id="rId4"/>
              </a:rPr>
              <a:t>Réchauffoir</a:t>
            </a:r>
            <a:r>
              <a:rPr lang="fr-FR" dirty="0" smtClean="0">
                <a:effectLst/>
              </a:rPr>
              <a:t/>
            </a:r>
            <a:br>
              <a:rPr lang="fr-FR" dirty="0" smtClean="0">
                <a:effectLst/>
              </a:rPr>
            </a:br>
            <a:r>
              <a:rPr lang="fr-FR" dirty="0" smtClean="0">
                <a:effectLst/>
              </a:rPr>
              <a:t>11. </a:t>
            </a:r>
            <a:r>
              <a:rPr lang="fr-FR" dirty="0" smtClean="0">
                <a:effectLst/>
                <a:hlinkClick r:id="rId4"/>
              </a:rPr>
              <a:t>Boudoir</a:t>
            </a:r>
            <a:r>
              <a:rPr lang="fr-FR" dirty="0" smtClean="0">
                <a:effectLst/>
              </a:rPr>
              <a:t/>
            </a:r>
            <a:br>
              <a:rPr lang="fr-FR" dirty="0" smtClean="0">
                <a:effectLst/>
              </a:rPr>
            </a:br>
            <a:r>
              <a:rPr lang="fr-FR" dirty="0" smtClean="0">
                <a:effectLst/>
              </a:rPr>
              <a:t>12. </a:t>
            </a:r>
            <a:r>
              <a:rPr lang="fr-FR" dirty="0" smtClean="0">
                <a:effectLst/>
                <a:hlinkClick r:id="rId4"/>
              </a:rPr>
              <a:t>Moulin</a:t>
            </a:r>
            <a:endParaRPr lang="fr-FR" dirty="0">
              <a:effectLst/>
            </a:endParaRPr>
          </a:p>
        </p:txBody>
      </p:sp>
      <p:pic>
        <p:nvPicPr>
          <p:cNvPr id="2052" name="Picture 4" descr="Vue aérienne du hameau">
            <a:hlinkClick r:id="rId5"/>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0" y="3881959"/>
            <a:ext cx="3563888" cy="297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908296"/>
      </p:ext>
    </p:extLst>
  </p:cSld>
  <p:clrMapOvr>
    <a:masterClrMapping/>
  </p:clrMapOvr>
  <p:transition advTm="12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Ã©sultat de recherche d'images pour &quot;hameau de la reine  les maison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08"/>
            <a:ext cx="9144000" cy="6854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386184"/>
      </p:ext>
    </p:extLst>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7504" y="689"/>
            <a:ext cx="5616624" cy="6740307"/>
          </a:xfrm>
          <a:prstGeom prst="rect">
            <a:avLst/>
          </a:prstGeom>
        </p:spPr>
        <p:txBody>
          <a:bodyPr wrap="square">
            <a:spAutoFit/>
          </a:bodyPr>
          <a:lstStyle/>
          <a:p>
            <a:r>
              <a:rPr lang="fr-FR" dirty="0" smtClean="0"/>
              <a:t>Tandis que quatre maisons étaient réservées à l’occupation paysanne : la Ferme et ses annexes, </a:t>
            </a:r>
            <a:r>
              <a:rPr lang="fr-FR" b="1" dirty="0" smtClean="0"/>
              <a:t>la Grange, le Colombier et la Laiterie de Préparation. La Ferme </a:t>
            </a:r>
            <a:r>
              <a:rPr lang="fr-FR" dirty="0" smtClean="0"/>
              <a:t>était située à l’écart du village et abritait un cheptel varié : petit troupeau de huit vaches et d’un taureau, dix chèvres et des pigeons. Une maison était réservée à l’usage domestique : le Ré chauffoir, où étaient préparés les plats pour les dîners donnés à la Maison de la Reine ou au Moulin. Chaque maison avait son petit jardin, planté de choux pommés de Milan, de choux-fleurs et d’artichauts, entouré d’une haie de charmille et clos d’un palis de châtaignier. Les rampes des escaliers, galeries et balcons étaient garnies de pots en faïence de Saint-Clément, aux couleurs blanche et bleue, contenant jacinthes, quarantaines, giroflées ou géraniums. De petits vergers étaient plantés de pommiers et cerisiers. Sur les murs des maisons et les berceaux ombrageant certaines allées, couraient des plantes grimpantes. Une escarpolette fut aménagée en 1785 pour les enfants royaux, puis rapidement démontée. En 1788, un jeu de boules fut également aménagé. La Tour </a:t>
            </a:r>
            <a:r>
              <a:rPr lang="fr-FR" b="1" dirty="0" smtClean="0"/>
              <a:t>de </a:t>
            </a:r>
            <a:r>
              <a:rPr lang="fr-FR" b="1" dirty="0" err="1" smtClean="0"/>
              <a:t>Malborough</a:t>
            </a:r>
            <a:r>
              <a:rPr lang="fr-FR" dirty="0" smtClean="0"/>
              <a:t>, sorte de phare dominant les bords du Grand Lac, était utilisée pour le départ des promenades en barque ou des parties de pêche.</a:t>
            </a:r>
            <a:endParaRPr lang="fr-FR" dirty="0"/>
          </a:p>
        </p:txBody>
      </p:sp>
      <p:pic>
        <p:nvPicPr>
          <p:cNvPr id="4098" name="Picture 2" descr="RÃ©sultat de recherche d'images pour &quot;hameau de la reine tour d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82696"/>
            <a:ext cx="3419872" cy="5976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4049344"/>
      </p:ext>
    </p:extLst>
  </p:cSld>
  <p:clrMapOvr>
    <a:masterClrMapping/>
  </p:clrMapOvr>
  <p:transition advTm="3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3042"/>
            <a:ext cx="4572000" cy="6740307"/>
          </a:xfrm>
          <a:prstGeom prst="rect">
            <a:avLst/>
          </a:prstGeom>
        </p:spPr>
        <p:txBody>
          <a:bodyPr>
            <a:spAutoFit/>
          </a:bodyPr>
          <a:lstStyle/>
          <a:p>
            <a:r>
              <a:rPr lang="fr-FR" dirty="0"/>
              <a:t>Marie-Antoinette, cherchant à fuir la Cour de Versailles, commande en 1783, son Hameau. Elle y retrouve régulièrement les charmes de la vie paysanne, entourée de ses dames de compagnies. L’ensemble devient d’ailleurs une véritable exploitation agricole, dirigée par un fermier, dont les produits alimentaient les cuisines du Château. Sous le Premier Empire, le Hameau est remeublé avec délicatesse pour l’Impératrice Marie-Louise. À peine le premier jardin aménagé aux abords du Petit Trianon fut-il terminé que Marie-Antoinette songea à en établir un second, dans son prolongement vers la porte Saint-Antoine. Sur ce nouveau territoire, la Reine développa un aspect déjà antérieurement ébauché par Louis XV à la Ménagerie de Trianon : le goût rustique. Entre 1783 et 1787, le Hameau fut donc réalisé dans l’esprit d’un véritable village normand, avec un ensemble de onze maisons réparties autour du Grand Lac. Cinq d’entre elles étaient réservées à l’usage de la Reine et de ses invités : </a:t>
            </a:r>
            <a:r>
              <a:rPr lang="fr-FR" b="1" dirty="0"/>
              <a:t>la Maison de la Reine,</a:t>
            </a:r>
            <a:r>
              <a:rPr lang="fr-FR" dirty="0"/>
              <a:t> </a:t>
            </a:r>
            <a:r>
              <a:rPr lang="fr-FR" b="1" dirty="0"/>
              <a:t>le</a:t>
            </a:r>
            <a:r>
              <a:rPr lang="fr-FR" dirty="0"/>
              <a:t> </a:t>
            </a:r>
            <a:r>
              <a:rPr lang="fr-FR" b="1" dirty="0"/>
              <a:t>Billard</a:t>
            </a:r>
            <a:r>
              <a:rPr lang="fr-FR" dirty="0"/>
              <a:t>, </a:t>
            </a:r>
            <a:r>
              <a:rPr lang="fr-FR" b="1" dirty="0"/>
              <a:t>le Boudoir,</a:t>
            </a:r>
            <a:r>
              <a:rPr lang="fr-FR" dirty="0"/>
              <a:t> </a:t>
            </a:r>
            <a:r>
              <a:rPr lang="fr-FR" b="1" dirty="0"/>
              <a:t>le Moulin et la Laiterie de Propreté.</a:t>
            </a:r>
          </a:p>
        </p:txBody>
      </p:sp>
      <p:pic>
        <p:nvPicPr>
          <p:cNvPr id="5122" name="Picture 2" descr="RÃ©sultat de recherche d'images pour &quot;hameau de la reine&quot;"/>
          <p:cNvPicPr>
            <a:picLocks noChangeAspect="1" noChangeArrowheads="1"/>
          </p:cNvPicPr>
          <p:nvPr/>
        </p:nvPicPr>
        <p:blipFill rotWithShape="1">
          <a:blip r:embed="rId2">
            <a:extLst>
              <a:ext uri="{28A0092B-C50C-407E-A947-70E740481C1C}">
                <a14:useLocalDpi xmlns:a14="http://schemas.microsoft.com/office/drawing/2010/main" val="0"/>
              </a:ext>
            </a:extLst>
          </a:blip>
          <a:srcRect l="7389"/>
          <a:stretch/>
        </p:blipFill>
        <p:spPr bwMode="auto">
          <a:xfrm>
            <a:off x="4644008" y="23042"/>
            <a:ext cx="4499992" cy="6740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594885"/>
      </p:ext>
    </p:extLst>
  </p:cSld>
  <p:clrMapOvr>
    <a:masterClrMapping/>
  </p:clrMapOvr>
  <p:transition advTm="32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679138" y="332656"/>
            <a:ext cx="1043684" cy="369332"/>
          </a:xfrm>
          <a:prstGeom prst="rect">
            <a:avLst/>
          </a:prstGeom>
        </p:spPr>
        <p:txBody>
          <a:bodyPr wrap="none">
            <a:spAutoFit/>
          </a:bodyPr>
          <a:lstStyle/>
          <a:p>
            <a:r>
              <a:rPr lang="fr-FR" dirty="0" smtClean="0"/>
              <a:t>La Ferme</a:t>
            </a:r>
            <a:endParaRPr lang="fr-FR" dirty="0"/>
          </a:p>
        </p:txBody>
      </p:sp>
    </p:spTree>
    <p:extLst>
      <p:ext uri="{BB962C8B-B14F-4D97-AF65-F5344CB8AC3E}">
        <p14:creationId xmlns:p14="http://schemas.microsoft.com/office/powerpoint/2010/main" val="1170375489"/>
      </p:ext>
    </p:extLst>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1.bp.blogspot.com/_E9vovIfm8jQ/THGPL6Be0eI/AAAAAAAAAmo/lkuDdrnXkD8/s1600/hameau_reine.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639906"/>
      </p:ext>
    </p:extLst>
  </p:cSld>
  <p:clrMapOvr>
    <a:masterClrMapping/>
  </p:clrMapOvr>
  <p:transition advTm="9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1957" y="4770000"/>
            <a:ext cx="2784000" cy="2088000"/>
          </a:xfrm>
          <a:prstGeom prst="rect">
            <a:avLst/>
          </a:prstGeom>
        </p:spPr>
      </p:pic>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95043" y="2281603"/>
            <a:ext cx="3840000" cy="2880000"/>
          </a:xfrm>
          <a:prstGeom prst="rect">
            <a:avLst/>
          </a:prstGeom>
        </p:spPr>
      </p:pic>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11043" y="0"/>
            <a:ext cx="3024000" cy="226800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03848" y="-2092"/>
            <a:ext cx="3456000" cy="2592000"/>
          </a:xfrm>
          <a:prstGeom prst="rect">
            <a:avLst/>
          </a:prstGeom>
        </p:spPr>
      </p:pic>
      <p:pic>
        <p:nvPicPr>
          <p:cNvPr id="4" name="Imag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657" y="2592000"/>
            <a:ext cx="3456000" cy="2592000"/>
          </a:xfrm>
          <a:prstGeom prst="rect">
            <a:avLst/>
          </a:prstGeom>
        </p:spPr>
      </p:pic>
      <p:pic>
        <p:nvPicPr>
          <p:cNvPr id="5" name="Image 4"/>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039298" y="2569603"/>
            <a:ext cx="3456000" cy="2592000"/>
          </a:xfrm>
          <a:prstGeom prst="rect">
            <a:avLst/>
          </a:prstGeom>
        </p:spPr>
      </p:pic>
      <p:pic>
        <p:nvPicPr>
          <p:cNvPr id="2" name="Image 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0" y="0"/>
            <a:ext cx="3456000" cy="2592000"/>
          </a:xfrm>
          <a:prstGeom prst="rect">
            <a:avLst/>
          </a:prstGeom>
        </p:spPr>
      </p:pic>
      <p:pic>
        <p:nvPicPr>
          <p:cNvPr id="8" name="Image 7"/>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8621" y="4842000"/>
            <a:ext cx="2688000" cy="2016000"/>
          </a:xfrm>
          <a:prstGeom prst="rect">
            <a:avLst/>
          </a:prstGeom>
        </p:spPr>
      </p:pic>
      <p:pic>
        <p:nvPicPr>
          <p:cNvPr id="10" name="Image 9"/>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364088" y="4446000"/>
            <a:ext cx="3770955" cy="2412000"/>
          </a:xfrm>
          <a:prstGeom prst="rect">
            <a:avLst/>
          </a:prstGeom>
        </p:spPr>
      </p:pic>
    </p:spTree>
    <p:extLst>
      <p:ext uri="{BB962C8B-B14F-4D97-AF65-F5344CB8AC3E}">
        <p14:creationId xmlns:p14="http://schemas.microsoft.com/office/powerpoint/2010/main" val="2009404951"/>
      </p:ext>
    </p:extLst>
  </p:cSld>
  <p:clrMapOvr>
    <a:masterClrMapping/>
  </p:clrMapOvr>
  <p:transition advTm="7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3947577621"/>
      </p:ext>
    </p:extLst>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17315363"/>
      </p:ext>
    </p:extLst>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ZoneTexte 2"/>
          <p:cNvSpPr txBox="1"/>
          <p:nvPr/>
        </p:nvSpPr>
        <p:spPr>
          <a:xfrm>
            <a:off x="899592" y="260648"/>
            <a:ext cx="2448272" cy="369332"/>
          </a:xfrm>
          <a:prstGeom prst="rect">
            <a:avLst/>
          </a:prstGeom>
          <a:noFill/>
        </p:spPr>
        <p:txBody>
          <a:bodyPr wrap="square" rtlCol="0">
            <a:spAutoFit/>
          </a:bodyPr>
          <a:lstStyle/>
          <a:p>
            <a:r>
              <a:rPr lang="fr-FR" dirty="0" smtClean="0"/>
              <a:t>La ferme</a:t>
            </a:r>
            <a:endParaRPr lang="fr-FR" dirty="0"/>
          </a:p>
        </p:txBody>
      </p:sp>
    </p:spTree>
    <p:extLst>
      <p:ext uri="{BB962C8B-B14F-4D97-AF65-F5344CB8AC3E}">
        <p14:creationId xmlns:p14="http://schemas.microsoft.com/office/powerpoint/2010/main" val="241963346"/>
      </p:ext>
    </p:extLst>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30825365"/>
      </p:ext>
    </p:extLst>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67068297"/>
      </p:ext>
    </p:extLst>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61103711"/>
      </p:ext>
    </p:extLst>
  </p:cSld>
  <p:clrMapOvr>
    <a:masterClrMapping/>
  </p:clrMapOvr>
  <p:transition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79877764"/>
      </p:ext>
    </p:extLst>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76451849"/>
      </p:ext>
    </p:extLst>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99337734"/>
      </p:ext>
    </p:extLst>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899592" y="476672"/>
            <a:ext cx="1188146" cy="369332"/>
          </a:xfrm>
          <a:prstGeom prst="rect">
            <a:avLst/>
          </a:prstGeom>
        </p:spPr>
        <p:txBody>
          <a:bodyPr wrap="none">
            <a:spAutoFit/>
          </a:bodyPr>
          <a:lstStyle/>
          <a:p>
            <a:r>
              <a:rPr lang="fr-FR" b="1" dirty="0">
                <a:hlinkClick r:id="rId4"/>
              </a:rPr>
              <a:t>Le Moulin</a:t>
            </a:r>
            <a:r>
              <a:rPr lang="fr-FR" dirty="0">
                <a:hlinkClick r:id="rId4"/>
              </a:rPr>
              <a:t> </a:t>
            </a:r>
            <a:endParaRPr lang="fr-FR" dirty="0"/>
          </a:p>
        </p:txBody>
      </p:sp>
    </p:spTree>
    <p:extLst>
      <p:ext uri="{BB962C8B-B14F-4D97-AF65-F5344CB8AC3E}">
        <p14:creationId xmlns:p14="http://schemas.microsoft.com/office/powerpoint/2010/main" val="3105294413"/>
      </p:ext>
    </p:extLst>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606791" y="548680"/>
            <a:ext cx="3963586" cy="369332"/>
          </a:xfrm>
          <a:prstGeom prst="rect">
            <a:avLst/>
          </a:prstGeom>
        </p:spPr>
        <p:txBody>
          <a:bodyPr wrap="none">
            <a:spAutoFit/>
          </a:bodyPr>
          <a:lstStyle/>
          <a:p>
            <a:r>
              <a:rPr lang="fr-FR" dirty="0">
                <a:solidFill>
                  <a:srgbClr val="333333"/>
                </a:solidFill>
                <a:latin typeface="Apollon"/>
              </a:rPr>
              <a:t>la maison de la reine et le </a:t>
            </a:r>
            <a:r>
              <a:rPr lang="fr-FR" dirty="0" err="1">
                <a:solidFill>
                  <a:srgbClr val="333333"/>
                </a:solidFill>
                <a:latin typeface="Apollon"/>
              </a:rPr>
              <a:t>réchauffoir</a:t>
            </a:r>
            <a:endParaRPr lang="fr-FR" b="0" i="0" dirty="0">
              <a:solidFill>
                <a:srgbClr val="333333"/>
              </a:solidFill>
              <a:effectLst/>
              <a:latin typeface="Apollon"/>
            </a:endParaRPr>
          </a:p>
        </p:txBody>
      </p:sp>
    </p:spTree>
    <p:extLst>
      <p:ext uri="{BB962C8B-B14F-4D97-AF65-F5344CB8AC3E}">
        <p14:creationId xmlns:p14="http://schemas.microsoft.com/office/powerpoint/2010/main" val="3675321474"/>
      </p:ext>
    </p:extLst>
  </p:cSld>
  <p:clrMapOvr>
    <a:masterClrMapping/>
  </p:clrMapOvr>
  <p:transition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6925042"/>
      </p:ext>
    </p:extLst>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58735667"/>
      </p:ext>
    </p:extLst>
  </p:cSld>
  <p:clrMapOvr>
    <a:masterClrMapping/>
  </p:clrMapOvr>
  <p:transition advTm="4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62277874"/>
      </p:ext>
    </p:extLst>
  </p:cSld>
  <p:clrMapOvr>
    <a:masterClrMapping/>
  </p:clrMapOvr>
  <p:transition advTm="4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2.jpg"/>
          <p:cNvPicPr>
            <a:picLocks noChangeAspect="1"/>
          </p:cNvPicPr>
          <p:nvPr/>
        </p:nvPicPr>
        <p:blipFill>
          <a:blip r:embed="rId2" cstate="print"/>
          <a:stretch>
            <a:fillRect/>
          </a:stretch>
        </p:blipFill>
        <p:spPr>
          <a:xfrm>
            <a:off x="0" y="0"/>
            <a:ext cx="9144000" cy="6858000"/>
          </a:xfrm>
          <a:prstGeom prst="rect">
            <a:avLst/>
          </a:prstGeom>
        </p:spPr>
      </p:pic>
      <p:sp>
        <p:nvSpPr>
          <p:cNvPr id="2" name="Rectangle 1"/>
          <p:cNvSpPr/>
          <p:nvPr/>
        </p:nvSpPr>
        <p:spPr>
          <a:xfrm>
            <a:off x="1043608" y="620688"/>
            <a:ext cx="1867947" cy="369332"/>
          </a:xfrm>
          <a:prstGeom prst="rect">
            <a:avLst/>
          </a:prstGeom>
        </p:spPr>
        <p:txBody>
          <a:bodyPr wrap="none">
            <a:spAutoFit/>
          </a:bodyPr>
          <a:lstStyle/>
          <a:p>
            <a:r>
              <a:rPr lang="fr-FR" b="1" dirty="0">
                <a:hlinkClick r:id="rId3"/>
              </a:rPr>
              <a:t>Le pont de pierre</a:t>
            </a:r>
            <a:r>
              <a:rPr lang="fr-FR" dirty="0">
                <a:hlinkClick r:id="rId3"/>
              </a:rPr>
              <a:t> </a:t>
            </a:r>
            <a:endParaRPr lang="fr-FR" dirty="0"/>
          </a:p>
        </p:txBody>
      </p:sp>
    </p:spTree>
    <p:extLst>
      <p:ext uri="{BB962C8B-B14F-4D97-AF65-F5344CB8AC3E}">
        <p14:creationId xmlns:p14="http://schemas.microsoft.com/office/powerpoint/2010/main" val="2659657912"/>
      </p:ext>
    </p:extLst>
  </p:cSld>
  <p:clrMapOvr>
    <a:masterClrMapping/>
  </p:clrMapOvr>
  <p:transition advTm="7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65637698"/>
      </p:ext>
    </p:extLst>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203848" y="476672"/>
            <a:ext cx="2527936" cy="369332"/>
          </a:xfrm>
          <a:prstGeom prst="rect">
            <a:avLst/>
          </a:prstGeom>
        </p:spPr>
        <p:txBody>
          <a:bodyPr wrap="none">
            <a:spAutoFit/>
          </a:bodyPr>
          <a:lstStyle/>
          <a:p>
            <a:r>
              <a:rPr lang="fr-FR" b="1" dirty="0">
                <a:hlinkClick r:id="rId4"/>
              </a:rPr>
              <a:t>La Tour de Marlborough</a:t>
            </a:r>
            <a:r>
              <a:rPr lang="fr-FR" dirty="0">
                <a:hlinkClick r:id="rId4"/>
              </a:rPr>
              <a:t> </a:t>
            </a:r>
            <a:endParaRPr lang="fr-FR" dirty="0"/>
          </a:p>
        </p:txBody>
      </p:sp>
    </p:spTree>
    <p:extLst>
      <p:ext uri="{BB962C8B-B14F-4D97-AF65-F5344CB8AC3E}">
        <p14:creationId xmlns:p14="http://schemas.microsoft.com/office/powerpoint/2010/main" val="2839838422"/>
      </p:ext>
    </p:extLst>
  </p:cSld>
  <p:clrMapOvr>
    <a:masterClrMapping/>
  </p:clrMapOvr>
  <p:transition advTm="8000">
    <p:sndAc>
      <p:stSnd>
        <p:snd r:embed="rId2" name="Louis XIV Lully Marche des Turcs.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Rectangle 1"/>
          <p:cNvSpPr/>
          <p:nvPr/>
        </p:nvSpPr>
        <p:spPr>
          <a:xfrm>
            <a:off x="971600" y="476672"/>
            <a:ext cx="1197764" cy="369332"/>
          </a:xfrm>
          <a:prstGeom prst="rect">
            <a:avLst/>
          </a:prstGeom>
        </p:spPr>
        <p:txBody>
          <a:bodyPr wrap="none">
            <a:spAutoFit/>
          </a:bodyPr>
          <a:lstStyle/>
          <a:p>
            <a:r>
              <a:rPr lang="fr-FR" dirty="0">
                <a:solidFill>
                  <a:srgbClr val="333333"/>
                </a:solidFill>
                <a:latin typeface="Apollon"/>
              </a:rPr>
              <a:t>le boudoir</a:t>
            </a:r>
            <a:endParaRPr lang="fr-FR" b="0" i="0" dirty="0">
              <a:solidFill>
                <a:srgbClr val="333333"/>
              </a:solidFill>
              <a:effectLst/>
              <a:latin typeface="Apollon"/>
            </a:endParaRPr>
          </a:p>
        </p:txBody>
      </p:sp>
    </p:spTree>
    <p:extLst>
      <p:ext uri="{BB962C8B-B14F-4D97-AF65-F5344CB8AC3E}">
        <p14:creationId xmlns:p14="http://schemas.microsoft.com/office/powerpoint/2010/main" val="575375778"/>
      </p:ext>
    </p:extLst>
  </p:cSld>
  <p:clrMapOvr>
    <a:masterClrMapping/>
  </p:clrMapOvr>
  <p:transition advTm="7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539552" y="332656"/>
            <a:ext cx="3788217" cy="369332"/>
          </a:xfrm>
          <a:prstGeom prst="rect">
            <a:avLst/>
          </a:prstGeom>
        </p:spPr>
        <p:txBody>
          <a:bodyPr wrap="none">
            <a:spAutoFit/>
          </a:bodyPr>
          <a:lstStyle/>
          <a:p>
            <a:r>
              <a:rPr lang="fr-FR" dirty="0">
                <a:solidFill>
                  <a:srgbClr val="333333"/>
                </a:solidFill>
                <a:latin typeface="Apollon"/>
              </a:rPr>
              <a:t>la maison du garde et le pigeonnier</a:t>
            </a:r>
            <a:endParaRPr lang="fr-FR" b="0" i="0" dirty="0">
              <a:solidFill>
                <a:srgbClr val="333333"/>
              </a:solidFill>
              <a:effectLst/>
              <a:latin typeface="Apollon"/>
            </a:endParaRPr>
          </a:p>
        </p:txBody>
      </p:sp>
    </p:spTree>
    <p:extLst>
      <p:ext uri="{BB962C8B-B14F-4D97-AF65-F5344CB8AC3E}">
        <p14:creationId xmlns:p14="http://schemas.microsoft.com/office/powerpoint/2010/main" val="2980340858"/>
      </p:ext>
    </p:extLst>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267744" y="476672"/>
            <a:ext cx="2143920" cy="369332"/>
          </a:xfrm>
          <a:prstGeom prst="rect">
            <a:avLst/>
          </a:prstGeom>
        </p:spPr>
        <p:txBody>
          <a:bodyPr wrap="none">
            <a:spAutoFit/>
          </a:bodyPr>
          <a:lstStyle/>
          <a:p>
            <a:r>
              <a:rPr lang="fr-FR" b="1" dirty="0">
                <a:hlinkClick r:id="rId3"/>
              </a:rPr>
              <a:t>La Maison du Garde</a:t>
            </a:r>
            <a:r>
              <a:rPr lang="fr-FR" dirty="0">
                <a:hlinkClick r:id="rId3"/>
              </a:rPr>
              <a:t> </a:t>
            </a:r>
            <a:endParaRPr lang="fr-FR" dirty="0"/>
          </a:p>
        </p:txBody>
      </p:sp>
    </p:spTree>
    <p:extLst>
      <p:ext uri="{BB962C8B-B14F-4D97-AF65-F5344CB8AC3E}">
        <p14:creationId xmlns:p14="http://schemas.microsoft.com/office/powerpoint/2010/main" val="2789136270"/>
      </p:ext>
    </p:extLst>
  </p:cSld>
  <p:clrMapOvr>
    <a:masterClrMapping/>
  </p:clrMapOvr>
  <p:transition advTm="4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67288257"/>
      </p:ext>
    </p:extLst>
  </p:cSld>
  <p:clrMapOvr>
    <a:masterClrMapping/>
  </p:clrMapOvr>
  <p:transition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54734581"/>
      </p:ext>
    </p:extLst>
  </p:cSld>
  <p:clrMapOvr>
    <a:masterClrMapping/>
  </p:clrMapOvr>
  <p:transition advTm="4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80797510"/>
      </p:ext>
    </p:extLst>
  </p:cSld>
  <p:clrMapOvr>
    <a:masterClrMapping/>
  </p:clrMapOvr>
  <p:transition advTm="4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46321970"/>
      </p:ext>
    </p:extLst>
  </p:cSld>
  <p:clrMapOvr>
    <a:masterClrMapping/>
  </p:clrMapOvr>
  <p:transition advTm="4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87077912"/>
      </p:ext>
    </p:extLst>
  </p:cSld>
  <p:clrMapOvr>
    <a:masterClrMapping/>
  </p:clrMapOvr>
  <p:transition advTm="4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85391394"/>
      </p:ext>
    </p:extLst>
  </p:cSld>
  <p:clrMapOvr>
    <a:masterClrMapping/>
  </p:clrMapOvr>
  <p:transition advTm="4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24524943"/>
      </p:ext>
    </p:extLst>
  </p:cSld>
  <p:clrMapOvr>
    <a:masterClrMapping/>
  </p:clrMapOvr>
  <p:transition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555776" y="476672"/>
            <a:ext cx="1492716" cy="369332"/>
          </a:xfrm>
          <a:prstGeom prst="rect">
            <a:avLst/>
          </a:prstGeom>
        </p:spPr>
        <p:txBody>
          <a:bodyPr wrap="none">
            <a:spAutoFit/>
          </a:bodyPr>
          <a:lstStyle/>
          <a:p>
            <a:r>
              <a:rPr lang="fr-FR" b="1" dirty="0">
                <a:hlinkClick r:id="rId3"/>
              </a:rPr>
              <a:t>Le Colombier</a:t>
            </a:r>
            <a:r>
              <a:rPr lang="fr-FR" dirty="0">
                <a:hlinkClick r:id="rId3"/>
              </a:rPr>
              <a:t> </a:t>
            </a:r>
            <a:endParaRPr lang="fr-FR" dirty="0"/>
          </a:p>
        </p:txBody>
      </p:sp>
    </p:spTree>
    <p:extLst>
      <p:ext uri="{BB962C8B-B14F-4D97-AF65-F5344CB8AC3E}">
        <p14:creationId xmlns:p14="http://schemas.microsoft.com/office/powerpoint/2010/main" val="3325816110"/>
      </p:ext>
    </p:extLst>
  </p:cSld>
  <p:clrMapOvr>
    <a:masterClrMapping/>
  </p:clrMapOvr>
  <p:transition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75042008"/>
      </p:ext>
    </p:extLst>
  </p:cSld>
  <p:clrMapOvr>
    <a:masterClrMapping/>
  </p:clrMapOvr>
  <p:transition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12684411"/>
      </p:ext>
    </p:extLst>
  </p:cSld>
  <p:clrMapOvr>
    <a:masterClrMapping/>
  </p:clrMapOvr>
  <p:transition advTm="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00192" y="4221088"/>
            <a:ext cx="1874512" cy="1876800"/>
          </a:xfrm>
          <a:prstGeom prst="rect">
            <a:avLst/>
          </a:prstGeom>
        </p:spPr>
      </p:pic>
      <p:sp>
        <p:nvSpPr>
          <p:cNvPr id="3" name="Rectangle 2"/>
          <p:cNvSpPr/>
          <p:nvPr/>
        </p:nvSpPr>
        <p:spPr>
          <a:xfrm>
            <a:off x="490499" y="764704"/>
            <a:ext cx="4419672"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r-FR"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 Bientôt…!!!</a:t>
            </a:r>
            <a:endParaRPr lang="fr-FR"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4" name="ZoneTexte 3"/>
          <p:cNvSpPr txBox="1"/>
          <p:nvPr/>
        </p:nvSpPr>
        <p:spPr>
          <a:xfrm>
            <a:off x="683568" y="3068960"/>
            <a:ext cx="4226603"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2326993216"/>
      </p:ext>
    </p:extLst>
  </p:cSld>
  <p:clrMapOvr>
    <a:masterClrMapping/>
  </p:clrMapOvr>
  <p:transition advTm="3000"/>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460</TotalTime>
  <Words>1017</Words>
  <Application>Microsoft Office PowerPoint</Application>
  <PresentationFormat>Affichage à l'écran (4:3)</PresentationFormat>
  <Paragraphs>23</Paragraphs>
  <Slides>51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51</vt:i4>
      </vt:variant>
    </vt:vector>
  </HeadingPairs>
  <TitlesOfParts>
    <vt:vector size="55" baseType="lpstr">
      <vt:lpstr>Apollon</vt: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Admin</cp:lastModifiedBy>
  <cp:revision>27</cp:revision>
  <dcterms:created xsi:type="dcterms:W3CDTF">2014-03-24T18:15:20Z</dcterms:created>
  <dcterms:modified xsi:type="dcterms:W3CDTF">2025-07-21T18:07:45Z</dcterms:modified>
</cp:coreProperties>
</file>