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5" r:id="rId27"/>
    <p:sldId id="286" r:id="rId28"/>
    <p:sldId id="287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529" autoAdjust="0"/>
    <p:restoredTop sz="94660"/>
  </p:normalViewPr>
  <p:slideViewPr>
    <p:cSldViewPr snapToGrid="0">
      <p:cViewPr varScale="1">
        <p:scale>
          <a:sx n="81" d="100"/>
          <a:sy n="81" d="100"/>
        </p:scale>
        <p:origin x="18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C4EEA5-E67C-DEFF-4710-9580D39D3D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049FAB-3E9D-CABB-6634-05CBF18E12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4BA695-8807-D3B3-A58E-823D03D94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B2B6C2-B35D-3B49-2B3B-CACE19447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C25AFA-6835-56FF-38D8-9D3F27F32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028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657AD0-0092-5339-4D67-56AAE18DF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85A0A78-4F3E-3EFF-F475-EEF7A77F3B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B088F6-97B4-13F6-A9B8-1CA6E32A0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1FAA6D-4FF7-88E9-6258-EAE1B132D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002812-2015-C1C2-7C47-828309853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0508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FC7E60-1929-8B24-E95F-7ACF6627A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70D42E-BFE9-90E6-FD39-3921783A3D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51FA9F-676B-7375-B795-DD1E1A181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4562C4-FA98-025A-4C79-EB67A1CB0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C36312-F4D6-7F0C-013E-CF434E971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9466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40ACEE-6913-44A8-5CC7-CFF8D1253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CEBBF71-0B60-701B-BE4D-CED2AC10B1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964ACE6-37E9-B417-750C-79DC01AC13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95FFD06-DD21-C8E8-12E2-8ACCA7144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17/07/2025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85E46B3-40FC-BD31-EB4B-A19F203A7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BC70897-1608-BE5D-28A6-1C6841007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438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CCF48F-EFF0-0F7C-06AD-930B5DE2E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3984D69-F9C6-98B7-8659-1696FAE0C2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FCAAF0-803D-5206-24B8-8830280424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A210066-7F7D-D647-8B12-A4327CBF9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47388FC-DA49-3776-8823-03203FD9C2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41350A9-E098-75B9-B684-7BE08152F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17/07/2025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A246EF4-5C3B-5A27-B8D9-DC8E0F796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48C373A-CE72-5A82-1514-9CA8D8496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93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269E5-BCB2-AFA6-D053-D0C90430B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6119283-2870-978D-26F6-E1479BE3C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17/07/2025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75C204C-0367-088D-9E33-470B135CB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25E7C3D-BC9C-43E0-3AE8-321ADB8FB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1699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C533EC5-39A0-6F20-9F5B-9A2A3154C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17/07/2025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00D898B-CD92-7F30-A6AB-ADC5A65DC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D7E2FAA-89B2-AF43-CB6C-8BE88FD84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737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896829-90B0-87D3-6A9C-3B5DC6017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600C6BF-15CE-7CC6-75F1-791763549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65E3E2-1F55-E617-CD90-D52DECBF3E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8792A58-B536-03D1-BC33-906BDE70A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17/07/2025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6BD03C6-D67E-2D94-6F27-5DE861084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6F74EE-3D8E-A6D4-A770-5FB756542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817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4526F6-CDAA-FAA0-9B58-03043E4B0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2D8089E-46B3-55BA-F7B4-7DE0A3B1F7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480A790-62E4-55F2-0646-C6CB13F07D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AEEDD4E-B97C-34D2-C807-C50BCC95E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17/07/2025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9ED3C48-FA40-4B7C-53EA-6C0BF8E14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41F3A67-02C0-28C8-7033-9BABC3450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26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6BECAB-A03F-3C34-C338-4E640AA12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706BA4A-C404-EA76-2076-DD3FCFD869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AE3B92-5498-AD1B-5F83-6B49664B2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4F4963-1E53-3760-E376-6064DAEFD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54FA19-C898-63BE-7449-26B476BD4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763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E8AB37D-6161-3B59-4447-9A8CEA6417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1023267-8195-4D54-2AF6-AEBE84C60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FDEC25-1318-2F34-FDE9-9D5AB5C58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9C7E10-513E-F98C-1FA8-5EC81409E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0D1677-5688-6D22-4B15-35395F81E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197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18FA628-0F99-FB1E-0901-B41E41D6B4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B18C06E-F5FD-77B9-3F96-D340524683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7CFAFA-3DB9-9B6C-9469-17834729CE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98DB2F-14AF-41B6-AE62-FE2894BEC9F7}" type="datetimeFigureOut">
              <a:rPr lang="fr-FR" smtClean="0"/>
              <a:t>17/07/2025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3DACB1-1B86-1540-0D78-4BE5AA2B2A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B870F7-E2FA-EF6A-4931-9D61482C3A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335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D279C3B6-D4E9-05ED-C9F6-401385A17F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202" y="657000"/>
            <a:ext cx="5396433" cy="554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ACA772-E4F8-EE0B-F900-B0939B59E5BD}"/>
              </a:ext>
            </a:extLst>
          </p:cNvPr>
          <p:cNvSpPr txBox="1"/>
          <p:nvPr/>
        </p:nvSpPr>
        <p:spPr>
          <a:xfrm>
            <a:off x="6096000" y="708358"/>
            <a:ext cx="5312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Couvent des Jacobins de Toulouse</a:t>
            </a:r>
          </a:p>
          <a:p>
            <a:endParaRPr lang="fr-FR" sz="24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15655F3-50ED-38F7-04C1-757F892A6C33}"/>
              </a:ext>
            </a:extLst>
          </p:cNvPr>
          <p:cNvSpPr txBox="1"/>
          <p:nvPr/>
        </p:nvSpPr>
        <p:spPr>
          <a:xfrm>
            <a:off x="6096000" y="1335628"/>
            <a:ext cx="524889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couvent des Jacobins de Toulouse est un édifice religieux situé dans le centre de la ville de Toulouse, en France, à mi-chemin entre le Capitole et la Garonne, juste à côté du lycée Pierre-de-Fermat.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Il est constitué d'une église dite « église des Jacobins », d'un cloître, d'une salle capitulaire, d'un réfectoire et d'une chapelle, la chapelle Saint-Antonin. </a:t>
            </a:r>
          </a:p>
        </p:txBody>
      </p:sp>
    </p:spTree>
    <p:extLst>
      <p:ext uri="{BB962C8B-B14F-4D97-AF65-F5344CB8AC3E}">
        <p14:creationId xmlns:p14="http://schemas.microsoft.com/office/powerpoint/2010/main" val="254291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  <p:sndAc>
          <p:stSnd loop="1">
            <p:snd r:embed="rId2" name="Sortie à lorgue.wav"/>
          </p:stSnd>
        </p:sndAc>
      </p:transition>
    </mc:Choice>
    <mc:Fallback>
      <p:transition spd="slow" advClick="0" advTm="14000">
        <p:fade/>
        <p:sndAc>
          <p:stSnd loop="1">
            <p:snd r:embed="rId2" name="Sortie à lorgu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18AD9D-3BE2-BD96-32AD-A5D6369FF0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bâtiment, Symétrie, coffre&#10;&#10;Le contenu généré par l’IA peut être incorrect.">
            <a:extLst>
              <a:ext uri="{FF2B5EF4-FFF2-40B4-BE49-F238E27FC236}">
                <a16:creationId xmlns:a16="http://schemas.microsoft.com/office/drawing/2014/main" id="{4E11F102-18A4-29D9-1C19-C4917DFAB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7517" y="549000"/>
            <a:ext cx="7680000" cy="576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958128-266C-85AF-D95F-977D6BFD3264}"/>
              </a:ext>
            </a:extLst>
          </p:cNvPr>
          <p:cNvSpPr txBox="1"/>
          <p:nvPr/>
        </p:nvSpPr>
        <p:spPr>
          <a:xfrm>
            <a:off x="391886" y="3219994"/>
            <a:ext cx="35456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Palmier de l'église des Jacobins, Toulouse, France</a:t>
            </a:r>
          </a:p>
        </p:txBody>
      </p:sp>
    </p:spTree>
    <p:extLst>
      <p:ext uri="{BB962C8B-B14F-4D97-AF65-F5344CB8AC3E}">
        <p14:creationId xmlns:p14="http://schemas.microsoft.com/office/powerpoint/2010/main" val="307014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F83CF7-693B-33A1-D844-B95474A8A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tour, plein air&#10;&#10;Le contenu généré par l’IA peut être incorrect.">
            <a:extLst>
              <a:ext uri="{FF2B5EF4-FFF2-40B4-BE49-F238E27FC236}">
                <a16:creationId xmlns:a16="http://schemas.microsoft.com/office/drawing/2014/main" id="{7DD1C0EC-5E09-ECE8-08A3-6880C6125A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8124" y="477000"/>
            <a:ext cx="3936000" cy="590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9DF267-C862-471C-B6D2-8748055E1C2C}"/>
              </a:ext>
            </a:extLst>
          </p:cNvPr>
          <p:cNvSpPr txBox="1"/>
          <p:nvPr/>
        </p:nvSpPr>
        <p:spPr>
          <a:xfrm>
            <a:off x="8253351" y="3491070"/>
            <a:ext cx="36457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Tour du couvent vue depuis le cloitre.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047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E17606-03E8-E435-D97D-B407629F53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colonne&#10;&#10;Le contenu généré par l’IA peut être incorrect.">
            <a:extLst>
              <a:ext uri="{FF2B5EF4-FFF2-40B4-BE49-F238E27FC236}">
                <a16:creationId xmlns:a16="http://schemas.microsoft.com/office/drawing/2014/main" id="{41DE00E5-8012-7B20-BFD1-D6283F4505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3232" y="706348"/>
            <a:ext cx="3240511" cy="576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70526E-3F12-17F2-3988-4E82784B5231}"/>
              </a:ext>
            </a:extLst>
          </p:cNvPr>
          <p:cNvSpPr txBox="1"/>
          <p:nvPr/>
        </p:nvSpPr>
        <p:spPr>
          <a:xfrm>
            <a:off x="1140031" y="4381995"/>
            <a:ext cx="30757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intérieur_du_cloître_des_jacobins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055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63A979-82DB-2257-76B5-E6D988F8D5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Symétrie, cathédrale&#10;&#10;Le contenu généré par l’IA peut être incorrect.">
            <a:extLst>
              <a:ext uri="{FF2B5EF4-FFF2-40B4-BE49-F238E27FC236}">
                <a16:creationId xmlns:a16="http://schemas.microsoft.com/office/drawing/2014/main" id="{BC995FEB-5829-7750-1750-B502316C3E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3751" y="279000"/>
            <a:ext cx="42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9BAD7E-E72C-D24C-AC2C-87E50454181B}"/>
              </a:ext>
            </a:extLst>
          </p:cNvPr>
          <p:cNvSpPr txBox="1"/>
          <p:nvPr/>
        </p:nvSpPr>
        <p:spPr>
          <a:xfrm>
            <a:off x="8265225" y="3526971"/>
            <a:ext cx="39267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Chapelle_Saint_Antonin</a:t>
            </a:r>
            <a:r>
              <a:rPr lang="fr-FR" sz="2400" b="1" dirty="0">
                <a:solidFill>
                  <a:schemeClr val="bg1"/>
                </a:solidFill>
              </a:rPr>
              <a:t>_-_Panorama</a:t>
            </a:r>
          </a:p>
        </p:txBody>
      </p:sp>
    </p:spTree>
    <p:extLst>
      <p:ext uri="{BB962C8B-B14F-4D97-AF65-F5344CB8AC3E}">
        <p14:creationId xmlns:p14="http://schemas.microsoft.com/office/powerpoint/2010/main" val="2483043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F9AB8A-D9E5-E8C5-731A-26AAA87C77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utel, église, chapelle&#10;&#10;Le contenu généré par l’IA peut être incorrect.">
            <a:extLst>
              <a:ext uri="{FF2B5EF4-FFF2-40B4-BE49-F238E27FC236}">
                <a16:creationId xmlns:a16="http://schemas.microsoft.com/office/drawing/2014/main" id="{63696D46-6D85-C219-56A2-F6E0AE4659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811" y="1071000"/>
            <a:ext cx="7846378" cy="47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45DAF0-46EC-7152-182D-8836AF66284A}"/>
              </a:ext>
            </a:extLst>
          </p:cNvPr>
          <p:cNvSpPr txBox="1"/>
          <p:nvPr/>
        </p:nvSpPr>
        <p:spPr>
          <a:xfrm>
            <a:off x="1330036" y="5947314"/>
            <a:ext cx="11198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Couvent_des_Jacobins_de_Toulouse_-_</a:t>
            </a:r>
            <a:r>
              <a:rPr lang="fr-FR" sz="2400" b="1" dirty="0" err="1">
                <a:solidFill>
                  <a:schemeClr val="bg1"/>
                </a:solidFill>
              </a:rPr>
              <a:t>Autel_de_St_Thomas_d'Aquin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17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295341-14E0-215B-2662-8F872EB4D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5799A0D6-5878-4950-05DD-DEF603D732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6641" y="621000"/>
            <a:ext cx="3876445" cy="56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48BFD5-B1CA-41FB-E5BD-6E292FF2731F}"/>
              </a:ext>
            </a:extLst>
          </p:cNvPr>
          <p:cNvSpPr txBox="1"/>
          <p:nvPr/>
        </p:nvSpPr>
        <p:spPr>
          <a:xfrm>
            <a:off x="285009" y="3574473"/>
            <a:ext cx="3336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Architecture de style Gothique méridional (XIIIe siècle).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524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DD5556-DCF1-F1D2-9FF2-5BC228089A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444FB4CF-096F-6EA1-715E-79FB2E9877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990" y="639000"/>
            <a:ext cx="8370000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C02442-FB95-43B3-CECA-F2A788046726}"/>
              </a:ext>
            </a:extLst>
          </p:cNvPr>
          <p:cNvSpPr txBox="1"/>
          <p:nvPr/>
        </p:nvSpPr>
        <p:spPr>
          <a:xfrm>
            <a:off x="9286504" y="3429000"/>
            <a:ext cx="26006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cloître (XIVe siècle) et le clocher (XIIIe siècle).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586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0C8AA9-84CA-4A71-69C4-13FA5C0635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athédrale, coffre, chapelle&#10;&#10;Le contenu généré par l’IA peut être incorrect.">
            <a:extLst>
              <a:ext uri="{FF2B5EF4-FFF2-40B4-BE49-F238E27FC236}">
                <a16:creationId xmlns:a16="http://schemas.microsoft.com/office/drawing/2014/main" id="{063B0321-98DF-EB99-F49B-917CF1D2CD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0690" y="622122"/>
            <a:ext cx="8100000" cy="54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39630C-3086-7B3C-33CA-5CCF2794C87F}"/>
              </a:ext>
            </a:extLst>
          </p:cNvPr>
          <p:cNvSpPr txBox="1"/>
          <p:nvPr/>
        </p:nvSpPr>
        <p:spPr>
          <a:xfrm>
            <a:off x="3503220" y="6127667"/>
            <a:ext cx="8360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nef et ses colonnes (XIIIe siècle).</a:t>
            </a:r>
          </a:p>
        </p:txBody>
      </p:sp>
    </p:spTree>
    <p:extLst>
      <p:ext uri="{BB962C8B-B14F-4D97-AF65-F5344CB8AC3E}">
        <p14:creationId xmlns:p14="http://schemas.microsoft.com/office/powerpoint/2010/main" val="3570750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4FB40E-B490-9684-9EE0-18A21E7DCF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athédrale, arche&#10;&#10;Le contenu généré par l’IA peut être incorrect.">
            <a:extLst>
              <a:ext uri="{FF2B5EF4-FFF2-40B4-BE49-F238E27FC236}">
                <a16:creationId xmlns:a16="http://schemas.microsoft.com/office/drawing/2014/main" id="{496ADF37-73BB-948D-1030-454AC8B4BA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0635" y="549000"/>
            <a:ext cx="7350730" cy="576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035D41-D8E8-FED3-7414-03518DE629FD}"/>
              </a:ext>
            </a:extLst>
          </p:cNvPr>
          <p:cNvSpPr txBox="1"/>
          <p:nvPr/>
        </p:nvSpPr>
        <p:spPr>
          <a:xfrm>
            <a:off x="5023265" y="6350364"/>
            <a:ext cx="3903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colonnes.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532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2971AF-0450-0189-6888-7D0E48E41E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Symétrie, toit&#10;&#10;Le contenu généré par l’IA peut être incorrect.">
            <a:extLst>
              <a:ext uri="{FF2B5EF4-FFF2-40B4-BE49-F238E27FC236}">
                <a16:creationId xmlns:a16="http://schemas.microsoft.com/office/drawing/2014/main" id="{C98D9784-DEC4-72D1-8EA7-A74F7E729E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993" y="639000"/>
            <a:ext cx="8370000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D64E47-A7EC-04E5-3D0B-483FF287ECAB}"/>
              </a:ext>
            </a:extLst>
          </p:cNvPr>
          <p:cNvSpPr txBox="1"/>
          <p:nvPr/>
        </p:nvSpPr>
        <p:spPr>
          <a:xfrm>
            <a:off x="9125693" y="3099460"/>
            <a:ext cx="23513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"palmier" des Jacobins (XIIIe siècle).</a:t>
            </a:r>
          </a:p>
        </p:txBody>
      </p:sp>
    </p:spTree>
    <p:extLst>
      <p:ext uri="{BB962C8B-B14F-4D97-AF65-F5344CB8AC3E}">
        <p14:creationId xmlns:p14="http://schemas.microsoft.com/office/powerpoint/2010/main" val="240399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8FA5616-862F-FD3D-D46C-80679B5B04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ymétrie, église, art&#10;&#10;Le contenu généré par l’IA peut être incorrect.">
            <a:extLst>
              <a:ext uri="{FF2B5EF4-FFF2-40B4-BE49-F238E27FC236}">
                <a16:creationId xmlns:a16="http://schemas.microsoft.com/office/drawing/2014/main" id="{EE20DBF3-7017-F022-9E82-67B8707AC7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442122"/>
            <a:ext cx="8640000" cy="576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A5FAEC0-076A-A35F-E8B0-28537BC67299}"/>
              </a:ext>
            </a:extLst>
          </p:cNvPr>
          <p:cNvSpPr txBox="1"/>
          <p:nvPr/>
        </p:nvSpPr>
        <p:spPr>
          <a:xfrm>
            <a:off x="4505058" y="6185045"/>
            <a:ext cx="564374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voûte de l'église.</a:t>
            </a:r>
          </a:p>
        </p:txBody>
      </p:sp>
    </p:spTree>
    <p:extLst>
      <p:ext uri="{BB962C8B-B14F-4D97-AF65-F5344CB8AC3E}">
        <p14:creationId xmlns:p14="http://schemas.microsoft.com/office/powerpoint/2010/main" val="3040673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FEF489-696C-C215-A1BA-396205EC1E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Symétrie, coffre&#10;&#10;Le contenu généré par l’IA peut être incorrect.">
            <a:extLst>
              <a:ext uri="{FF2B5EF4-FFF2-40B4-BE49-F238E27FC236}">
                <a16:creationId xmlns:a16="http://schemas.microsoft.com/office/drawing/2014/main" id="{092F7400-9824-D3F9-9B81-4B023F6A9E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0526" y="603000"/>
            <a:ext cx="3768000" cy="56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2B7556-44D9-7F4A-E2B8-D928E4472E1F}"/>
              </a:ext>
            </a:extLst>
          </p:cNvPr>
          <p:cNvSpPr txBox="1"/>
          <p:nvPr/>
        </p:nvSpPr>
        <p:spPr>
          <a:xfrm>
            <a:off x="4296888" y="6255000"/>
            <a:ext cx="3598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voûte et le palmier.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68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C260E4-CA63-9DB6-9877-484C948813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91F978-3E07-2044-5EFD-C238C8AE68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1900" y="695372"/>
            <a:ext cx="8378203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54BE0F-9B68-9082-7D6E-CF9D4CC7BB0D}"/>
              </a:ext>
            </a:extLst>
          </p:cNvPr>
          <p:cNvSpPr txBox="1"/>
          <p:nvPr/>
        </p:nvSpPr>
        <p:spPr>
          <a:xfrm>
            <a:off x="5118266" y="6275372"/>
            <a:ext cx="2372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Clé de voûte.</a:t>
            </a:r>
          </a:p>
        </p:txBody>
      </p:sp>
    </p:spTree>
    <p:extLst>
      <p:ext uri="{BB962C8B-B14F-4D97-AF65-F5344CB8AC3E}">
        <p14:creationId xmlns:p14="http://schemas.microsoft.com/office/powerpoint/2010/main" val="2499147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45C32A-2AB8-9F8D-09F3-034674698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toit, coffre, arcade&#10;&#10;Le contenu généré par l’IA peut être incorrect.">
            <a:extLst>
              <a:ext uri="{FF2B5EF4-FFF2-40B4-BE49-F238E27FC236}">
                <a16:creationId xmlns:a16="http://schemas.microsoft.com/office/drawing/2014/main" id="{1E7CE9C3-F55D-FBA2-6429-44C5E8EF2D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067" y="564008"/>
            <a:ext cx="8905690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9D48A2-54B4-0715-28D0-D1AF3B9327F0}"/>
              </a:ext>
            </a:extLst>
          </p:cNvPr>
          <p:cNvSpPr txBox="1"/>
          <p:nvPr/>
        </p:nvSpPr>
        <p:spPr>
          <a:xfrm>
            <a:off x="9666515" y="3495413"/>
            <a:ext cx="22048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salle capitulaire.</a:t>
            </a:r>
          </a:p>
        </p:txBody>
      </p:sp>
    </p:spTree>
    <p:extLst>
      <p:ext uri="{BB962C8B-B14F-4D97-AF65-F5344CB8AC3E}">
        <p14:creationId xmlns:p14="http://schemas.microsoft.com/office/powerpoint/2010/main" val="3117691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29ED82-6CA3-4BDA-801E-FE89E9D96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cathédrale, Symétrie&#10;&#10;Le contenu généré par l’IA peut être incorrect.">
            <a:extLst>
              <a:ext uri="{FF2B5EF4-FFF2-40B4-BE49-F238E27FC236}">
                <a16:creationId xmlns:a16="http://schemas.microsoft.com/office/drawing/2014/main" id="{66B1AE98-A2AC-7D83-DB3E-D1ADE14C4E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5363" y="477000"/>
            <a:ext cx="3932154" cy="590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B2BE1A-B59D-033A-A9D7-01DE926D7293}"/>
              </a:ext>
            </a:extLst>
          </p:cNvPr>
          <p:cNvSpPr txBox="1"/>
          <p:nvPr/>
        </p:nvSpPr>
        <p:spPr>
          <a:xfrm>
            <a:off x="1140284" y="4370119"/>
            <a:ext cx="31707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chapelle Saint-Antonin.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431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21696A-42A3-5A5E-112A-323037F57A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intérieur, arcade, coffre&#10;&#10;Le contenu généré par l’IA peut être incorrect.">
            <a:extLst>
              <a:ext uri="{FF2B5EF4-FFF2-40B4-BE49-F238E27FC236}">
                <a16:creationId xmlns:a16="http://schemas.microsoft.com/office/drawing/2014/main" id="{157F6A51-3094-6698-3D68-79FABCBE10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9622" y="441000"/>
            <a:ext cx="8864652" cy="590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B0B732-C660-2A64-AA70-51BFE1EDB625}"/>
              </a:ext>
            </a:extLst>
          </p:cNvPr>
          <p:cNvSpPr txBox="1"/>
          <p:nvPr/>
        </p:nvSpPr>
        <p:spPr>
          <a:xfrm>
            <a:off x="4928260" y="6396335"/>
            <a:ext cx="26798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réfectoire.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711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12733A-5D45-2288-1C01-234C126C8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329AFA28-E645-2D00-BA4F-50F4E78159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2401" y="694334"/>
            <a:ext cx="3824703" cy="576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DF031F-C77E-031D-B029-8589BCCEF785}"/>
              </a:ext>
            </a:extLst>
          </p:cNvPr>
          <p:cNvSpPr txBox="1"/>
          <p:nvPr/>
        </p:nvSpPr>
        <p:spPr>
          <a:xfrm>
            <a:off x="7897090" y="4631376"/>
            <a:ext cx="3491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Couvent des Jacobins, Toulouse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83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AE35C1-8450-9917-E24D-8772CA4D2A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vitrail, cathédrale, chapelle&#10;&#10;Le contenu généré par l’IA peut être incorrect.">
            <a:extLst>
              <a:ext uri="{FF2B5EF4-FFF2-40B4-BE49-F238E27FC236}">
                <a16:creationId xmlns:a16="http://schemas.microsoft.com/office/drawing/2014/main" id="{7B6F3C70-5510-9832-5199-60B633668B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510" y="783781"/>
            <a:ext cx="4317931" cy="28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0DC315E-FAEB-0BA2-AA2B-8174872BB2F4}"/>
              </a:ext>
            </a:extLst>
          </p:cNvPr>
          <p:cNvSpPr txBox="1"/>
          <p:nvPr/>
        </p:nvSpPr>
        <p:spPr>
          <a:xfrm>
            <a:off x="5486400" y="1567543"/>
            <a:ext cx="61514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 Couvent des Jacobins, le joyau de Toulouse à Suivre</a:t>
            </a:r>
          </a:p>
        </p:txBody>
      </p:sp>
      <p:pic>
        <p:nvPicPr>
          <p:cNvPr id="8" name="Image 7" descr="Une image contenant bâtiment, fenêtre, vitrail, Symétrie&#10;&#10;Le contenu généré par l’IA peut être incorrect.">
            <a:extLst>
              <a:ext uri="{FF2B5EF4-FFF2-40B4-BE49-F238E27FC236}">
                <a16:creationId xmlns:a16="http://schemas.microsoft.com/office/drawing/2014/main" id="{381636D1-0945-11F9-8F6B-811212528E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0802" y="3277600"/>
            <a:ext cx="4317930" cy="28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01627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C174AF-F4B1-70CB-B199-4A5383EA0A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Symétrie, toit&#10;&#10;Le contenu généré par l’IA peut être incorrect.">
            <a:extLst>
              <a:ext uri="{FF2B5EF4-FFF2-40B4-BE49-F238E27FC236}">
                <a16:creationId xmlns:a16="http://schemas.microsoft.com/office/drawing/2014/main" id="{EB3371DC-F8FB-F733-7986-7C3EC63B14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127" y="3336978"/>
            <a:ext cx="4317930" cy="28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ol carrelé, Symétrie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74DA05EE-D10E-9447-1D25-AF2E5257A5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5945" y="549000"/>
            <a:ext cx="4317931" cy="28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ABC15B6-8432-CAFB-3297-A0D0E6107498}"/>
              </a:ext>
            </a:extLst>
          </p:cNvPr>
          <p:cNvSpPr txBox="1"/>
          <p:nvPr/>
        </p:nvSpPr>
        <p:spPr>
          <a:xfrm>
            <a:off x="7030192" y="3631344"/>
            <a:ext cx="48688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s’agit de fausses pierres. L’église est intégralement faite de briques, il n’y a pas de marbre ou de matériaux nobles. “Les murs ont été peints en trompe-l’oeil”. Je trouve le résultat très esthétique et plutôt convaincant.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66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0EFAC4-9D48-7421-98C6-AD9D97F63C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bâtiment, banc, mur&#10;&#10;Le contenu généré par l’IA peut être incorrect.">
            <a:extLst>
              <a:ext uri="{FF2B5EF4-FFF2-40B4-BE49-F238E27FC236}">
                <a16:creationId xmlns:a16="http://schemas.microsoft.com/office/drawing/2014/main" id="{42AE4B65-2CBD-57FA-8ACA-315585615A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005" y="771907"/>
            <a:ext cx="4317931" cy="28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B3D344-B02C-C24A-C4B6-E04BEB8A5225}"/>
              </a:ext>
            </a:extLst>
          </p:cNvPr>
          <p:cNvSpPr txBox="1"/>
          <p:nvPr/>
        </p:nvSpPr>
        <p:spPr>
          <a:xfrm>
            <a:off x="966885" y="3651907"/>
            <a:ext cx="45313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Transats dans le cloître des Jacobins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ciel, plein air, bâtiment, nuage&#10;&#10;Le contenu généré par l’IA peut être incorrect.">
            <a:extLst>
              <a:ext uri="{FF2B5EF4-FFF2-40B4-BE49-F238E27FC236}">
                <a16:creationId xmlns:a16="http://schemas.microsoft.com/office/drawing/2014/main" id="{95046C23-EF96-7793-A49F-0A87B19A36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9066" y="3322122"/>
            <a:ext cx="4371905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0937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EFF9AD-B2A1-6B92-D8C2-2842993A9E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plante, colonnade&#10;&#10;Le contenu généré par l’IA peut être incorrect.">
            <a:extLst>
              <a:ext uri="{FF2B5EF4-FFF2-40B4-BE49-F238E27FC236}">
                <a16:creationId xmlns:a16="http://schemas.microsoft.com/office/drawing/2014/main" id="{1FBDBB0E-2963-FB14-00C7-393390B570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265" y="3429000"/>
            <a:ext cx="4371854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architecture, intérieur, arcade&#10;&#10;Le contenu généré par l’IA peut être incorrect.">
            <a:extLst>
              <a:ext uri="{FF2B5EF4-FFF2-40B4-BE49-F238E27FC236}">
                <a16:creationId xmlns:a16="http://schemas.microsoft.com/office/drawing/2014/main" id="{EF048236-C275-A862-4527-1F977BD4AC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4559" y="380019"/>
            <a:ext cx="4317931" cy="28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40115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FCAF2D-A254-D6F2-5854-34339C9C42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cade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1935AA40-F1EB-5410-CF54-62DB7553AA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767" y="549000"/>
            <a:ext cx="4317880" cy="28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plante&#10;&#10;Le contenu généré par l’IA peut être incorrect.">
            <a:extLst>
              <a:ext uri="{FF2B5EF4-FFF2-40B4-BE49-F238E27FC236}">
                <a16:creationId xmlns:a16="http://schemas.microsoft.com/office/drawing/2014/main" id="{F36557D5-C2C2-0A6C-3A8B-DC21B0F93FF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7681" y="3526978"/>
            <a:ext cx="4371905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8717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E56406-C86E-D77E-3688-0BB466AA7E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vitrail, Bleu Majorelle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43891331-330F-9408-8985-F4985003B3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002" y="3429000"/>
            <a:ext cx="4317930" cy="28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40F58C-A6A7-31B7-6747-F0DF0CDAC947}"/>
              </a:ext>
            </a:extLst>
          </p:cNvPr>
          <p:cNvSpPr txBox="1"/>
          <p:nvPr/>
        </p:nvSpPr>
        <p:spPr>
          <a:xfrm>
            <a:off x="1674421" y="2875611"/>
            <a:ext cx="4738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vitrail-jacobins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ciel, église&#10;&#10;Le contenu généré par l’IA peut être incorrect.">
            <a:extLst>
              <a:ext uri="{FF2B5EF4-FFF2-40B4-BE49-F238E27FC236}">
                <a16:creationId xmlns:a16="http://schemas.microsoft.com/office/drawing/2014/main" id="{3AB88DD8-0674-31F6-9EAF-9D584330C3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2675" y="421276"/>
            <a:ext cx="5207139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555639C-469F-40F8-343D-2A1F387EFFE0}"/>
              </a:ext>
            </a:extLst>
          </p:cNvPr>
          <p:cNvSpPr txBox="1"/>
          <p:nvPr/>
        </p:nvSpPr>
        <p:spPr>
          <a:xfrm>
            <a:off x="6662056" y="3429000"/>
            <a:ext cx="5207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_toulouse-couvent-des-jacobins-les-jacobins-au-coeur-de-la-ville-</a:t>
            </a:r>
          </a:p>
        </p:txBody>
      </p:sp>
    </p:spTree>
    <p:extLst>
      <p:ext uri="{BB962C8B-B14F-4D97-AF65-F5344CB8AC3E}">
        <p14:creationId xmlns:p14="http://schemas.microsoft.com/office/powerpoint/2010/main" val="2318612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BA7A31-4CE3-1E72-E380-FA5356677C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vitrail, cathédrale, chapelle&#10;&#10;Le contenu généré par l’IA peut être incorrect.">
            <a:extLst>
              <a:ext uri="{FF2B5EF4-FFF2-40B4-BE49-F238E27FC236}">
                <a16:creationId xmlns:a16="http://schemas.microsoft.com/office/drawing/2014/main" id="{209BC633-626E-1630-23EF-E593670EA2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780" y="414112"/>
            <a:ext cx="4692865" cy="262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289DC44-D27D-C161-1C93-4406F848FCC1}"/>
              </a:ext>
            </a:extLst>
          </p:cNvPr>
          <p:cNvSpPr txBox="1"/>
          <p:nvPr/>
        </p:nvSpPr>
        <p:spPr>
          <a:xfrm>
            <a:off x="539407" y="3042112"/>
            <a:ext cx="50945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_toulouse-couvent-des-jacobins-reflets-de-lumiere-dans-l-eglise-</a:t>
            </a:r>
          </a:p>
        </p:txBody>
      </p:sp>
      <p:pic>
        <p:nvPicPr>
          <p:cNvPr id="8" name="Image 7" descr="Une image contenant plein air, bâtiment, ciel, église&#10;&#10;Le contenu généré par l’IA peut être incorrect.">
            <a:extLst>
              <a:ext uri="{FF2B5EF4-FFF2-40B4-BE49-F238E27FC236}">
                <a16:creationId xmlns:a16="http://schemas.microsoft.com/office/drawing/2014/main" id="{F21BE743-FF4E-57AA-0A9E-1F9EB5DF9A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3512" y="3873109"/>
            <a:ext cx="4821432" cy="27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3853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90132D-B590-6A32-27B7-03D2C2E33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bâtiment, hall&#10;&#10;Le contenu généré par l’IA peut être incorrect.">
            <a:extLst>
              <a:ext uri="{FF2B5EF4-FFF2-40B4-BE49-F238E27FC236}">
                <a16:creationId xmlns:a16="http://schemas.microsoft.com/office/drawing/2014/main" id="{190D7B86-EA2D-8C68-C977-CCFDFFAB69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436" y="3429000"/>
            <a:ext cx="4318826" cy="28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D053B3-F8D6-DE88-37AC-7D1DCAE82466}"/>
              </a:ext>
            </a:extLst>
          </p:cNvPr>
          <p:cNvSpPr txBox="1"/>
          <p:nvPr/>
        </p:nvSpPr>
        <p:spPr>
          <a:xfrm>
            <a:off x="419619" y="2872331"/>
            <a:ext cx="51499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salle-capitulaire-</a:t>
            </a:r>
            <a:r>
              <a:rPr lang="fr-FR" sz="2400" b="1" dirty="0" err="1">
                <a:solidFill>
                  <a:schemeClr val="bg1"/>
                </a:solidFill>
              </a:rPr>
              <a:t>Soiree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  <a:r>
              <a:rPr lang="fr-FR" sz="2400" b="1" dirty="0" err="1">
                <a:solidFill>
                  <a:schemeClr val="bg1"/>
                </a:solidFill>
              </a:rPr>
              <a:t>privee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</a:p>
        </p:txBody>
      </p:sp>
      <p:pic>
        <p:nvPicPr>
          <p:cNvPr id="6" name="Image 5" descr="Une image contenant intérieur, arcade, coffre, fenêtre&#10;&#10;Le contenu généré par l’IA peut être incorrect.">
            <a:extLst>
              <a:ext uri="{FF2B5EF4-FFF2-40B4-BE49-F238E27FC236}">
                <a16:creationId xmlns:a16="http://schemas.microsoft.com/office/drawing/2014/main" id="{575DBB2D-3402-6660-41CE-377249FC3E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8438" y="453996"/>
            <a:ext cx="4315684" cy="28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AF5DD9B-861D-62EE-4895-EBE95E7129F3}"/>
              </a:ext>
            </a:extLst>
          </p:cNvPr>
          <p:cNvSpPr txBox="1"/>
          <p:nvPr/>
        </p:nvSpPr>
        <p:spPr>
          <a:xfrm>
            <a:off x="8277101" y="3429000"/>
            <a:ext cx="5035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salle-capitulaire-</a:t>
            </a:r>
          </a:p>
        </p:txBody>
      </p:sp>
    </p:spTree>
    <p:extLst>
      <p:ext uri="{BB962C8B-B14F-4D97-AF65-F5344CB8AC3E}">
        <p14:creationId xmlns:p14="http://schemas.microsoft.com/office/powerpoint/2010/main" val="355917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cade, arche, bâtiment, sol&#10;&#10;Le contenu généré par l’IA peut être incorrect.">
            <a:extLst>
              <a:ext uri="{FF2B5EF4-FFF2-40B4-BE49-F238E27FC236}">
                <a16:creationId xmlns:a16="http://schemas.microsoft.com/office/drawing/2014/main" id="{7BCED22F-90F4-9B53-7777-620E34D8F3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422" y="967722"/>
            <a:ext cx="3838920" cy="28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2344EC-534C-6CEE-5029-097432607A31}"/>
              </a:ext>
            </a:extLst>
          </p:cNvPr>
          <p:cNvSpPr txBox="1"/>
          <p:nvPr/>
        </p:nvSpPr>
        <p:spPr>
          <a:xfrm>
            <a:off x="1625767" y="3847722"/>
            <a:ext cx="4643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refectoire</a:t>
            </a:r>
            <a:r>
              <a:rPr lang="fr-FR" sz="2400" b="1" dirty="0">
                <a:solidFill>
                  <a:schemeClr val="bg1"/>
                </a:solidFill>
              </a:rPr>
              <a:t>-vide-</a:t>
            </a:r>
          </a:p>
        </p:txBody>
      </p:sp>
      <p:pic>
        <p:nvPicPr>
          <p:cNvPr id="6" name="Image 5" descr="Une image contenant meubles, scène, intérieur, bâtiment&#10;&#10;Le contenu généré par l’IA peut être incorrect.">
            <a:extLst>
              <a:ext uri="{FF2B5EF4-FFF2-40B4-BE49-F238E27FC236}">
                <a16:creationId xmlns:a16="http://schemas.microsoft.com/office/drawing/2014/main" id="{9DDDC2B3-B6F5-76BF-95D6-2CD0906C32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3682" y="3429000"/>
            <a:ext cx="4058530" cy="27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AAD677E-DE97-93B3-0820-ED329B661ADD}"/>
              </a:ext>
            </a:extLst>
          </p:cNvPr>
          <p:cNvSpPr txBox="1"/>
          <p:nvPr/>
        </p:nvSpPr>
        <p:spPr>
          <a:xfrm>
            <a:off x="8280291" y="2889378"/>
            <a:ext cx="4726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refectoire</a:t>
            </a:r>
            <a:r>
              <a:rPr lang="fr-FR" sz="2800" b="1" dirty="0">
                <a:solidFill>
                  <a:schemeClr val="bg1"/>
                </a:solidFill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4044243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D9321D-30D2-6FF4-E022-478BDA5964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plante&#10;&#10;Le contenu généré par l’IA peut être incorrect.">
            <a:extLst>
              <a:ext uri="{FF2B5EF4-FFF2-40B4-BE49-F238E27FC236}">
                <a16:creationId xmlns:a16="http://schemas.microsoft.com/office/drawing/2014/main" id="{243E4A5C-2E29-C578-5947-29BB7C00EE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184" y="3601813"/>
            <a:ext cx="4373180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8EE5D8-12D1-B608-F4ED-EAF808D0D764}"/>
              </a:ext>
            </a:extLst>
          </p:cNvPr>
          <p:cNvSpPr txBox="1"/>
          <p:nvPr/>
        </p:nvSpPr>
        <p:spPr>
          <a:xfrm>
            <a:off x="888127" y="2957395"/>
            <a:ext cx="4987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cloitre-vue-</a:t>
            </a:r>
            <a:r>
              <a:rPr lang="fr-FR" sz="2400" b="1" dirty="0" err="1">
                <a:solidFill>
                  <a:schemeClr val="bg1"/>
                </a:solidFill>
              </a:rPr>
              <a:t>aerienne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</a:p>
        </p:txBody>
      </p:sp>
      <p:pic>
        <p:nvPicPr>
          <p:cNvPr id="8" name="Image 7" descr="Une image contenant plein air, bâtiment, ciel, église&#10;&#10;Le contenu généré par l’IA peut être incorrect.">
            <a:extLst>
              <a:ext uri="{FF2B5EF4-FFF2-40B4-BE49-F238E27FC236}">
                <a16:creationId xmlns:a16="http://schemas.microsoft.com/office/drawing/2014/main" id="{CF4535A6-EC33-717E-B027-70DAE6972F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9232" y="385762"/>
            <a:ext cx="4628569" cy="259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5BB536C8-6970-DC77-4748-7E4BD35E9C58}"/>
              </a:ext>
            </a:extLst>
          </p:cNvPr>
          <p:cNvSpPr txBox="1"/>
          <p:nvPr/>
        </p:nvSpPr>
        <p:spPr>
          <a:xfrm>
            <a:off x="6959232" y="3286496"/>
            <a:ext cx="523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1957_toulouse-couvent-des-jacobins-les-jacobins-au-coeur-de-la-ville-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88F0C920-DDAE-8713-8D3E-2E643E388002}"/>
              </a:ext>
            </a:extLst>
          </p:cNvPr>
          <p:cNvSpPr txBox="1"/>
          <p:nvPr/>
        </p:nvSpPr>
        <p:spPr>
          <a:xfrm>
            <a:off x="1191010" y="989265"/>
            <a:ext cx="56768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Le Couvent Des Jacobins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            à Toulouse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94305638-7531-F221-01F4-D912E23C3B90}"/>
              </a:ext>
            </a:extLst>
          </p:cNvPr>
          <p:cNvSpPr txBox="1"/>
          <p:nvPr/>
        </p:nvSpPr>
        <p:spPr>
          <a:xfrm>
            <a:off x="6959232" y="4582760"/>
            <a:ext cx="65195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mages Et Le Son Du Net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270628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292</Words>
  <Application>Microsoft Office PowerPoint</Application>
  <PresentationFormat>Grand écran</PresentationFormat>
  <Paragraphs>38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10</cp:revision>
  <dcterms:created xsi:type="dcterms:W3CDTF">2025-06-24T08:22:37Z</dcterms:created>
  <dcterms:modified xsi:type="dcterms:W3CDTF">2025-07-17T09:57:13Z</dcterms:modified>
</cp:coreProperties>
</file>