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7" autoAdjust="0"/>
    <p:restoredTop sz="94660"/>
  </p:normalViewPr>
  <p:slideViewPr>
    <p:cSldViewPr snapToGrid="0">
      <p:cViewPr varScale="1">
        <p:scale>
          <a:sx n="81" d="100"/>
          <a:sy n="81" d="100"/>
        </p:scale>
        <p:origin x="702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C4EEA5-E67C-DEFF-4710-9580D39D3D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049FAB-3E9D-CABB-6634-05CBF18E12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44BA695-8807-D3B3-A58E-823D03D94D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DB2F-14AF-41B6-AE62-FE2894BEC9F7}" type="datetimeFigureOut">
              <a:rPr lang="fr-FR" smtClean="0"/>
              <a:t>18/07/2025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B2B6C2-B35D-3B49-2B3B-CACE194477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6C25AFA-6835-56FF-38D8-9D3F27F32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757-AB7E-471B-9F4A-6644841E93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9028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657AD0-0092-5339-4D67-56AAE18DF3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85A0A78-4F3E-3EFF-F475-EEF7A77F3B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B088F6-97B4-13F6-A9B8-1CA6E32A0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DB2F-14AF-41B6-AE62-FE2894BEC9F7}" type="datetimeFigureOut">
              <a:rPr lang="fr-FR" smtClean="0"/>
              <a:t>18/07/2025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1FAA6D-4FF7-88E9-6258-EAE1B132DD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002812-2015-C1C2-7C47-828309853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757-AB7E-471B-9F4A-6644841E93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0508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FC7E60-1929-8B24-E95F-7ACF6627A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B70D42E-BFE9-90E6-FD39-3921783A3D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51FA9F-676B-7375-B795-DD1E1A181E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DB2F-14AF-41B6-AE62-FE2894BEC9F7}" type="datetimeFigureOut">
              <a:rPr lang="fr-FR" smtClean="0"/>
              <a:t>18/07/2025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24562C4-FA98-025A-4C79-EB67A1CB0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AC36312-F4D6-7F0C-013E-CF434E971B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757-AB7E-471B-9F4A-6644841E93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9466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40ACEE-6913-44A8-5CC7-CFF8D12539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CEBBF71-0B60-701B-BE4D-CED2AC10B1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964ACE6-37E9-B417-750C-79DC01AC13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95FFD06-DD21-C8E8-12E2-8ACCA71449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DB2F-14AF-41B6-AE62-FE2894BEC9F7}" type="datetimeFigureOut">
              <a:rPr lang="fr-FR" smtClean="0"/>
              <a:t>18/07/2025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85E46B3-40FC-BD31-EB4B-A19F203A74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BC70897-1608-BE5D-28A6-1C6841007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757-AB7E-471B-9F4A-6644841E93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4383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CCF48F-EFF0-0F7C-06AD-930B5DE2ED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3984D69-F9C6-98B7-8659-1696FAE0C2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DFCAAF0-803D-5206-24B8-8830280424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A210066-7F7D-D647-8B12-A4327CBF9E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47388FC-DA49-3776-8823-03203FD9C2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41350A9-E098-75B9-B684-7BE08152FE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DB2F-14AF-41B6-AE62-FE2894BEC9F7}" type="datetimeFigureOut">
              <a:rPr lang="fr-FR" smtClean="0"/>
              <a:t>18/07/2025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A246EF4-5C3B-5A27-B8D9-DC8E0F796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48C373A-CE72-5A82-1514-9CA8D84963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757-AB7E-471B-9F4A-6644841E93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19360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269E5-BCB2-AFA6-D053-D0C90430B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6119283-2870-978D-26F6-E1479BE3C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DB2F-14AF-41B6-AE62-FE2894BEC9F7}" type="datetimeFigureOut">
              <a:rPr lang="fr-FR" smtClean="0"/>
              <a:t>18/07/2025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75C204C-0367-088D-9E33-470B135CB1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25E7C3D-BC9C-43E0-3AE8-321ADB8FB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757-AB7E-471B-9F4A-6644841E93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16994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C533EC5-39A0-6F20-9F5B-9A2A3154C7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DB2F-14AF-41B6-AE62-FE2894BEC9F7}" type="datetimeFigureOut">
              <a:rPr lang="fr-FR" smtClean="0"/>
              <a:t>18/07/2025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00D898B-CD92-7F30-A6AB-ADC5A65DC1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D7E2FAA-89B2-AF43-CB6C-8BE88FD84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757-AB7E-471B-9F4A-6644841E93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17379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896829-90B0-87D3-6A9C-3B5DC60173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600C6BF-15CE-7CC6-75F1-791763549E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65E3E2-1F55-E617-CD90-D52DECBF3E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8792A58-B536-03D1-BC33-906BDE70A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DB2F-14AF-41B6-AE62-FE2894BEC9F7}" type="datetimeFigureOut">
              <a:rPr lang="fr-FR" smtClean="0"/>
              <a:t>18/07/2025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6BD03C6-D67E-2D94-6F27-5DE8610847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76F74EE-3D8E-A6D4-A770-5FB7565425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757-AB7E-471B-9F4A-6644841E93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9817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4526F6-CDAA-FAA0-9B58-03043E4B01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2D8089E-46B3-55BA-F7B4-7DE0A3B1F7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480A790-62E4-55F2-0646-C6CB13F07D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AEEDD4E-B97C-34D2-C807-C50BCC95E8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DB2F-14AF-41B6-AE62-FE2894BEC9F7}" type="datetimeFigureOut">
              <a:rPr lang="fr-FR" smtClean="0"/>
              <a:t>18/07/2025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9ED3C48-FA40-4B7C-53EA-6C0BF8E144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41F3A67-02C0-28C8-7033-9BABC3450A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757-AB7E-471B-9F4A-6644841E93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72697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6BECAB-A03F-3C34-C338-4E640AA12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706BA4A-C404-EA76-2076-DD3FCFD869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AE3B92-5498-AD1B-5F83-6B49664B2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DB2F-14AF-41B6-AE62-FE2894BEC9F7}" type="datetimeFigureOut">
              <a:rPr lang="fr-FR" smtClean="0"/>
              <a:t>18/07/2025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34F4963-1E53-3760-E376-6064DAEFD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054FA19-C898-63BE-7449-26B476BD4E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757-AB7E-471B-9F4A-6644841E93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7637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E8AB37D-6161-3B59-4447-9A8CEA6417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1023267-8195-4D54-2AF6-AEBE84C600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FDEC25-1318-2F34-FDE9-9D5AB5C582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DB2F-14AF-41B6-AE62-FE2894BEC9F7}" type="datetimeFigureOut">
              <a:rPr lang="fr-FR" smtClean="0"/>
              <a:t>18/07/2025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B9C7E10-513E-F98C-1FA8-5EC81409E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0D1677-5688-6D22-4B15-35395F81E1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757-AB7E-471B-9F4A-6644841E93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9197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18FA628-0F99-FB1E-0901-B41E41D6B4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B18C06E-F5FD-77B9-3F96-D340524683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B7CFAFA-3DB9-9B6C-9469-17834729CE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A98DB2F-14AF-41B6-AE62-FE2894BEC9F7}" type="datetimeFigureOut">
              <a:rPr lang="fr-FR" smtClean="0"/>
              <a:t>18/07/2025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E3DACB1-1B86-1540-0D78-4BE5AA2B2A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AB870F7-E2FA-EF6A-4931-9D61482C3A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AE02757-AB7E-471B-9F4A-6644841E93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8335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jaune, Police, Graphique&#10;&#10;Le contenu généré par l’IA peut être incorrect.">
            <a:extLst>
              <a:ext uri="{FF2B5EF4-FFF2-40B4-BE49-F238E27FC236}">
                <a16:creationId xmlns:a16="http://schemas.microsoft.com/office/drawing/2014/main" id="{DFC68CAF-99EA-A9A4-7832-1AE3E8ECB5E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5273" y="279000"/>
            <a:ext cx="9442636" cy="6300000"/>
          </a:xfrm>
          <a:prstGeom prst="ellipse">
            <a:avLst/>
          </a:prstGeom>
          <a:ln w="63500" cap="rnd">
            <a:solidFill>
              <a:schemeClr val="tx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6ABE3E-CF60-E4FF-B513-ABFE19990FB7}"/>
              </a:ext>
            </a:extLst>
          </p:cNvPr>
          <p:cNvSpPr txBox="1"/>
          <p:nvPr/>
        </p:nvSpPr>
        <p:spPr>
          <a:xfrm>
            <a:off x="4655128" y="4750130"/>
            <a:ext cx="51895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b="1" dirty="0"/>
              <a:t>À Suivre </a:t>
            </a:r>
          </a:p>
        </p:txBody>
      </p:sp>
    </p:spTree>
    <p:extLst>
      <p:ext uri="{BB962C8B-B14F-4D97-AF65-F5344CB8AC3E}">
        <p14:creationId xmlns:p14="http://schemas.microsoft.com/office/powerpoint/2010/main" val="2542916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  <p:sndAc>
          <p:stSnd loop="1">
            <p:snd r:embed="rId2" name="Theme From New York, New York (2008 Remastered).wav"/>
          </p:stSnd>
        </p:sndAc>
      </p:transition>
    </mc:Choice>
    <mc:Fallback>
      <p:transition spd="slow" advClick="0" advTm="10000">
        <p:fade/>
        <p:sndAc>
          <p:stSnd loop="1">
            <p:snd r:embed="rId2" name="Theme From New York, New York (2008 Remastered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18AD9D-3BE2-BD96-32AD-A5D6369FF0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repère&#10;&#10;Le contenu généré par l’IA peut être incorrect.">
            <a:extLst>
              <a:ext uri="{FF2B5EF4-FFF2-40B4-BE49-F238E27FC236}">
                <a16:creationId xmlns:a16="http://schemas.microsoft.com/office/drawing/2014/main" id="{4C434EEF-1C42-0633-22BD-6D5EDBE326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2CEF1D-2987-EAE5-0EE1-776820B1CA86}"/>
              </a:ext>
            </a:extLst>
          </p:cNvPr>
          <p:cNvSpPr txBox="1"/>
          <p:nvPr/>
        </p:nvSpPr>
        <p:spPr>
          <a:xfrm>
            <a:off x="4746172" y="6117335"/>
            <a:ext cx="74458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Brooklyn,Museum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070140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DF83CF7-693B-33A1-D844-B95474A8AD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arbre&#10;&#10;Le contenu généré par l’IA peut être incorrect.">
            <a:extLst>
              <a:ext uri="{FF2B5EF4-FFF2-40B4-BE49-F238E27FC236}">
                <a16:creationId xmlns:a16="http://schemas.microsoft.com/office/drawing/2014/main" id="{F7CB8B9D-6167-D85D-2231-A0122F69A2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70047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9E17606-03E8-E435-D97D-B407629F53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sculpture, voiture&#10;&#10;Le contenu généré par l’IA peut être incorrect.">
            <a:extLst>
              <a:ext uri="{FF2B5EF4-FFF2-40B4-BE49-F238E27FC236}">
                <a16:creationId xmlns:a16="http://schemas.microsoft.com/office/drawing/2014/main" id="{EE407279-04C7-E434-5570-D947BBCC1F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6734" y="279000"/>
            <a:ext cx="3471080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030558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263A979-82DB-2257-76B5-E6D988F8D5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lobby, bâtiment, hall&#10;&#10;Le contenu généré par l’IA peut être incorrect.">
            <a:extLst>
              <a:ext uri="{FF2B5EF4-FFF2-40B4-BE49-F238E27FC236}">
                <a16:creationId xmlns:a16="http://schemas.microsoft.com/office/drawing/2014/main" id="{42A8B7F2-9EBE-BD87-D7C9-2519A7FBD9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830439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F9AB8A-D9E5-E8C5-731A-26AAA87C77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chitecture classique&#10;&#10;Le contenu généré par l’IA peut être incorrect.">
            <a:extLst>
              <a:ext uri="{FF2B5EF4-FFF2-40B4-BE49-F238E27FC236}">
                <a16:creationId xmlns:a16="http://schemas.microsoft.com/office/drawing/2014/main" id="{118834BD-AF9C-7E6C-097B-4592FFE3E4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991788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1295341-14E0-215B-2662-8F872EB4D4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intérieur, statue, musée, art&#10;&#10;Le contenu généré par l’IA peut être incorrect.">
            <a:extLst>
              <a:ext uri="{FF2B5EF4-FFF2-40B4-BE49-F238E27FC236}">
                <a16:creationId xmlns:a16="http://schemas.microsoft.com/office/drawing/2014/main" id="{7A9FED9C-8E9E-F14A-2ED0-06CF3CBB5B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926" y="300446"/>
            <a:ext cx="3096000" cy="609522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 descr="Une image contenant intérieur, mur, meubles, texte&#10;&#10;Le contenu généré par l’IA peut être incorrect.">
            <a:extLst>
              <a:ext uri="{FF2B5EF4-FFF2-40B4-BE49-F238E27FC236}">
                <a16:creationId xmlns:a16="http://schemas.microsoft.com/office/drawing/2014/main" id="{DDADFC71-A13F-46F1-6652-0C2170AEF8A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1074" y="526556"/>
            <a:ext cx="7524000" cy="5643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195240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6DD5556-DCF1-F1D2-9FF2-5BC228089A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art, Artefact&#10;&#10;Le contenu généré par l’IA peut être incorrect.">
            <a:extLst>
              <a:ext uri="{FF2B5EF4-FFF2-40B4-BE49-F238E27FC236}">
                <a16:creationId xmlns:a16="http://schemas.microsoft.com/office/drawing/2014/main" id="{B47D9A70-C74A-DC8D-C944-FE42EB5B6D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2973" y="279000"/>
            <a:ext cx="3711228" cy="6156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habits, peinture, personne, art&#10;&#10;Le contenu généré par l’IA peut être incorrect.">
            <a:extLst>
              <a:ext uri="{FF2B5EF4-FFF2-40B4-BE49-F238E27FC236}">
                <a16:creationId xmlns:a16="http://schemas.microsoft.com/office/drawing/2014/main" id="{92A3E877-9DCC-F5F4-D92F-20CB2C87243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0728" y="207000"/>
            <a:ext cx="3928299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AF96E8F-9883-2A62-B2D9-D33343FD02AE}"/>
              </a:ext>
            </a:extLst>
          </p:cNvPr>
          <p:cNvSpPr txBox="1"/>
          <p:nvPr/>
        </p:nvSpPr>
        <p:spPr>
          <a:xfrm>
            <a:off x="7236823" y="5717997"/>
            <a:ext cx="37322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chemeClr val="bg1"/>
                </a:solidFill>
              </a:rPr>
              <a:t>Gilbert Stuart, Portrait of George Washington, 1796</a:t>
            </a:r>
          </a:p>
          <a:p>
            <a:endParaRPr 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5864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40C8AA9-84CA-4A71-69C4-13FA5C0635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abits, peinture, Visage humain, portrait&#10;&#10;Le contenu généré par l’IA peut être incorrect.">
            <a:extLst>
              <a:ext uri="{FF2B5EF4-FFF2-40B4-BE49-F238E27FC236}">
                <a16:creationId xmlns:a16="http://schemas.microsoft.com/office/drawing/2014/main" id="{1D08ECB3-DCF0-D360-A90C-81490452DF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6254" y="279000"/>
            <a:ext cx="5512503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B9CBA03-9EDB-AAF3-5C39-F9FD7EB3A269}"/>
              </a:ext>
            </a:extLst>
          </p:cNvPr>
          <p:cNvSpPr txBox="1"/>
          <p:nvPr/>
        </p:nvSpPr>
        <p:spPr>
          <a:xfrm>
            <a:off x="8961120" y="3148149"/>
            <a:ext cx="30305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FFFF00"/>
                </a:solidFill>
              </a:rPr>
              <a:t>Charles Willson Peale, George Washington, c. 1776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0750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74FB40E-B490-9684-9EE0-18A21E7DCF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rtrait, Visage humain, peinture, habits&#10;&#10;Le contenu généré par l’IA peut être incorrect.">
            <a:extLst>
              <a:ext uri="{FF2B5EF4-FFF2-40B4-BE49-F238E27FC236}">
                <a16:creationId xmlns:a16="http://schemas.microsoft.com/office/drawing/2014/main" id="{051F660A-99EE-7A4C-6EC9-D696886BC4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1499" y="279000"/>
            <a:ext cx="5190524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7A255C-E43C-2F8C-117B-9A4F47DAD67E}"/>
              </a:ext>
            </a:extLst>
          </p:cNvPr>
          <p:cNvSpPr txBox="1"/>
          <p:nvPr/>
        </p:nvSpPr>
        <p:spPr>
          <a:xfrm>
            <a:off x="3730355" y="5656218"/>
            <a:ext cx="45328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FFFF00"/>
                </a:solidFill>
              </a:rPr>
              <a:t>Charles Willson Peale, George Washington, c. 1776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75329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42971AF-0450-0189-6888-7D0E48E41E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chapeau de cow-boy, dessin, art&#10;&#10;Le contenu généré par l’IA peut être incorrect.">
            <a:extLst>
              <a:ext uri="{FF2B5EF4-FFF2-40B4-BE49-F238E27FC236}">
                <a16:creationId xmlns:a16="http://schemas.microsoft.com/office/drawing/2014/main" id="{69EF3D94-624D-BE95-0D44-5E0728EA77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4764" y="263569"/>
            <a:ext cx="7472431" cy="612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5F7BDAF-1709-00D4-B936-74ECD17DA05A}"/>
              </a:ext>
            </a:extLst>
          </p:cNvPr>
          <p:cNvSpPr txBox="1"/>
          <p:nvPr/>
        </p:nvSpPr>
        <p:spPr>
          <a:xfrm>
            <a:off x="143691" y="3323569"/>
            <a:ext cx="43847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FF00"/>
                </a:solidFill>
              </a:rPr>
              <a:t>John Singer Sargent, Paul César </a:t>
            </a:r>
            <a:r>
              <a:rPr lang="en-US" sz="2400" b="1" dirty="0" err="1">
                <a:solidFill>
                  <a:srgbClr val="FFFF00"/>
                </a:solidFill>
              </a:rPr>
              <a:t>Helleu</a:t>
            </a:r>
            <a:r>
              <a:rPr lang="en-US" sz="2400" b="1" dirty="0">
                <a:solidFill>
                  <a:srgbClr val="FFFF00"/>
                </a:solidFill>
              </a:rPr>
              <a:t> Sketching with His Wife, 1889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39928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8FA5616-862F-FD3D-D46C-80679B5B04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croquis, Visage humain&#10;&#10;Le contenu généré par l’IA peut être incorrect.">
            <a:extLst>
              <a:ext uri="{FF2B5EF4-FFF2-40B4-BE49-F238E27FC236}">
                <a16:creationId xmlns:a16="http://schemas.microsoft.com/office/drawing/2014/main" id="{B35E0836-70C5-C1AC-D65E-1BE8EC0221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8159" y="324142"/>
            <a:ext cx="4536000" cy="6209716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38DBC9-7E23-B656-5F2C-BFE5A5CF3E2B}"/>
              </a:ext>
            </a:extLst>
          </p:cNvPr>
          <p:cNvSpPr txBox="1"/>
          <p:nvPr/>
        </p:nvSpPr>
        <p:spPr>
          <a:xfrm>
            <a:off x="8253351" y="3429000"/>
            <a:ext cx="34200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Mary Cassatt, La Toilette, c. 1889–1894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0673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1FEF489-696C-C215-A1BA-396205EC1E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bre, dessin, croquis&#10;&#10;Le contenu généré par l’IA peut être incorrect.">
            <a:extLst>
              <a:ext uri="{FF2B5EF4-FFF2-40B4-BE49-F238E27FC236}">
                <a16:creationId xmlns:a16="http://schemas.microsoft.com/office/drawing/2014/main" id="{CB2BCA5D-4044-7EFD-8A6F-23B523A9C4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1648" y="279000"/>
            <a:ext cx="4962890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47683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5C260E4-CA63-9DB6-9877-484C948813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Arts visuels, musée&#10;&#10;Le contenu généré par l’IA peut être incorrect.">
            <a:extLst>
              <a:ext uri="{FF2B5EF4-FFF2-40B4-BE49-F238E27FC236}">
                <a16:creationId xmlns:a16="http://schemas.microsoft.com/office/drawing/2014/main" id="{C553BE96-67F5-3EB8-F35A-5C188A21ED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8717" y="369000"/>
            <a:ext cx="8134566" cy="612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991472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C45C32A-2AB8-9F8D-09F3-034674698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iver, neige, plein air, peinture&#10;&#10;Le contenu généré par l’IA peut être incorrect.">
            <a:extLst>
              <a:ext uri="{FF2B5EF4-FFF2-40B4-BE49-F238E27FC236}">
                <a16:creationId xmlns:a16="http://schemas.microsoft.com/office/drawing/2014/main" id="{8063B0B9-E6D1-7252-1634-B14958F28F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6789" y="333000"/>
            <a:ext cx="8738421" cy="6192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17691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D29ED82-6CA3-4BDA-801E-FE89E9D96B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 sur pierre, art, Sculpture&#10;&#10;Le contenu généré par l’IA peut être incorrect.">
            <a:extLst>
              <a:ext uri="{FF2B5EF4-FFF2-40B4-BE49-F238E27FC236}">
                <a16:creationId xmlns:a16="http://schemas.microsoft.com/office/drawing/2014/main" id="{8402DA11-71F3-11C9-D3B0-50F0B1D599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7501" y="279000"/>
            <a:ext cx="4200000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F870B4-AC67-D84E-8BCB-82914CCE4648}"/>
              </a:ext>
            </a:extLst>
          </p:cNvPr>
          <p:cNvSpPr txBox="1"/>
          <p:nvPr/>
        </p:nvSpPr>
        <p:spPr>
          <a:xfrm>
            <a:off x="686790" y="4013997"/>
            <a:ext cx="31707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>
                <a:solidFill>
                  <a:srgbClr val="FFFF00"/>
                </a:solidFill>
              </a:rPr>
              <a:t>Adolph Weinman, Night, c. 1910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04315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21696A-42A3-5A5E-112A-323037F57A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eau, lac&#10;&#10;Le contenu généré par l’IA peut être incorrect.">
            <a:extLst>
              <a:ext uri="{FF2B5EF4-FFF2-40B4-BE49-F238E27FC236}">
                <a16:creationId xmlns:a16="http://schemas.microsoft.com/office/drawing/2014/main" id="{F291EAD0-030A-AD50-3C5B-4A51DB2CB4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8400" y="666750"/>
            <a:ext cx="7315200" cy="55245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37711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212733A-5D45-2288-1C01-234C126C8B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Artefact, Sculpture en bronze, musée&#10;&#10;Le contenu généré par l’IA peut être incorrect.">
            <a:extLst>
              <a:ext uri="{FF2B5EF4-FFF2-40B4-BE49-F238E27FC236}">
                <a16:creationId xmlns:a16="http://schemas.microsoft.com/office/drawing/2014/main" id="{E41B09FD-D73D-C557-8E5B-12584D5C7D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4621" y="279000"/>
            <a:ext cx="4200000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9A2950-ABAA-278A-71FA-A25E3C256151}"/>
              </a:ext>
            </a:extLst>
          </p:cNvPr>
          <p:cNvSpPr txBox="1"/>
          <p:nvPr/>
        </p:nvSpPr>
        <p:spPr>
          <a:xfrm>
            <a:off x="8514608" y="4096987"/>
            <a:ext cx="30044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Kuba Ndop portrait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5835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8AE35C1-8450-9917-E24D-8772CA4D2A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Sculpture en bronze, art&#10;&#10;Le contenu généré par l’IA peut être incorrect.">
            <a:extLst>
              <a:ext uri="{FF2B5EF4-FFF2-40B4-BE49-F238E27FC236}">
                <a16:creationId xmlns:a16="http://schemas.microsoft.com/office/drawing/2014/main" id="{86ED5CAB-86D4-C6E7-5D63-4A4AA5BE10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4566" y="369000"/>
            <a:ext cx="8742867" cy="612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8BB8C4-7E13-52E9-7D9D-D497B155EC1F}"/>
              </a:ext>
            </a:extLst>
          </p:cNvPr>
          <p:cNvSpPr txBox="1"/>
          <p:nvPr/>
        </p:nvSpPr>
        <p:spPr>
          <a:xfrm>
            <a:off x="1826820" y="5965780"/>
            <a:ext cx="8538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/>
              <a:t>Golden rider of the Ashanti region culture in Ghana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901627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C174AF-F4B1-70CB-B199-4A5383EA0A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ercle, horloge, intérieur, céramique&#10;&#10;Le contenu généré par l’IA peut être incorrect.">
            <a:extLst>
              <a:ext uri="{FF2B5EF4-FFF2-40B4-BE49-F238E27FC236}">
                <a16:creationId xmlns:a16="http://schemas.microsoft.com/office/drawing/2014/main" id="{8968C8F4-715F-DD82-9962-22C69775CE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8601" y="189000"/>
            <a:ext cx="6454797" cy="648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256666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0EFAC4-9D48-7421-98C6-AD9D97F63C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bjets en céramique, vase, poterie, céramique&#10;&#10;Le contenu généré par l’IA peut être incorrect.">
            <a:extLst>
              <a:ext uri="{FF2B5EF4-FFF2-40B4-BE49-F238E27FC236}">
                <a16:creationId xmlns:a16="http://schemas.microsoft.com/office/drawing/2014/main" id="{3E6FF646-E3C2-24EB-3BC9-9D65A0AB5F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5017" y="261000"/>
            <a:ext cx="8477417" cy="6336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09373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4EFF9AD-B2A1-6B92-D8C2-2842993A9E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C584164C-E766-C604-1C57-A6325F7D31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6266" y="833259"/>
            <a:ext cx="4410815" cy="2952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5F5932-207C-20E0-03C8-46EEE4E97AC1}"/>
              </a:ext>
            </a:extLst>
          </p:cNvPr>
          <p:cNvSpPr txBox="1"/>
          <p:nvPr/>
        </p:nvSpPr>
        <p:spPr>
          <a:xfrm>
            <a:off x="1174396" y="3785259"/>
            <a:ext cx="4575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musee-de-brooklyn-facade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intérieur, musée, art, décoration d’intérieur&#10;&#10;Le contenu généré par l’IA peut être incorrect.">
            <a:extLst>
              <a:ext uri="{FF2B5EF4-FFF2-40B4-BE49-F238E27FC236}">
                <a16:creationId xmlns:a16="http://schemas.microsoft.com/office/drawing/2014/main" id="{3F675491-B367-D349-9027-036B5F76C74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84921" y="3099468"/>
            <a:ext cx="4464603" cy="2988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CAD66E0A-7F94-A32F-9408-C06E808CB5EE}"/>
              </a:ext>
            </a:extLst>
          </p:cNvPr>
          <p:cNvSpPr txBox="1"/>
          <p:nvPr/>
        </p:nvSpPr>
        <p:spPr>
          <a:xfrm>
            <a:off x="7422077" y="2536122"/>
            <a:ext cx="5062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collection-egyptienne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01152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9FCAF2D-A254-D6F2-5854-34339C9C42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&#10;&#10;Le contenu généré par l’IA peut être incorrect.">
            <a:extLst>
              <a:ext uri="{FF2B5EF4-FFF2-40B4-BE49-F238E27FC236}">
                <a16:creationId xmlns:a16="http://schemas.microsoft.com/office/drawing/2014/main" id="{650E8CB4-0987-0D99-5F35-919E59F913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4166" y="279000"/>
            <a:ext cx="8400000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AF67EA8-7685-0177-B80D-BA36B1CBB6CF}"/>
              </a:ext>
            </a:extLst>
          </p:cNvPr>
          <p:cNvSpPr txBox="1"/>
          <p:nvPr/>
        </p:nvSpPr>
        <p:spPr>
          <a:xfrm>
            <a:off x="370161" y="1533366"/>
            <a:ext cx="303400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The </a:t>
            </a:r>
            <a:r>
              <a:rPr lang="fr-FR" sz="2400" b="1" dirty="0" err="1">
                <a:solidFill>
                  <a:srgbClr val="FFFF00"/>
                </a:solidFill>
              </a:rPr>
              <a:t>Dinner</a:t>
            </a:r>
            <a:r>
              <a:rPr lang="fr-FR" sz="2400" b="1" dirty="0">
                <a:solidFill>
                  <a:srgbClr val="FFFF00"/>
                </a:solidFill>
              </a:rPr>
              <a:t> Party , installation artistique de Judy Chicago, installée au Centre Elizabeth A. </a:t>
            </a:r>
            <a:r>
              <a:rPr lang="fr-FR" sz="2400" b="1" dirty="0" err="1">
                <a:solidFill>
                  <a:srgbClr val="FFFF00"/>
                </a:solidFill>
              </a:rPr>
              <a:t>Sackler</a:t>
            </a:r>
            <a:r>
              <a:rPr lang="fr-FR" sz="2400" b="1" dirty="0">
                <a:solidFill>
                  <a:srgbClr val="FFFF00"/>
                </a:solidFill>
              </a:rPr>
              <a:t> pour l'art féministe du Brooklyn Museum à Brooklyn, New York. Artiste : Judy Chicago</a:t>
            </a:r>
          </a:p>
        </p:txBody>
      </p:sp>
    </p:spTree>
    <p:extLst>
      <p:ext uri="{BB962C8B-B14F-4D97-AF65-F5344CB8AC3E}">
        <p14:creationId xmlns:p14="http://schemas.microsoft.com/office/powerpoint/2010/main" val="2887174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6E56406-C86E-D77E-3688-0BB466AA7E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sée, art, décoration d’intérieur&#10;&#10;Le contenu généré par l’IA peut être incorrect.">
            <a:extLst>
              <a:ext uri="{FF2B5EF4-FFF2-40B4-BE49-F238E27FC236}">
                <a16:creationId xmlns:a16="http://schemas.microsoft.com/office/drawing/2014/main" id="{FE7580A2-648C-37F2-3765-63C24A16E9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4378" y="380017"/>
            <a:ext cx="4303234" cy="288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AFD4BB1-10B1-00B7-8116-4D9E5A430FDA}"/>
              </a:ext>
            </a:extLst>
          </p:cNvPr>
          <p:cNvSpPr txBox="1"/>
          <p:nvPr/>
        </p:nvSpPr>
        <p:spPr>
          <a:xfrm>
            <a:off x="1068778" y="3299228"/>
            <a:ext cx="4456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collection-Egyptienne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A564EFD-45AA-5613-8FD8-22E36C42AED4}"/>
              </a:ext>
            </a:extLst>
          </p:cNvPr>
          <p:cNvSpPr txBox="1"/>
          <p:nvPr/>
        </p:nvSpPr>
        <p:spPr>
          <a:xfrm>
            <a:off x="1068778" y="3800104"/>
            <a:ext cx="3633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du Brooklyn Museum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10" name="Image 9" descr="Une image contenant intérieur, musée, mur, art&#10;&#10;Le contenu généré par l’IA peut être incorrect.">
            <a:extLst>
              <a:ext uri="{FF2B5EF4-FFF2-40B4-BE49-F238E27FC236}">
                <a16:creationId xmlns:a16="http://schemas.microsoft.com/office/drawing/2014/main" id="{A6C1328F-A28F-677F-BCD3-841EBEBA4BD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5797" y="3530060"/>
            <a:ext cx="5375998" cy="3024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FF18898D-8B50-DBE3-05B9-17855C856558}"/>
              </a:ext>
            </a:extLst>
          </p:cNvPr>
          <p:cNvSpPr txBox="1"/>
          <p:nvPr/>
        </p:nvSpPr>
        <p:spPr>
          <a:xfrm>
            <a:off x="7493330" y="3068395"/>
            <a:ext cx="52699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Brooklyn Museum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612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CBA7A31-4CE3-1E72-E380-FA5356677C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ll, intérieur, bâtiment, lobby&#10;&#10;Le contenu généré par l’IA peut être incorrect.">
            <a:extLst>
              <a:ext uri="{FF2B5EF4-FFF2-40B4-BE49-F238E27FC236}">
                <a16:creationId xmlns:a16="http://schemas.microsoft.com/office/drawing/2014/main" id="{803F7F39-23C7-38DB-4CA8-4E991DE9EA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9553" y="3123753"/>
            <a:ext cx="5246447" cy="2952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intérieur, mur, art, meubles&#10;&#10;Le contenu généré par l’IA peut être incorrect.">
            <a:extLst>
              <a:ext uri="{FF2B5EF4-FFF2-40B4-BE49-F238E27FC236}">
                <a16:creationId xmlns:a16="http://schemas.microsoft.com/office/drawing/2014/main" id="{AA931820-8735-E41A-7A7F-55A5CADB5A8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8447" y="1413000"/>
            <a:ext cx="3024000" cy="4032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EBBA1E1-524D-6219-D7F8-B07151230CB7}"/>
              </a:ext>
            </a:extLst>
          </p:cNvPr>
          <p:cNvSpPr txBox="1"/>
          <p:nvPr/>
        </p:nvSpPr>
        <p:spPr>
          <a:xfrm>
            <a:off x="3752603" y="2042908"/>
            <a:ext cx="491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 Brooklyn Museum  1 et 2</a:t>
            </a:r>
          </a:p>
        </p:txBody>
      </p:sp>
    </p:spTree>
    <p:extLst>
      <p:ext uri="{BB962C8B-B14F-4D97-AF65-F5344CB8AC3E}">
        <p14:creationId xmlns:p14="http://schemas.microsoft.com/office/powerpoint/2010/main" val="38385309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695E2FA-3638-4BB2-98D5-912FFE8668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Jeu PC, capture d’écran, Logiciel de jeu vidéo, Art numérique&#10;&#10;Le contenu généré par l’IA peut être incorrect.">
            <a:extLst>
              <a:ext uri="{FF2B5EF4-FFF2-40B4-BE49-F238E27FC236}">
                <a16:creationId xmlns:a16="http://schemas.microsoft.com/office/drawing/2014/main" id="{D6A178E3-3384-EBDD-FE82-382E58F2C5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332" y="547867"/>
            <a:ext cx="4766863" cy="306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art, intérieur, mur, statue&#10;&#10;Le contenu généré par l’IA peut être incorrect.">
            <a:extLst>
              <a:ext uri="{FF2B5EF4-FFF2-40B4-BE49-F238E27FC236}">
                <a16:creationId xmlns:a16="http://schemas.microsoft.com/office/drawing/2014/main" id="{C43FA205-4237-00C8-7A54-1FF6FCA1805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9549" y="3524740"/>
            <a:ext cx="5341675" cy="2988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C4EE63C-28EF-B90A-09F7-147BF9729C66}"/>
              </a:ext>
            </a:extLst>
          </p:cNvPr>
          <p:cNvSpPr txBox="1"/>
          <p:nvPr/>
        </p:nvSpPr>
        <p:spPr>
          <a:xfrm>
            <a:off x="2397894" y="3847604"/>
            <a:ext cx="46234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Brooklyn Museum 1 et 2</a:t>
            </a:r>
          </a:p>
        </p:txBody>
      </p:sp>
    </p:spTree>
    <p:extLst>
      <p:ext uri="{BB962C8B-B14F-4D97-AF65-F5344CB8AC3E}">
        <p14:creationId xmlns:p14="http://schemas.microsoft.com/office/powerpoint/2010/main" val="39162277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82DD5F-0682-4857-43F8-72E2F93F8C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be, habits, intérieur, mur&#10;&#10;Le contenu généré par l’IA peut être incorrect.">
            <a:extLst>
              <a:ext uri="{FF2B5EF4-FFF2-40B4-BE49-F238E27FC236}">
                <a16:creationId xmlns:a16="http://schemas.microsoft.com/office/drawing/2014/main" id="{E1829A4F-AE91-6BE4-26AE-5FC0C14A7A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013" y="3429000"/>
            <a:ext cx="5328631" cy="2988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dessin humoristique, chaussures, art, habits&#10;&#10;Le contenu généré par l’IA peut être incorrect.">
            <a:extLst>
              <a:ext uri="{FF2B5EF4-FFF2-40B4-BE49-F238E27FC236}">
                <a16:creationId xmlns:a16="http://schemas.microsoft.com/office/drawing/2014/main" id="{FD79F66B-D8CB-E99C-1C40-C93400964C4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5617" y="380304"/>
            <a:ext cx="4374000" cy="2916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51BC7F0-C4D0-D4EC-B4F4-884A106D6846}"/>
              </a:ext>
            </a:extLst>
          </p:cNvPr>
          <p:cNvSpPr txBox="1"/>
          <p:nvPr/>
        </p:nvSpPr>
        <p:spPr>
          <a:xfrm>
            <a:off x="6096000" y="3895106"/>
            <a:ext cx="47936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Brooklyn Museum 1 et 2</a:t>
            </a:r>
          </a:p>
        </p:txBody>
      </p:sp>
    </p:spTree>
    <p:extLst>
      <p:ext uri="{BB962C8B-B14F-4D97-AF65-F5344CB8AC3E}">
        <p14:creationId xmlns:p14="http://schemas.microsoft.com/office/powerpoint/2010/main" val="7012067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06AD4D5-D0A7-39C1-2F5B-8454A9A894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, galerie, cadre photo&#10;&#10;Le contenu généré par l’IA peut être incorrect.">
            <a:extLst>
              <a:ext uri="{FF2B5EF4-FFF2-40B4-BE49-F238E27FC236}">
                <a16:creationId xmlns:a16="http://schemas.microsoft.com/office/drawing/2014/main" id="{80032189-9E3D-86F6-F4D1-1258714C90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2948" y="914694"/>
            <a:ext cx="4356000" cy="2904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habits, robe, Création de costumes, mode&#10;&#10;Le contenu généré par l’IA peut être incorrect.">
            <a:extLst>
              <a:ext uri="{FF2B5EF4-FFF2-40B4-BE49-F238E27FC236}">
                <a16:creationId xmlns:a16="http://schemas.microsoft.com/office/drawing/2014/main" id="{DBBA87ED-B7C6-9102-5FF4-0863D068458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4280" y="3169903"/>
            <a:ext cx="3690000" cy="2952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98235B8-F953-B582-58C6-6223F3F37738}"/>
              </a:ext>
            </a:extLst>
          </p:cNvPr>
          <p:cNvSpPr txBox="1"/>
          <p:nvPr/>
        </p:nvSpPr>
        <p:spPr>
          <a:xfrm>
            <a:off x="6388924" y="2458191"/>
            <a:ext cx="49520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Brooklyn Museum 1 et 2</a:t>
            </a:r>
          </a:p>
        </p:txBody>
      </p:sp>
    </p:spTree>
    <p:extLst>
      <p:ext uri="{BB962C8B-B14F-4D97-AF65-F5344CB8AC3E}">
        <p14:creationId xmlns:p14="http://schemas.microsoft.com/office/powerpoint/2010/main" val="2895531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F29BCC2-E9A8-825C-D0DA-D1AE41D762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ène, galerie, intérieur, Galerie d’art&#10;&#10;Le contenu généré par l’IA peut être incorrect.">
            <a:extLst>
              <a:ext uri="{FF2B5EF4-FFF2-40B4-BE49-F238E27FC236}">
                <a16:creationId xmlns:a16="http://schemas.microsoft.com/office/drawing/2014/main" id="{4F7FE6A4-2418-57CD-53CC-F26A522735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998" y="1687242"/>
            <a:ext cx="3984000" cy="2988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487D89-FADE-DA5C-5286-9A289084B403}"/>
              </a:ext>
            </a:extLst>
          </p:cNvPr>
          <p:cNvSpPr txBox="1"/>
          <p:nvPr/>
        </p:nvSpPr>
        <p:spPr>
          <a:xfrm>
            <a:off x="-119291" y="4732479"/>
            <a:ext cx="56690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-</a:t>
            </a:r>
            <a:r>
              <a:rPr lang="fr-FR" sz="2400" b="1" dirty="0" err="1">
                <a:solidFill>
                  <a:srgbClr val="FFFF00"/>
                </a:solidFill>
              </a:rPr>
              <a:t>brooklyn</a:t>
            </a:r>
            <a:r>
              <a:rPr lang="fr-FR" sz="2400" b="1" dirty="0">
                <a:solidFill>
                  <a:srgbClr val="FFFF00"/>
                </a:solidFill>
              </a:rPr>
              <a:t>-</a:t>
            </a:r>
            <a:r>
              <a:rPr lang="fr-FR" sz="2400" b="1" dirty="0" err="1">
                <a:solidFill>
                  <a:srgbClr val="FFFF00"/>
                </a:solidFill>
              </a:rPr>
              <a:t>artist</a:t>
            </a:r>
            <a:r>
              <a:rPr lang="fr-FR" sz="2400" b="1" dirty="0">
                <a:solidFill>
                  <a:srgbClr val="FFFF00"/>
                </a:solidFill>
              </a:rPr>
              <a:t>-</a:t>
            </a:r>
            <a:r>
              <a:rPr lang="fr-FR" sz="2400" b="1" dirty="0" err="1">
                <a:solidFill>
                  <a:srgbClr val="FFFF00"/>
                </a:solidFill>
              </a:rPr>
              <a:t>stephen</a:t>
            </a:r>
            <a:r>
              <a:rPr lang="fr-FR" sz="2400" b="1" dirty="0">
                <a:solidFill>
                  <a:srgbClr val="FFFF00"/>
                </a:solidFill>
              </a:rPr>
              <a:t>-</a:t>
            </a:r>
            <a:r>
              <a:rPr lang="fr-FR" sz="2400" b="1" dirty="0" err="1">
                <a:solidFill>
                  <a:srgbClr val="FFFF00"/>
                </a:solidFill>
              </a:rPr>
              <a:t>burks</a:t>
            </a:r>
            <a:r>
              <a:rPr lang="fr-FR" sz="2400" b="1" dirty="0">
                <a:solidFill>
                  <a:srgbClr val="FFFF00"/>
                </a:solidFill>
              </a:rPr>
              <a:t>-man-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426E1B2-4D2C-A872-E36F-C93F5C9094B4}"/>
              </a:ext>
            </a:extLst>
          </p:cNvPr>
          <p:cNvSpPr txBox="1"/>
          <p:nvPr/>
        </p:nvSpPr>
        <p:spPr>
          <a:xfrm>
            <a:off x="5839778" y="1351508"/>
            <a:ext cx="6097978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Brooklyn Museum est un musée d'art situé dans l' arrondissement de Brooklyn à New York . Avec une superficie de 52 000 m² (560 000 pieds carrés ) , le musée est le deuxième plus grand de New York et abrite une collection d'art d'environ 500 000 objets. [ 2 ] Situé près des quartiers de Prospect </a:t>
            </a:r>
            <a:r>
              <a:rPr lang="fr-FR" sz="2400" b="1" dirty="0" err="1">
                <a:solidFill>
                  <a:srgbClr val="FFFF00"/>
                </a:solidFill>
              </a:rPr>
              <a:t>Heights</a:t>
            </a:r>
            <a:r>
              <a:rPr lang="fr-FR" sz="2400" b="1" dirty="0">
                <a:solidFill>
                  <a:srgbClr val="FFFF00"/>
                </a:solidFill>
              </a:rPr>
              <a:t> , Crown </a:t>
            </a:r>
            <a:r>
              <a:rPr lang="fr-FR" sz="2400" b="1" dirty="0" err="1">
                <a:solidFill>
                  <a:srgbClr val="FFFF00"/>
                </a:solidFill>
              </a:rPr>
              <a:t>Heights</a:t>
            </a:r>
            <a:r>
              <a:rPr lang="fr-FR" sz="2400" b="1" dirty="0">
                <a:solidFill>
                  <a:srgbClr val="FFFF00"/>
                </a:solidFill>
              </a:rPr>
              <a:t> , </a:t>
            </a:r>
            <a:r>
              <a:rPr lang="fr-FR" sz="2400" b="1" dirty="0" err="1">
                <a:solidFill>
                  <a:srgbClr val="FFFF00"/>
                </a:solidFill>
              </a:rPr>
              <a:t>Flatbush</a:t>
            </a:r>
            <a:r>
              <a:rPr lang="fr-FR" sz="2400" b="1" dirty="0">
                <a:solidFill>
                  <a:srgbClr val="FFFF00"/>
                </a:solidFill>
              </a:rPr>
              <a:t> et Park </a:t>
            </a:r>
            <a:r>
              <a:rPr lang="fr-FR" sz="2400" b="1" dirty="0" err="1">
                <a:solidFill>
                  <a:srgbClr val="FFFF00"/>
                </a:solidFill>
              </a:rPr>
              <a:t>Slope</a:t>
            </a:r>
            <a:r>
              <a:rPr lang="fr-FR" sz="2400" b="1" dirty="0">
                <a:solidFill>
                  <a:srgbClr val="FFFF00"/>
                </a:solidFill>
              </a:rPr>
              <a:t> à Brooklyn, le bâtiment Beaux-Arts du musée a été conçu par </a:t>
            </a:r>
            <a:r>
              <a:rPr lang="fr-FR" sz="2400" b="1" dirty="0" err="1">
                <a:solidFill>
                  <a:srgbClr val="FFFF00"/>
                </a:solidFill>
              </a:rPr>
              <a:t>McKim</a:t>
            </a:r>
            <a:r>
              <a:rPr lang="fr-FR" sz="2400" b="1" dirty="0">
                <a:solidFill>
                  <a:srgbClr val="FFFF00"/>
                </a:solidFill>
              </a:rPr>
              <a:t>, Mead &amp; White .</a:t>
            </a:r>
          </a:p>
        </p:txBody>
      </p:sp>
    </p:spTree>
    <p:extLst>
      <p:ext uri="{BB962C8B-B14F-4D97-AF65-F5344CB8AC3E}">
        <p14:creationId xmlns:p14="http://schemas.microsoft.com/office/powerpoint/2010/main" val="796405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90132D-B590-6A32-27B7-03D2C2E337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sée, art, cadre photo, intérieur&#10;&#10;Le contenu généré par l’IA peut être incorrect.">
            <a:extLst>
              <a:ext uri="{FF2B5EF4-FFF2-40B4-BE49-F238E27FC236}">
                <a16:creationId xmlns:a16="http://schemas.microsoft.com/office/drawing/2014/main" id="{F5FBCB8F-392B-66D9-C12D-EBC4A86DA9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619" y="797934"/>
            <a:ext cx="3972151" cy="2988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intérieur, mur, décoration d’intérieur, art&#10;&#10;Le contenu généré par l’IA peut être incorrect.">
            <a:extLst>
              <a:ext uri="{FF2B5EF4-FFF2-40B4-BE49-F238E27FC236}">
                <a16:creationId xmlns:a16="http://schemas.microsoft.com/office/drawing/2014/main" id="{515EB462-5A6A-2B26-9C28-FF213F22FA7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1311" y="3208619"/>
            <a:ext cx="3924301" cy="2952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8968B769-E020-371B-F1BD-14BE6C4D3AAD}"/>
              </a:ext>
            </a:extLst>
          </p:cNvPr>
          <p:cNvSpPr txBox="1"/>
          <p:nvPr/>
        </p:nvSpPr>
        <p:spPr>
          <a:xfrm>
            <a:off x="1816924" y="3942607"/>
            <a:ext cx="6412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FF00"/>
                </a:solidFill>
              </a:rPr>
              <a:t>Brooklyn Museum à New York 1 et 2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7DFCC5F-8858-D737-3AC3-05CC52B63B12}"/>
              </a:ext>
            </a:extLst>
          </p:cNvPr>
          <p:cNvSpPr txBox="1"/>
          <p:nvPr/>
        </p:nvSpPr>
        <p:spPr>
          <a:xfrm>
            <a:off x="7168738" y="1337827"/>
            <a:ext cx="49084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Brooklyn    Muséum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FBAFE15E-41D6-5EFE-66EA-8CB1E0645CD4}"/>
              </a:ext>
            </a:extLst>
          </p:cNvPr>
          <p:cNvSpPr txBox="1"/>
          <p:nvPr/>
        </p:nvSpPr>
        <p:spPr>
          <a:xfrm>
            <a:off x="1191192" y="4805392"/>
            <a:ext cx="62901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35591772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0000">
        <p15:prstTrans prst="pageCurlDouble"/>
      </p:transition>
    </mc:Choice>
    <mc:Fallback>
      <p:transition spd="slow" advClick="0" advTm="10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252</Words>
  <Application>Microsoft Office PowerPoint</Application>
  <PresentationFormat>Grand écran</PresentationFormat>
  <Paragraphs>26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2025-06-24T08:22:37Z</dcterms:created>
  <dcterms:modified xsi:type="dcterms:W3CDTF">2025-07-18T07:42:53Z</dcterms:modified>
</cp:coreProperties>
</file>