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9" r:id="rId31"/>
    <p:sldId id="287" r:id="rId32"/>
    <p:sldId id="288" r:id="rId33"/>
    <p:sldId id="286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727" autoAdjust="0"/>
    <p:restoredTop sz="94660"/>
  </p:normalViewPr>
  <p:slideViewPr>
    <p:cSldViewPr snapToGrid="0">
      <p:cViewPr varScale="1">
        <p:scale>
          <a:sx n="63" d="100"/>
          <a:sy n="63" d="100"/>
        </p:scale>
        <p:origin x="6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immobilier&#10;&#10;Le contenu généré par l’IA peut être incorrect.">
            <a:extLst>
              <a:ext uri="{FF2B5EF4-FFF2-40B4-BE49-F238E27FC236}">
                <a16:creationId xmlns:a16="http://schemas.microsoft.com/office/drawing/2014/main" id="{0BB5076A-8454-E27C-FA8C-71F0E3F3AE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" y="432000"/>
            <a:ext cx="7992000" cy="5994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A371A9-2F49-2DF6-206D-D7666C0A108C}"/>
              </a:ext>
            </a:extLst>
          </p:cNvPr>
          <p:cNvSpPr txBox="1"/>
          <p:nvPr/>
        </p:nvSpPr>
        <p:spPr>
          <a:xfrm>
            <a:off x="1511808" y="1060703"/>
            <a:ext cx="7839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La Ville De Dunkerque  - Nord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87DF723-3108-1629-A59D-87BB49686FF2}"/>
              </a:ext>
            </a:extLst>
          </p:cNvPr>
          <p:cNvSpPr txBox="1"/>
          <p:nvPr/>
        </p:nvSpPr>
        <p:spPr>
          <a:xfrm>
            <a:off x="8412480" y="1499174"/>
            <a:ext cx="37307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L'histoire de Dunkerque est liée à la mer du Nord. La ville se développa autour de son port. Du fait de sa position, elle suscita de nombreuses convoitises et appartint périodiquement au comté de Flandre, 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  <p:sndAc>
          <p:stSnd>
            <p:snd r:embed="rId2" name="Kes quon est bien à Dunkerque - Blues Zoulous.wav"/>
          </p:stSnd>
        </p:sndAc>
      </p:transition>
    </mc:Choice>
    <mc:Fallback xmlns="">
      <p:transition spd="slow" advClick="0" advTm="10000">
        <p:fade/>
        <p:sndAc>
          <p:stSnd>
            <p:snd r:embed="rId4" name="Kes quon est bien à Dunkerque - Blues Zoulou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78EA4475-DA34-03F0-8D64-D058F1DA3A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234" y="279000"/>
            <a:ext cx="860885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C70B94-1349-0A33-1A48-F79093C6B7EB}"/>
              </a:ext>
            </a:extLst>
          </p:cNvPr>
          <p:cNvSpPr txBox="1"/>
          <p:nvPr/>
        </p:nvSpPr>
        <p:spPr>
          <a:xfrm>
            <a:off x="0" y="3267456"/>
            <a:ext cx="33732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Blootland vu depuis Cassel, Dunkerque est à l'horizon à gauche.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nature&#10;&#10;Le contenu généré par l’IA peut être incorrect.">
            <a:extLst>
              <a:ext uri="{FF2B5EF4-FFF2-40B4-BE49-F238E27FC236}">
                <a16:creationId xmlns:a16="http://schemas.microsoft.com/office/drawing/2014/main" id="{6A8334F0-8811-0501-FE1F-D7B0E77CCD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EE2E33-AF4D-56E8-8D41-8A3E3505CE40}"/>
              </a:ext>
            </a:extLst>
          </p:cNvPr>
          <p:cNvSpPr txBox="1"/>
          <p:nvPr/>
        </p:nvSpPr>
        <p:spPr>
          <a:xfrm>
            <a:off x="2548128" y="6107376"/>
            <a:ext cx="9863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mer du Nord à marée haute à Malo-les-Bains.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canal&#10;&#10;Le contenu généré par l’IA peut être incorrect.">
            <a:extLst>
              <a:ext uri="{FF2B5EF4-FFF2-40B4-BE49-F238E27FC236}">
                <a16:creationId xmlns:a16="http://schemas.microsoft.com/office/drawing/2014/main" id="{B7A59E93-211D-3356-68CE-772803711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A1AA8D-E38E-A9DD-9CA1-2AB0697185AE}"/>
              </a:ext>
            </a:extLst>
          </p:cNvPr>
          <p:cNvSpPr txBox="1"/>
          <p:nvPr/>
        </p:nvSpPr>
        <p:spPr>
          <a:xfrm>
            <a:off x="2532672" y="6161423"/>
            <a:ext cx="790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canal de Furnes peu après les quatre écluses.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ateau&#10;&#10;Le contenu généré par l’IA peut être incorrect.">
            <a:extLst>
              <a:ext uri="{FF2B5EF4-FFF2-40B4-BE49-F238E27FC236}">
                <a16:creationId xmlns:a16="http://schemas.microsoft.com/office/drawing/2014/main" id="{2A52E844-C13D-0D89-9B19-87D840A70B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95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F5B69168-2627-4686-537B-D0DF8FCF8BA9}"/>
              </a:ext>
            </a:extLst>
          </p:cNvPr>
          <p:cNvCxnSpPr/>
          <p:nvPr/>
        </p:nvCxnSpPr>
        <p:spPr>
          <a:xfrm flipV="1">
            <a:off x="2694432" y="6047232"/>
            <a:ext cx="7595616" cy="19507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ZoneTexte 5">
            <a:extLst>
              <a:ext uri="{FF2B5EF4-FFF2-40B4-BE49-F238E27FC236}">
                <a16:creationId xmlns:a16="http://schemas.microsoft.com/office/drawing/2014/main" id="{ED4EA923-8F74-B78A-4A54-B0907151A5DA}"/>
              </a:ext>
            </a:extLst>
          </p:cNvPr>
          <p:cNvSpPr txBox="1"/>
          <p:nvPr/>
        </p:nvSpPr>
        <p:spPr>
          <a:xfrm>
            <a:off x="3035808" y="6047232"/>
            <a:ext cx="8363712" cy="463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plaisance du bassin de commerce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tour&#10;&#10;Le contenu généré par l’IA peut être incorrect.">
            <a:extLst>
              <a:ext uri="{FF2B5EF4-FFF2-40B4-BE49-F238E27FC236}">
                <a16:creationId xmlns:a16="http://schemas.microsoft.com/office/drawing/2014/main" id="{1EF8E136-58CD-9114-DD4E-6A8BC648D7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6D8258-1664-5D7D-87ED-9F7E356B3DFA}"/>
              </a:ext>
            </a:extLst>
          </p:cNvPr>
          <p:cNvSpPr txBox="1"/>
          <p:nvPr/>
        </p:nvSpPr>
        <p:spPr>
          <a:xfrm>
            <a:off x="4389120" y="6130129"/>
            <a:ext cx="7485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Sémaphore de 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plein air, Vue plongeante&#10;&#10;Le contenu généré par l’IA peut être incorrect.">
            <a:extLst>
              <a:ext uri="{FF2B5EF4-FFF2-40B4-BE49-F238E27FC236}">
                <a16:creationId xmlns:a16="http://schemas.microsoft.com/office/drawing/2014/main" id="{350926A5-BB5F-6734-33C5-040A4441ED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632" y="279000"/>
            <a:ext cx="787901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E0D3F3-5A2B-EDEE-DF92-481CA6E71E46}"/>
              </a:ext>
            </a:extLst>
          </p:cNvPr>
          <p:cNvSpPr txBox="1"/>
          <p:nvPr/>
        </p:nvSpPr>
        <p:spPr>
          <a:xfrm>
            <a:off x="8461248" y="3963818"/>
            <a:ext cx="3523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Dunkerque-Centre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orloge&#10;&#10;Le contenu généré par l’IA peut être incorrect.">
            <a:extLst>
              <a:ext uri="{FF2B5EF4-FFF2-40B4-BE49-F238E27FC236}">
                <a16:creationId xmlns:a16="http://schemas.microsoft.com/office/drawing/2014/main" id="{5EDC5B13-672F-5C05-AC58-2AB8F3596E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224" y="297000"/>
            <a:ext cx="8352000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EF5C16-E4B5-60DC-6A9F-06A2206DEBC0}"/>
              </a:ext>
            </a:extLst>
          </p:cNvPr>
          <p:cNvSpPr txBox="1"/>
          <p:nvPr/>
        </p:nvSpPr>
        <p:spPr>
          <a:xfrm>
            <a:off x="329184" y="3608832"/>
            <a:ext cx="2889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mairie annexe de Rosendaël à Dunkerque.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oubelle&#10;&#10;Le contenu généré par l’IA peut être incorrect.">
            <a:extLst>
              <a:ext uri="{FF2B5EF4-FFF2-40B4-BE49-F238E27FC236}">
                <a16:creationId xmlns:a16="http://schemas.microsoft.com/office/drawing/2014/main" id="{80B4D136-80C5-4323-F255-DE81794F12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FBA9D7-FA3B-955F-BF34-06755C0CD39F}"/>
              </a:ext>
            </a:extLst>
          </p:cNvPr>
          <p:cNvSpPr txBox="1"/>
          <p:nvPr/>
        </p:nvSpPr>
        <p:spPr>
          <a:xfrm>
            <a:off x="5059680" y="6205728"/>
            <a:ext cx="4693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Dunkerque-Sud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 terrestre, véhicule, plein air, roue&#10;&#10;Le contenu généré par l’IA peut être incorrect.">
            <a:extLst>
              <a:ext uri="{FF2B5EF4-FFF2-40B4-BE49-F238E27FC236}">
                <a16:creationId xmlns:a16="http://schemas.microsoft.com/office/drawing/2014/main" id="{7D6E25C8-56E9-65D8-9F84-AC1E4DB778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95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9C6BAD-35F6-ED44-7D23-AA30E48AE23C}"/>
              </a:ext>
            </a:extLst>
          </p:cNvPr>
          <p:cNvSpPr txBox="1"/>
          <p:nvPr/>
        </p:nvSpPr>
        <p:spPr>
          <a:xfrm>
            <a:off x="9149952" y="3941065"/>
            <a:ext cx="304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Gare_de_Dunkerque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entrale électrique, paysage&#10;&#10;Le contenu généré par l’IA peut être incorrect.">
            <a:extLst>
              <a:ext uri="{FF2B5EF4-FFF2-40B4-BE49-F238E27FC236}">
                <a16:creationId xmlns:a16="http://schemas.microsoft.com/office/drawing/2014/main" id="{914E7738-6C3E-2DB7-1C39-CCCA5144AA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677424"/>
            <a:ext cx="11412000" cy="524238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3D8DB3-2ABD-FE79-FDE1-EE1B14A15237}"/>
              </a:ext>
            </a:extLst>
          </p:cNvPr>
          <p:cNvSpPr txBox="1"/>
          <p:nvPr/>
        </p:nvSpPr>
        <p:spPr>
          <a:xfrm>
            <a:off x="3401568" y="5949743"/>
            <a:ext cx="8558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vapocraqueur de Polimeri Europe.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herbe&#10;&#10;Le contenu généré par l’IA peut être incorrect.">
            <a:extLst>
              <a:ext uri="{FF2B5EF4-FFF2-40B4-BE49-F238E27FC236}">
                <a16:creationId xmlns:a16="http://schemas.microsoft.com/office/drawing/2014/main" id="{8E07E9C6-27DB-F5EA-B48A-025CBB7D37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623" y="697608"/>
            <a:ext cx="5378656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eau, ciel, bâtiment&#10;&#10;Le contenu généré par l’IA peut être incorrect.">
            <a:extLst>
              <a:ext uri="{FF2B5EF4-FFF2-40B4-BE49-F238E27FC236}">
                <a16:creationId xmlns:a16="http://schemas.microsoft.com/office/drawing/2014/main" id="{6A6893FE-86CF-7BA4-67A8-25F2CCF1D7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105" y="3282696"/>
            <a:ext cx="4497272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105568B-ADFE-2AF0-5471-75167E8DCDEF}"/>
              </a:ext>
            </a:extLst>
          </p:cNvPr>
          <p:cNvSpPr txBox="1"/>
          <p:nvPr/>
        </p:nvSpPr>
        <p:spPr>
          <a:xfrm>
            <a:off x="3779085" y="4121185"/>
            <a:ext cx="5378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Dunkerque 1et 2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me, plein air, statue&#10;&#10;Le contenu généré par l’IA peut être incorrect.">
            <a:extLst>
              <a:ext uri="{FF2B5EF4-FFF2-40B4-BE49-F238E27FC236}">
                <a16:creationId xmlns:a16="http://schemas.microsoft.com/office/drawing/2014/main" id="{BED06422-AF0C-8077-BD05-C2EA4E4111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968" y="3528441"/>
            <a:ext cx="5248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9EE7DA-4BA6-9721-1F90-4E424A5C09D8}"/>
              </a:ext>
            </a:extLst>
          </p:cNvPr>
          <p:cNvSpPr txBox="1"/>
          <p:nvPr/>
        </p:nvSpPr>
        <p:spPr>
          <a:xfrm>
            <a:off x="1633728" y="2967335"/>
            <a:ext cx="5888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musée, miroir, mur&#10;&#10;Le contenu généré par l’IA peut être incorrect.">
            <a:extLst>
              <a:ext uri="{FF2B5EF4-FFF2-40B4-BE49-F238E27FC236}">
                <a16:creationId xmlns:a16="http://schemas.microsoft.com/office/drawing/2014/main" id="{E28690C4-D10A-CEFE-EE9A-808C8DCBF9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9609" y="377559"/>
            <a:ext cx="6602707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F7051A-6F70-D121-646F-935C2FAA16C2}"/>
              </a:ext>
            </a:extLst>
          </p:cNvPr>
          <p:cNvSpPr txBox="1"/>
          <p:nvPr/>
        </p:nvSpPr>
        <p:spPr>
          <a:xfrm>
            <a:off x="6438034" y="3429000"/>
            <a:ext cx="5035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Maritime et Portuaire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ture&#10;&#10;Le contenu généré par l’IA peut être incorrect.">
            <a:extLst>
              <a:ext uri="{FF2B5EF4-FFF2-40B4-BE49-F238E27FC236}">
                <a16:creationId xmlns:a16="http://schemas.microsoft.com/office/drawing/2014/main" id="{7DEFDEDB-B4C0-AC42-A9C0-5C4372101A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594" y="441000"/>
            <a:ext cx="4462794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448D3B-94BA-85BD-D231-C5BFEEF1073E}"/>
              </a:ext>
            </a:extLst>
          </p:cNvPr>
          <p:cNvSpPr txBox="1"/>
          <p:nvPr/>
        </p:nvSpPr>
        <p:spPr>
          <a:xfrm>
            <a:off x="1049034" y="3523488"/>
            <a:ext cx="4059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Beffroi de 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1D4AF6-34E6-03E2-09F8-7E07EFB6FDC9}"/>
              </a:ext>
            </a:extLst>
          </p:cNvPr>
          <p:cNvSpPr txBox="1"/>
          <p:nvPr/>
        </p:nvSpPr>
        <p:spPr>
          <a:xfrm>
            <a:off x="5839968" y="1648008"/>
            <a:ext cx="66446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Que visiter à Dunkerque et que faire à Dunkerque à Suivre</a:t>
            </a:r>
          </a:p>
        </p:txBody>
      </p:sp>
      <p:pic>
        <p:nvPicPr>
          <p:cNvPr id="7" name="Image 6" descr="Une image contenant texte, ciel, plein air, vélo&#10;&#10;Le contenu généré par l’IA peut être incorrect.">
            <a:extLst>
              <a:ext uri="{FF2B5EF4-FFF2-40B4-BE49-F238E27FC236}">
                <a16:creationId xmlns:a16="http://schemas.microsoft.com/office/drawing/2014/main" id="{8AD1D02F-1FB4-A9BA-D48B-8969AE8FCE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4370" y="3523488"/>
            <a:ext cx="4143606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ciel, véhicule&#10;&#10;Le contenu généré par l’IA peut être incorrect.">
            <a:extLst>
              <a:ext uri="{FF2B5EF4-FFF2-40B4-BE49-F238E27FC236}">
                <a16:creationId xmlns:a16="http://schemas.microsoft.com/office/drawing/2014/main" id="{B88E44EA-895B-21E4-ED44-FCCDA643B4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179" y="3429000"/>
            <a:ext cx="4130869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able, capture d’écran, plein air, meubles&#10;&#10;Le contenu généré par l’IA peut être incorrect.">
            <a:extLst>
              <a:ext uri="{FF2B5EF4-FFF2-40B4-BE49-F238E27FC236}">
                <a16:creationId xmlns:a16="http://schemas.microsoft.com/office/drawing/2014/main" id="{0970398B-D66B-9AD7-6B05-CA1E539E21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5954" y="405000"/>
            <a:ext cx="4239253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bâtiment&#10;&#10;Le contenu généré par l’IA peut être incorrect.">
            <a:extLst>
              <a:ext uri="{FF2B5EF4-FFF2-40B4-BE49-F238E27FC236}">
                <a16:creationId xmlns:a16="http://schemas.microsoft.com/office/drawing/2014/main" id="{561D6460-FF2F-A877-0069-6D8FAEA14C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94" y="518541"/>
            <a:ext cx="4241600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ateau, ciel, eau&#10;&#10;Le contenu généré par l’IA peut être incorrect.">
            <a:extLst>
              <a:ext uri="{FF2B5EF4-FFF2-40B4-BE49-F238E27FC236}">
                <a16:creationId xmlns:a16="http://schemas.microsoft.com/office/drawing/2014/main" id="{2688493E-AB44-E315-2F49-20B772D3B0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0906" y="3429000"/>
            <a:ext cx="4241600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ge&#10;&#10;Le contenu généré par l’IA peut être incorrect.">
            <a:extLst>
              <a:ext uri="{FF2B5EF4-FFF2-40B4-BE49-F238E27FC236}">
                <a16:creationId xmlns:a16="http://schemas.microsoft.com/office/drawing/2014/main" id="{D2BA6FEA-EB48-AC7F-7B1E-062C3D484E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76" y="3279648"/>
            <a:ext cx="4080000" cy="30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sculpture, plein air, Visage humain&#10;&#10;Le contenu généré par l’IA peut être incorrect.">
            <a:extLst>
              <a:ext uri="{FF2B5EF4-FFF2-40B4-BE49-F238E27FC236}">
                <a16:creationId xmlns:a16="http://schemas.microsoft.com/office/drawing/2014/main" id="{B8DC70A6-6BE8-A7CF-B5E4-6FBA18B050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419" y="538536"/>
            <a:ext cx="4476405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6910B7-5115-0776-1AAC-C0C28D806C8C}"/>
              </a:ext>
            </a:extLst>
          </p:cNvPr>
          <p:cNvSpPr txBox="1"/>
          <p:nvPr/>
        </p:nvSpPr>
        <p:spPr>
          <a:xfrm>
            <a:off x="7766304" y="3538788"/>
            <a:ext cx="39380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Jean Bart, corsaire légendaire de Dunkerque, incarne l'esprit maritime et héroïque de la ville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Le contenu généré par l’IA peut être incorrect.">
            <a:extLst>
              <a:ext uri="{FF2B5EF4-FFF2-40B4-BE49-F238E27FC236}">
                <a16:creationId xmlns:a16="http://schemas.microsoft.com/office/drawing/2014/main" id="{CAEC4EF6-4944-FA58-307A-42C91FB2C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348" y="622543"/>
            <a:ext cx="4476398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B42BE9-B02F-79F3-A721-0097B007DA35}"/>
              </a:ext>
            </a:extLst>
          </p:cNvPr>
          <p:cNvSpPr txBox="1"/>
          <p:nvPr/>
        </p:nvSpPr>
        <p:spPr>
          <a:xfrm>
            <a:off x="256032" y="3610543"/>
            <a:ext cx="5693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Impossible de visiter Dunkerque sans faire un tour à Malo-les-Bains pour découvrir ses superbes villas du XIXe siècle. </a:t>
            </a:r>
          </a:p>
        </p:txBody>
      </p:sp>
      <p:pic>
        <p:nvPicPr>
          <p:cNvPr id="6" name="Image 5" descr="Une image contenant plein air, ciel, gratte-ciel, bâtiment&#10;&#10;Le contenu généré par l’IA peut être incorrect.">
            <a:extLst>
              <a:ext uri="{FF2B5EF4-FFF2-40B4-BE49-F238E27FC236}">
                <a16:creationId xmlns:a16="http://schemas.microsoft.com/office/drawing/2014/main" id="{8132F0F7-F0D8-FAF4-E7E0-B812527B56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7652" y="342900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4072746-1563-C909-6B8F-DC1E0998958A}"/>
              </a:ext>
            </a:extLst>
          </p:cNvPr>
          <p:cNvSpPr txBox="1"/>
          <p:nvPr/>
        </p:nvSpPr>
        <p:spPr>
          <a:xfrm>
            <a:off x="8583168" y="2879545"/>
            <a:ext cx="5388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Le contenu généré par l’IA peut être incorrect.">
            <a:extLst>
              <a:ext uri="{FF2B5EF4-FFF2-40B4-BE49-F238E27FC236}">
                <a16:creationId xmlns:a16="http://schemas.microsoft.com/office/drawing/2014/main" id="{C34A71C1-5435-DA4D-7DE6-1D5AF72A55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94" y="3230880"/>
            <a:ext cx="4100346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E15CA5-D32D-85B5-8DE9-32200447F53A}"/>
              </a:ext>
            </a:extLst>
          </p:cNvPr>
          <p:cNvSpPr txBox="1"/>
          <p:nvPr/>
        </p:nvSpPr>
        <p:spPr>
          <a:xfrm>
            <a:off x="749394" y="2769215"/>
            <a:ext cx="4291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dunkerque-place-jean-</a:t>
            </a:r>
            <a:r>
              <a:rPr lang="fr-FR" sz="2400" b="1" dirty="0" err="1">
                <a:solidFill>
                  <a:schemeClr val="bg1"/>
                </a:solidFill>
              </a:rPr>
              <a:t>bart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  <p:pic>
        <p:nvPicPr>
          <p:cNvPr id="6" name="Image 5" descr="Une image contenant plein air, monument, arbre, sculpture&#10;&#10;Le contenu généré par l’IA peut être incorrect.">
            <a:extLst>
              <a:ext uri="{FF2B5EF4-FFF2-40B4-BE49-F238E27FC236}">
                <a16:creationId xmlns:a16="http://schemas.microsoft.com/office/drawing/2014/main" id="{0DCFB031-B67B-FACC-AE3E-B8B0FCA03D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1972" y="477000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B8A4D3D-EB7A-9596-C020-32E5E54F287B}"/>
              </a:ext>
            </a:extLst>
          </p:cNvPr>
          <p:cNvSpPr txBox="1"/>
          <p:nvPr/>
        </p:nvSpPr>
        <p:spPr>
          <a:xfrm>
            <a:off x="7911860" y="3542551"/>
            <a:ext cx="33162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de Jean Bart sur la place éponyme de Dunkerque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tour&#10;&#10;Le contenu généré par l’IA peut être incorrect.">
            <a:extLst>
              <a:ext uri="{FF2B5EF4-FFF2-40B4-BE49-F238E27FC236}">
                <a16:creationId xmlns:a16="http://schemas.microsoft.com/office/drawing/2014/main" id="{9598FD1F-C621-37A4-686B-81711539C5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056" y="599496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2C615C-4744-56AC-F2B9-6F11FC0C6FFF}"/>
              </a:ext>
            </a:extLst>
          </p:cNvPr>
          <p:cNvSpPr txBox="1"/>
          <p:nvPr/>
        </p:nvSpPr>
        <p:spPr>
          <a:xfrm>
            <a:off x="1243584" y="3637681"/>
            <a:ext cx="5096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dunkerque-beffroi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habits, bâtiment&#10;&#10;Le contenu généré par l’IA peut être incorrect.">
            <a:extLst>
              <a:ext uri="{FF2B5EF4-FFF2-40B4-BE49-F238E27FC236}">
                <a16:creationId xmlns:a16="http://schemas.microsoft.com/office/drawing/2014/main" id="{2E717ADA-DCE9-376E-786E-58D62BE027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8944" y="3411192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9B9353C-29B0-4212-2D58-2ECED01C20F4}"/>
              </a:ext>
            </a:extLst>
          </p:cNvPr>
          <p:cNvSpPr txBox="1"/>
          <p:nvPr/>
        </p:nvSpPr>
        <p:spPr>
          <a:xfrm>
            <a:off x="7378944" y="2580195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vers le port depuis le beffroi de Dunkerque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bâtiment&#10;&#10;Le contenu généré par l’IA peut être incorrect.">
            <a:extLst>
              <a:ext uri="{FF2B5EF4-FFF2-40B4-BE49-F238E27FC236}">
                <a16:creationId xmlns:a16="http://schemas.microsoft.com/office/drawing/2014/main" id="{FF85FBF2-469B-601C-68B3-B068B96547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0" y="3316224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507489-2BA1-EAFE-8744-E61A38EA2E12}"/>
              </a:ext>
            </a:extLst>
          </p:cNvPr>
          <p:cNvSpPr txBox="1"/>
          <p:nvPr/>
        </p:nvSpPr>
        <p:spPr>
          <a:xfrm>
            <a:off x="792480" y="2485227"/>
            <a:ext cx="4535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vers le nord depuis le beffroi de 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Photographie aérienne, maison&#10;&#10;Le contenu généré par l’IA peut être incorrect.">
            <a:extLst>
              <a:ext uri="{FF2B5EF4-FFF2-40B4-BE49-F238E27FC236}">
                <a16:creationId xmlns:a16="http://schemas.microsoft.com/office/drawing/2014/main" id="{078D020A-BCE2-E9D4-2BD7-16080AFFA1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0272" y="500019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1D4432-962A-B5B2-B1DC-A29FCC42E5BE}"/>
              </a:ext>
            </a:extLst>
          </p:cNvPr>
          <p:cNvSpPr txBox="1"/>
          <p:nvPr/>
        </p:nvSpPr>
        <p:spPr>
          <a:xfrm>
            <a:off x="7290816" y="3488019"/>
            <a:ext cx="5303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Saint-Éloi de 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Le contenu généré par l’IA peut être incorrect.">
            <a:extLst>
              <a:ext uri="{FF2B5EF4-FFF2-40B4-BE49-F238E27FC236}">
                <a16:creationId xmlns:a16="http://schemas.microsoft.com/office/drawing/2014/main" id="{EA57C366-150C-DFED-FF2D-AB374BF62D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682752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57A55-1497-DDFB-9E4C-D72746AD0854}"/>
              </a:ext>
            </a:extLst>
          </p:cNvPr>
          <p:cNvSpPr txBox="1"/>
          <p:nvPr/>
        </p:nvSpPr>
        <p:spPr>
          <a:xfrm>
            <a:off x="2869824" y="3951507"/>
            <a:ext cx="4413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de l’</a:t>
            </a:r>
            <a:r>
              <a:rPr lang="fr-FR" sz="2400" b="1" dirty="0" err="1">
                <a:solidFill>
                  <a:schemeClr val="bg1"/>
                </a:solidFill>
              </a:rPr>
              <a:t>église</a:t>
            </a:r>
            <a:r>
              <a:rPr lang="fr-FR" sz="2400" b="1" dirty="0">
                <a:solidFill>
                  <a:schemeClr val="bg1"/>
                </a:solidFill>
              </a:rPr>
              <a:t> Saint-Éloi à Dunkerque</a:t>
            </a:r>
          </a:p>
        </p:txBody>
      </p:sp>
      <p:pic>
        <p:nvPicPr>
          <p:cNvPr id="6" name="Image 5" descr="Une image contenant ciel, plein air, bâtiment, arbre&#10;&#10;Le contenu généré par l’IA peut être incorrect.">
            <a:extLst>
              <a:ext uri="{FF2B5EF4-FFF2-40B4-BE49-F238E27FC236}">
                <a16:creationId xmlns:a16="http://schemas.microsoft.com/office/drawing/2014/main" id="{C1C186A3-9715-6635-89CD-0D65A30894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9440" y="3270504"/>
            <a:ext cx="4032000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vitrail, intérieur, chapelle&#10;&#10;Le contenu généré par l’IA peut être incorrect.">
            <a:extLst>
              <a:ext uri="{FF2B5EF4-FFF2-40B4-BE49-F238E27FC236}">
                <a16:creationId xmlns:a16="http://schemas.microsoft.com/office/drawing/2014/main" id="{6AB8B0DF-108F-9988-B6CA-0169F05B33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3343656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vitrail, fenêtre, bâtiment, chapelle&#10;&#10;Le contenu généré par l’IA peut être incorrect.">
            <a:extLst>
              <a:ext uri="{FF2B5EF4-FFF2-40B4-BE49-F238E27FC236}">
                <a16:creationId xmlns:a16="http://schemas.microsoft.com/office/drawing/2014/main" id="{F31D0A5D-27AF-887E-6349-2E05592D76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440" y="477000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35F5722-40F8-62BE-C92A-CD9030D8D936}"/>
              </a:ext>
            </a:extLst>
          </p:cNvPr>
          <p:cNvSpPr txBox="1"/>
          <p:nvPr/>
        </p:nvSpPr>
        <p:spPr>
          <a:xfrm>
            <a:off x="1011936" y="2382012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De L ’église Saint </a:t>
            </a:r>
            <a:r>
              <a:rPr lang="fr-FR" sz="2400" b="1" dirty="0" err="1">
                <a:solidFill>
                  <a:schemeClr val="bg1"/>
                </a:solidFill>
              </a:rPr>
              <a:t>élois</a:t>
            </a:r>
            <a:r>
              <a:rPr lang="fr-FR" sz="2400" b="1" dirty="0">
                <a:solidFill>
                  <a:schemeClr val="bg1"/>
                </a:solidFill>
              </a:rPr>
              <a:t> Dunkerque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18342042-934B-FA5C-0733-F3E919DBD4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864" y="682752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943B92-A324-F330-4259-3E46C57EBEAE}"/>
              </a:ext>
            </a:extLst>
          </p:cNvPr>
          <p:cNvSpPr txBox="1"/>
          <p:nvPr/>
        </p:nvSpPr>
        <p:spPr>
          <a:xfrm>
            <a:off x="536448" y="3732383"/>
            <a:ext cx="501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dunkerque-Tour-du-Leughenaer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3B25B732-AA3B-C548-B8D1-AEC1D647A0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1138" y="329184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0DFFBCC-8640-683A-14B3-B48408B0C37A}"/>
              </a:ext>
            </a:extLst>
          </p:cNvPr>
          <p:cNvSpPr txBox="1"/>
          <p:nvPr/>
        </p:nvSpPr>
        <p:spPr>
          <a:xfrm>
            <a:off x="7498080" y="2803344"/>
            <a:ext cx="5254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Quartier du Grand Large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are, ciel, eau&#10;&#10;Le contenu généré par l’IA peut être incorrect.">
            <a:extLst>
              <a:ext uri="{FF2B5EF4-FFF2-40B4-BE49-F238E27FC236}">
                <a16:creationId xmlns:a16="http://schemas.microsoft.com/office/drawing/2014/main" id="{EA9CA14F-9AC6-6CF7-B299-93955BCD38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136" y="3340608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DAC1C0-F363-0207-8D76-BB3DB13E656E}"/>
              </a:ext>
            </a:extLst>
          </p:cNvPr>
          <p:cNvSpPr txBox="1"/>
          <p:nvPr/>
        </p:nvSpPr>
        <p:spPr>
          <a:xfrm>
            <a:off x="1219200" y="2860548"/>
            <a:ext cx="526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phare-de-dunkerque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plafond, Faire du patin à glace, habits&#10;&#10;Le contenu généré par l’IA peut être incorrect.">
            <a:extLst>
              <a:ext uri="{FF2B5EF4-FFF2-40B4-BE49-F238E27FC236}">
                <a16:creationId xmlns:a16="http://schemas.microsoft.com/office/drawing/2014/main" id="{BFBDBB7C-6EA9-FB5C-6C34-9BF13EC93B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5616" y="44100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A795224-6E89-8A13-E3F3-34BD027085A5}"/>
              </a:ext>
            </a:extLst>
          </p:cNvPr>
          <p:cNvSpPr txBox="1"/>
          <p:nvPr/>
        </p:nvSpPr>
        <p:spPr>
          <a:xfrm>
            <a:off x="6961632" y="3429000"/>
            <a:ext cx="5937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Lieu d’Art et Action Contemporaine (LAAC)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oute, bâtiment&#10;&#10;Le contenu généré par l’IA peut être incorrect.">
            <a:extLst>
              <a:ext uri="{FF2B5EF4-FFF2-40B4-BE49-F238E27FC236}">
                <a16:creationId xmlns:a16="http://schemas.microsoft.com/office/drawing/2014/main" id="{FCA41194-E95E-5DEF-04CC-478954FE60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136" y="694944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BF3A30-755E-3EB8-6E2D-07EB74341F72}"/>
              </a:ext>
            </a:extLst>
          </p:cNvPr>
          <p:cNvSpPr txBox="1"/>
          <p:nvPr/>
        </p:nvSpPr>
        <p:spPr>
          <a:xfrm>
            <a:off x="1341120" y="3725951"/>
            <a:ext cx="432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dunkerque-casino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rive, nature&#10;&#10;Le contenu généré par l’IA peut être incorrect.">
            <a:extLst>
              <a:ext uri="{FF2B5EF4-FFF2-40B4-BE49-F238E27FC236}">
                <a16:creationId xmlns:a16="http://schemas.microsoft.com/office/drawing/2014/main" id="{6CFBB95B-F921-ADD1-FDEC-2413983CD9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0866" y="3328416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4576F68-C6D1-5E7C-8958-6D07F8D63EEB}"/>
              </a:ext>
            </a:extLst>
          </p:cNvPr>
          <p:cNvSpPr txBox="1"/>
          <p:nvPr/>
        </p:nvSpPr>
        <p:spPr>
          <a:xfrm>
            <a:off x="7083552" y="2343181"/>
            <a:ext cx="5108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Malo-les-Bains : visiter la plage de 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plage&#10;&#10;Le contenu généré par l’IA peut être incorrect.">
            <a:extLst>
              <a:ext uri="{FF2B5EF4-FFF2-40B4-BE49-F238E27FC236}">
                <a16:creationId xmlns:a16="http://schemas.microsoft.com/office/drawing/2014/main" id="{C50C614E-6F50-0361-DC20-BF755330F1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3243072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2B8938-8B6F-0775-BAB4-EFEEE3AD0CC0}"/>
              </a:ext>
            </a:extLst>
          </p:cNvPr>
          <p:cNvSpPr txBox="1"/>
          <p:nvPr/>
        </p:nvSpPr>
        <p:spPr>
          <a:xfrm>
            <a:off x="1170432" y="2781407"/>
            <a:ext cx="5779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dunkerque-plage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5" name="Image 4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0E88473D-3AF2-A08B-A8DA-B3F4276A7E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440" y="477000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764056-D237-BE8F-04F7-B802B19510EB}"/>
              </a:ext>
            </a:extLst>
          </p:cNvPr>
          <p:cNvSpPr txBox="1"/>
          <p:nvPr/>
        </p:nvSpPr>
        <p:spPr>
          <a:xfrm>
            <a:off x="7537442" y="3429000"/>
            <a:ext cx="487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coucher-de-soleil-plage-de-Dunkerque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ateau, eau&#10;&#10;Le contenu généré par l’IA peut être incorrect.">
            <a:extLst>
              <a:ext uri="{FF2B5EF4-FFF2-40B4-BE49-F238E27FC236}">
                <a16:creationId xmlns:a16="http://schemas.microsoft.com/office/drawing/2014/main" id="{B16917AA-597F-4503-83AA-6972106A40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597408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D6DD4C-9951-F2D1-ACC2-1079A2601550}"/>
              </a:ext>
            </a:extLst>
          </p:cNvPr>
          <p:cNvSpPr txBox="1"/>
          <p:nvPr/>
        </p:nvSpPr>
        <p:spPr>
          <a:xfrm>
            <a:off x="1207008" y="3658415"/>
            <a:ext cx="4632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dunkerque-port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ciel, voitur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A86E8D38-15AD-FC4C-9C68-0E3B8A1082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8130" y="329184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94543C8-4348-8558-F5E8-BE8EC89371F5}"/>
              </a:ext>
            </a:extLst>
          </p:cNvPr>
          <p:cNvSpPr txBox="1"/>
          <p:nvPr/>
        </p:nvSpPr>
        <p:spPr>
          <a:xfrm>
            <a:off x="7534656" y="2766768"/>
            <a:ext cx="5632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dunkerque-quartier-Excentric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repas, légume, Plat&#10;&#10;Le contenu généré par l’IA peut être incorrect.">
            <a:extLst>
              <a:ext uri="{FF2B5EF4-FFF2-40B4-BE49-F238E27FC236}">
                <a16:creationId xmlns:a16="http://schemas.microsoft.com/office/drawing/2014/main" id="{ABB11FE7-D99A-558A-2FA9-E7C6598C16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3429000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7DE42D-514B-D187-A969-EA1C650CD469}"/>
              </a:ext>
            </a:extLst>
          </p:cNvPr>
          <p:cNvSpPr txBox="1"/>
          <p:nvPr/>
        </p:nvSpPr>
        <p:spPr>
          <a:xfrm>
            <a:off x="768096" y="2958899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la-patatiere-dunkerque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plage&#10;&#10;Le contenu généré par l’IA peut être incorrect.">
            <a:extLst>
              <a:ext uri="{FF2B5EF4-FFF2-40B4-BE49-F238E27FC236}">
                <a16:creationId xmlns:a16="http://schemas.microsoft.com/office/drawing/2014/main" id="{F542210E-15DC-AE29-7153-A437FF7909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552" y="44100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6C79B7-3B11-3C4F-7359-005078D69F0F}"/>
              </a:ext>
            </a:extLst>
          </p:cNvPr>
          <p:cNvSpPr txBox="1"/>
          <p:nvPr/>
        </p:nvSpPr>
        <p:spPr>
          <a:xfrm>
            <a:off x="8534400" y="3429000"/>
            <a:ext cx="581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plage-Dunkerque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stival, parapluie, carnaval&#10;&#10;Le contenu généré par l’IA peut être incorrect.">
            <a:extLst>
              <a:ext uri="{FF2B5EF4-FFF2-40B4-BE49-F238E27FC236}">
                <a16:creationId xmlns:a16="http://schemas.microsoft.com/office/drawing/2014/main" id="{D8F10020-79D2-2C0A-38E2-F89D2804D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208" y="483542"/>
            <a:ext cx="9252000" cy="5890916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5C6E39-4F97-B8F7-8527-59657CB63F2F}"/>
              </a:ext>
            </a:extLst>
          </p:cNvPr>
          <p:cNvSpPr txBox="1"/>
          <p:nvPr/>
        </p:nvSpPr>
        <p:spPr>
          <a:xfrm>
            <a:off x="280416" y="3028158"/>
            <a:ext cx="2189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d'ensemble des masques (carnavaleux)</a:t>
            </a:r>
          </a:p>
        </p:txBody>
      </p:sp>
    </p:spTree>
    <p:extLst>
      <p:ext uri="{BB962C8B-B14F-4D97-AF65-F5344CB8AC3E}">
        <p14:creationId xmlns:p14="http://schemas.microsoft.com/office/powerpoint/2010/main" val="410160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ccessoire de mode, Visage humain, personne, Chapeau de déguisement&#10;&#10;Le contenu généré par l’IA peut être incorrect.">
            <a:extLst>
              <a:ext uri="{FF2B5EF4-FFF2-40B4-BE49-F238E27FC236}">
                <a16:creationId xmlns:a16="http://schemas.microsoft.com/office/drawing/2014/main" id="{39E373FE-0069-F6A0-3809-01AA8EE26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88900" cap="sq" cmpd="thickThin">
            <a:solidFill>
              <a:schemeClr val="bg1">
                <a:lumMod val="9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5F5657E-47E2-602C-58DA-9A07A78F54C8}"/>
              </a:ext>
            </a:extLst>
          </p:cNvPr>
          <p:cNvSpPr txBox="1"/>
          <p:nvPr/>
        </p:nvSpPr>
        <p:spPr>
          <a:xfrm>
            <a:off x="8668512" y="2865120"/>
            <a:ext cx="329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Hareng-carnaval-dunkerque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825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3651D-75DB-5010-FD1E-931C35367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instrument de musique&#10;&#10;Le contenu généré par l’IA peut être incorrect.">
            <a:extLst>
              <a:ext uri="{FF2B5EF4-FFF2-40B4-BE49-F238E27FC236}">
                <a16:creationId xmlns:a16="http://schemas.microsoft.com/office/drawing/2014/main" id="{B7117575-A014-22F2-882F-FACBE441A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00" y="304800"/>
            <a:ext cx="10560000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C858DD-B044-B102-3A29-459ADBBD8CBA}"/>
              </a:ext>
            </a:extLst>
          </p:cNvPr>
          <p:cNvSpPr txBox="1"/>
          <p:nvPr/>
        </p:nvSpPr>
        <p:spPr>
          <a:xfrm>
            <a:off x="3792576" y="6244800"/>
            <a:ext cx="7583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Tromboniste carnaval Dunkerque.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340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façade&#10;&#10;Le contenu généré par l’IA peut être incorrect.">
            <a:extLst>
              <a:ext uri="{FF2B5EF4-FFF2-40B4-BE49-F238E27FC236}">
                <a16:creationId xmlns:a16="http://schemas.microsoft.com/office/drawing/2014/main" id="{C3A49E8A-3E64-126B-93DA-8D38DAEFCF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585216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0874E3-A259-F9BF-7985-EF9B621A0F89}"/>
              </a:ext>
            </a:extLst>
          </p:cNvPr>
          <p:cNvSpPr txBox="1"/>
          <p:nvPr/>
        </p:nvSpPr>
        <p:spPr>
          <a:xfrm>
            <a:off x="694944" y="3537216"/>
            <a:ext cx="4169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quartier-Malo-les-Bains-Dunkerque</a:t>
            </a:r>
          </a:p>
        </p:txBody>
      </p:sp>
      <p:pic>
        <p:nvPicPr>
          <p:cNvPr id="6" name="Image 5" descr="Une image contenant plein air, bâtiment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F0C821FE-A1FB-FC02-775A-3C97C19B68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0786" y="3537216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166FBA7-7645-A5BE-8A2F-B1BBDBF37447}"/>
              </a:ext>
            </a:extLst>
          </p:cNvPr>
          <p:cNvSpPr txBox="1"/>
          <p:nvPr/>
        </p:nvSpPr>
        <p:spPr>
          <a:xfrm>
            <a:off x="7670786" y="2706219"/>
            <a:ext cx="458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quartier-Malo-les-Bains-Dunkerque3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C0D8DCE-D4E7-9C27-604C-A75C571C7C80}"/>
              </a:ext>
            </a:extLst>
          </p:cNvPr>
          <p:cNvSpPr txBox="1"/>
          <p:nvPr/>
        </p:nvSpPr>
        <p:spPr>
          <a:xfrm>
            <a:off x="5718048" y="1062269"/>
            <a:ext cx="6266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La Ville De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</a:t>
            </a:r>
            <a:r>
              <a:rPr lang="fr-FR" sz="2800" b="1" dirty="0" err="1">
                <a:solidFill>
                  <a:schemeClr val="bg1"/>
                </a:solidFill>
              </a:rPr>
              <a:t>Dunkerqu</a:t>
            </a:r>
            <a:r>
              <a:rPr lang="fr-FR" sz="2800" b="1" dirty="0">
                <a:solidFill>
                  <a:schemeClr val="bg1"/>
                </a:solidFill>
              </a:rPr>
              <a:t> ( Le Nord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D97E95D-3B6B-13F8-1DAB-C624534209EF}"/>
              </a:ext>
            </a:extLst>
          </p:cNvPr>
          <p:cNvSpPr txBox="1"/>
          <p:nvPr/>
        </p:nvSpPr>
        <p:spPr>
          <a:xfrm>
            <a:off x="902208" y="4506712"/>
            <a:ext cx="7022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Daniel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5AC6FC6-20A7-CD8E-7195-9865FC9AD4D0}"/>
              </a:ext>
            </a:extLst>
          </p:cNvPr>
          <p:cNvSpPr/>
          <p:nvPr/>
        </p:nvSpPr>
        <p:spPr>
          <a:xfrm flipH="1">
            <a:off x="2229118" y="5836920"/>
            <a:ext cx="2184386" cy="8717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D0973625-B11F-2096-20F8-B708887869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373" y="5891707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fracture"/>
      </p:transition>
    </mc:Choice>
    <mc:Fallback xmlns=""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283</Words>
  <Application>Microsoft Office PowerPoint</Application>
  <PresentationFormat>Grand écran</PresentationFormat>
  <Paragraphs>50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11</cp:revision>
  <dcterms:created xsi:type="dcterms:W3CDTF">2025-02-28T10:54:19Z</dcterms:created>
  <dcterms:modified xsi:type="dcterms:W3CDTF">2025-07-16T07:00:54Z</dcterms:modified>
</cp:coreProperties>
</file>