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81" d="100"/>
          <a:sy n="81" d="100"/>
        </p:scale>
        <p:origin x="61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E1A43-40CE-4E18-B472-0B233E1DC633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63AB36-58DC-4DA7-A3A7-A7E885E395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033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63AB36-58DC-4DA7-A3A7-A7E885E3951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741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collage&#10;&#10;Le contenu généré par l’IA peut être incorrect.">
            <a:extLst>
              <a:ext uri="{FF2B5EF4-FFF2-40B4-BE49-F238E27FC236}">
                <a16:creationId xmlns:a16="http://schemas.microsoft.com/office/drawing/2014/main" id="{63B7BC5D-AA09-C49D-61B9-F6F61A890FE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0382" y="279000"/>
            <a:ext cx="4723521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C2D1F5-EA63-8E7E-0311-BFA9AF096395}"/>
              </a:ext>
            </a:extLst>
          </p:cNvPr>
          <p:cNvSpPr txBox="1"/>
          <p:nvPr/>
        </p:nvSpPr>
        <p:spPr>
          <a:xfrm>
            <a:off x="7443903" y="3121152"/>
            <a:ext cx="4498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Avec 238 695 habitants intra-muros au dernier recensement en 2022, Lille est la dixième commune la plus peuplée de France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F3D4636-78AD-1775-D2D5-CE8E1F98449C}"/>
              </a:ext>
            </a:extLst>
          </p:cNvPr>
          <p:cNvSpPr txBox="1"/>
          <p:nvPr/>
        </p:nvSpPr>
        <p:spPr>
          <a:xfrm>
            <a:off x="7961376" y="1785860"/>
            <a:ext cx="4413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Lille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  <p:sndAc>
          <p:stSnd loop="1">
            <p:snd r:embed="rId3" name="ENRICO MACIAS LES GENS DU NORD.wav"/>
          </p:stSnd>
        </p:sndAc>
      </p:transition>
    </mc:Choice>
    <mc:Fallback xmlns="">
      <p:transition spd="slow" advClick="0" advTm="12000">
        <p:fade/>
        <p:sndAc>
          <p:stSnd loop="1">
            <p:snd r:embed="rId5" name="ENRICO MACIAS LES GENS DU 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anorama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763F3351-A685-FD91-F1BF-757DE18C03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11" y="1889125"/>
            <a:ext cx="10831178" cy="273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181787-F0D8-F5D7-BD28-A94FB743C3E6}"/>
              </a:ext>
            </a:extLst>
          </p:cNvPr>
          <p:cNvSpPr txBox="1"/>
          <p:nvPr/>
        </p:nvSpPr>
        <p:spPr>
          <a:xfrm>
            <a:off x="292608" y="4768280"/>
            <a:ext cx="11753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panoramique de la grand-place dans le cœur de Lille, quartier Lille-Centre, la nuit.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568D61C6-0BD9-EFAF-CC2E-C2045805C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99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964E7B-5AB6-4883-DA2B-4F990684E195}"/>
              </a:ext>
            </a:extLst>
          </p:cNvPr>
          <p:cNvSpPr txBox="1"/>
          <p:nvPr/>
        </p:nvSpPr>
        <p:spPr>
          <a:xfrm>
            <a:off x="146304" y="3608832"/>
            <a:ext cx="3218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Travaux d'extension d'Euralille à Chaude Rivière en 2009.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culpture, statue&#10;&#10;Le contenu généré par l’IA peut être incorrect.">
            <a:extLst>
              <a:ext uri="{FF2B5EF4-FFF2-40B4-BE49-F238E27FC236}">
                <a16:creationId xmlns:a16="http://schemas.microsoft.com/office/drawing/2014/main" id="{7A0E490B-FCEF-2CF5-9C82-69199DB030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257CFF-E0E3-6735-2A91-7748B88878DD}"/>
              </a:ext>
            </a:extLst>
          </p:cNvPr>
          <p:cNvSpPr txBox="1"/>
          <p:nvPr/>
        </p:nvSpPr>
        <p:spPr>
          <a:xfrm>
            <a:off x="8960832" y="3291840"/>
            <a:ext cx="3121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L'accueil au Musée LAM à Villeneuve d'Ascq.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8E6408FD-8764-9FD5-10BF-0BC2C2BC4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393" y="193656"/>
            <a:ext cx="94870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FD8D2-5FF5-2E9B-2DD0-86B3BCBA00EA}"/>
              </a:ext>
            </a:extLst>
          </p:cNvPr>
          <p:cNvSpPr txBox="1"/>
          <p:nvPr/>
        </p:nvSpPr>
        <p:spPr>
          <a:xfrm>
            <a:off x="3555288" y="6031991"/>
            <a:ext cx="6851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Lille, Hôtel de la Préfecture du Nord.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brique&#10;&#10;Le contenu généré par l’IA peut être incorrect.">
            <a:extLst>
              <a:ext uri="{FF2B5EF4-FFF2-40B4-BE49-F238E27FC236}">
                <a16:creationId xmlns:a16="http://schemas.microsoft.com/office/drawing/2014/main" id="{F4DE73FE-282B-19DA-5441-1AEA67B807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28" y="873000"/>
            <a:ext cx="11040544" cy="51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FB2FC-4D55-82B8-CC1C-B64B7BC54EC8}"/>
              </a:ext>
            </a:extLst>
          </p:cNvPr>
          <p:cNvSpPr txBox="1"/>
          <p:nvPr/>
        </p:nvSpPr>
        <p:spPr>
          <a:xfrm>
            <a:off x="1572768" y="5985000"/>
            <a:ext cx="1027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d'enseignement et de recherche Arts et Métiers ParisTech.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2BA438A7-3F9B-9B51-354E-35C6168AAA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022" y="279000"/>
            <a:ext cx="47279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FBC119-7959-BAF7-0002-0BB26B1956DB}"/>
              </a:ext>
            </a:extLst>
          </p:cNvPr>
          <p:cNvSpPr txBox="1"/>
          <p:nvPr/>
        </p:nvSpPr>
        <p:spPr>
          <a:xfrm>
            <a:off x="694944" y="3673810"/>
            <a:ext cx="319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L'institut catholique de Lille.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D490DC8E-991A-7C7C-B30E-0BD43612C6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F97F7C-3A54-98FA-9E35-D4829496B717}"/>
              </a:ext>
            </a:extLst>
          </p:cNvPr>
          <p:cNvSpPr txBox="1"/>
          <p:nvPr/>
        </p:nvSpPr>
        <p:spPr>
          <a:xfrm>
            <a:off x="8912640" y="2060448"/>
            <a:ext cx="3060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 bâtiment de l'Université de Lille : faculté des lettres construite en 1895, vue de la rue Jean-Bart. Aujourd'hui rénovée et devenue locaux de Sciences Po Lille.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homme&#10;&#10;Le contenu généré par l’IA peut être incorrect.">
            <a:extLst>
              <a:ext uri="{FF2B5EF4-FFF2-40B4-BE49-F238E27FC236}">
                <a16:creationId xmlns:a16="http://schemas.microsoft.com/office/drawing/2014/main" id="{B5445052-6D49-C9DE-20A3-3073F653D0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79" y="425756"/>
            <a:ext cx="7992000" cy="600648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83CF00-C27B-8B7D-CB51-4DDC164B000E}"/>
              </a:ext>
            </a:extLst>
          </p:cNvPr>
          <p:cNvSpPr txBox="1"/>
          <p:nvPr/>
        </p:nvSpPr>
        <p:spPr>
          <a:xfrm>
            <a:off x="231648" y="2807208"/>
            <a:ext cx="3486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rue_Faidherbe_lors_de_la_Braderie_de_Lille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rsonne, habits, personnes&#10;&#10;Le contenu généré par l’IA peut être incorrect.">
            <a:extLst>
              <a:ext uri="{FF2B5EF4-FFF2-40B4-BE49-F238E27FC236}">
                <a16:creationId xmlns:a16="http://schemas.microsoft.com/office/drawing/2014/main" id="{C94C6372-42CE-AEAB-8F72-198B180D4D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32" y="279000"/>
            <a:ext cx="8461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A3CC37-E906-4D8B-A8BD-7A74F59AF171}"/>
              </a:ext>
            </a:extLst>
          </p:cNvPr>
          <p:cNvSpPr txBox="1"/>
          <p:nvPr/>
        </p:nvSpPr>
        <p:spPr>
          <a:xfrm>
            <a:off x="8900160" y="3023616"/>
            <a:ext cx="3194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On peut danser le tango dans la Vieille Bourse les dimanches soir d'été.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autel, lieu de culte&#10;&#10;Le contenu généré par l’IA peut être incorrect.">
            <a:extLst>
              <a:ext uri="{FF2B5EF4-FFF2-40B4-BE49-F238E27FC236}">
                <a16:creationId xmlns:a16="http://schemas.microsoft.com/office/drawing/2014/main" id="{356BB99F-A367-1413-502B-7076A9115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256" y="279000"/>
            <a:ext cx="458598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0EC0A1-854C-CCDA-1BFE-C6938AB282B2}"/>
              </a:ext>
            </a:extLst>
          </p:cNvPr>
          <p:cNvSpPr txBox="1"/>
          <p:nvPr/>
        </p:nvSpPr>
        <p:spPr>
          <a:xfrm>
            <a:off x="256032" y="3002281"/>
            <a:ext cx="31821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L'autel et la statue de Notre-Dame de la Treille dans la sainte chapelle de la cathédrale.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1794965A-DB56-B538-2B4E-19FB66D81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74" y="279000"/>
            <a:ext cx="843514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33E27F-1676-12E5-7D63-314627F26621}"/>
              </a:ext>
            </a:extLst>
          </p:cNvPr>
          <p:cNvSpPr txBox="1"/>
          <p:nvPr/>
        </p:nvSpPr>
        <p:spPr>
          <a:xfrm>
            <a:off x="9083040" y="3429000"/>
            <a:ext cx="3023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du Cœur-Immaculé-de-Marie dans le quartier de Lille-Sud, confiée aux Salésiens.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orloge&#10;&#10;Le contenu généré par l’IA peut être incorrect.">
            <a:extLst>
              <a:ext uri="{FF2B5EF4-FFF2-40B4-BE49-F238E27FC236}">
                <a16:creationId xmlns:a16="http://schemas.microsoft.com/office/drawing/2014/main" id="{B8763C11-624C-6E22-2AF3-1D91821B76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592" y="279000"/>
            <a:ext cx="396226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4936C5-1CAC-2A0C-3DEE-992DD400B5FD}"/>
              </a:ext>
            </a:extLst>
          </p:cNvPr>
          <p:cNvSpPr txBox="1"/>
          <p:nvPr/>
        </p:nvSpPr>
        <p:spPr>
          <a:xfrm>
            <a:off x="334519" y="3938016"/>
            <a:ext cx="3732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chambre de commerce et d'industrie des Hauts-de-France.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B7A1AEEF-C86F-2B5D-B697-A037BACC7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338" y="279000"/>
            <a:ext cx="909132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3B8462-893D-59AA-2BA0-ACA5AEB10EB4}"/>
              </a:ext>
            </a:extLst>
          </p:cNvPr>
          <p:cNvSpPr txBox="1"/>
          <p:nvPr/>
        </p:nvSpPr>
        <p:spPr>
          <a:xfrm>
            <a:off x="4289353" y="6117335"/>
            <a:ext cx="6754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site d'</a:t>
            </a:r>
            <a:r>
              <a:rPr lang="fr-FR" sz="2400" b="1" dirty="0" err="1">
                <a:solidFill>
                  <a:schemeClr val="bg1"/>
                </a:solidFill>
              </a:rPr>
              <a:t>EuraTechnologies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bâtiment, route&#10;&#10;Le contenu généré par l’IA peut être incorrect.">
            <a:extLst>
              <a:ext uri="{FF2B5EF4-FFF2-40B4-BE49-F238E27FC236}">
                <a16:creationId xmlns:a16="http://schemas.microsoft.com/office/drawing/2014/main" id="{CDD7C381-7153-0817-8B03-800BC4FC9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7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B9D6C0-F402-8507-D012-8BE536C180C1}"/>
              </a:ext>
            </a:extLst>
          </p:cNvPr>
          <p:cNvSpPr txBox="1"/>
          <p:nvPr/>
        </p:nvSpPr>
        <p:spPr>
          <a:xfrm>
            <a:off x="1914144" y="6117335"/>
            <a:ext cx="890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de la Clé, l'une des rues commerçantes du Vieux-Lille.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Le contenu généré par l’IA peut être incorrect.">
            <a:extLst>
              <a:ext uri="{FF2B5EF4-FFF2-40B4-BE49-F238E27FC236}">
                <a16:creationId xmlns:a16="http://schemas.microsoft.com/office/drawing/2014/main" id="{59F2EA75-38D1-944A-6673-22C5E6BA1B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4437" y="279000"/>
            <a:ext cx="513238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DA6EE9-F42B-6CC3-B4BA-931BA14453A7}"/>
              </a:ext>
            </a:extLst>
          </p:cNvPr>
          <p:cNvSpPr txBox="1"/>
          <p:nvPr/>
        </p:nvSpPr>
        <p:spPr>
          <a:xfrm>
            <a:off x="8556821" y="3270504"/>
            <a:ext cx="3425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du Palais Rihour, abritant l'office du tourisme.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Usage mixte&#10;&#10;Le contenu généré par l’IA peut être incorrect.">
            <a:extLst>
              <a:ext uri="{FF2B5EF4-FFF2-40B4-BE49-F238E27FC236}">
                <a16:creationId xmlns:a16="http://schemas.microsoft.com/office/drawing/2014/main" id="{9BD93D26-CB6A-2935-D646-54A2247B56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313" y="279000"/>
            <a:ext cx="9980199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A4C324-6903-757F-8CE2-3A27733FB43D}"/>
              </a:ext>
            </a:extLst>
          </p:cNvPr>
          <p:cNvSpPr txBox="1"/>
          <p:nvPr/>
        </p:nvSpPr>
        <p:spPr>
          <a:xfrm>
            <a:off x="79209" y="3172968"/>
            <a:ext cx="18161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Extérieur de la Vieille Bourse, sur la Grand-Place.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ville&#10;&#10;Le contenu généré par l’IA peut être incorrect.">
            <a:extLst>
              <a:ext uri="{FF2B5EF4-FFF2-40B4-BE49-F238E27FC236}">
                <a16:creationId xmlns:a16="http://schemas.microsoft.com/office/drawing/2014/main" id="{8831F31B-58D7-93A4-5B3A-0EC966CDBF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68" y="279000"/>
            <a:ext cx="869903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16D50C-4185-C25D-A5F1-45D3EC320E5E}"/>
              </a:ext>
            </a:extLst>
          </p:cNvPr>
          <p:cNvSpPr txBox="1"/>
          <p:nvPr/>
        </p:nvSpPr>
        <p:spPr>
          <a:xfrm>
            <a:off x="9253728" y="3609802"/>
            <a:ext cx="293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Intérieur de la vieille bourse.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voiture&#10;&#10;Le contenu généré par l’IA peut être incorrect.">
            <a:extLst>
              <a:ext uri="{FF2B5EF4-FFF2-40B4-BE49-F238E27FC236}">
                <a16:creationId xmlns:a16="http://schemas.microsoft.com/office/drawing/2014/main" id="{00C12179-E2F8-2877-1560-2F0AAC5B6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144" y="279000"/>
            <a:ext cx="761652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331F39-8B5B-48CF-A9CC-29845149B1A7}"/>
              </a:ext>
            </a:extLst>
          </p:cNvPr>
          <p:cNvSpPr txBox="1"/>
          <p:nvPr/>
        </p:nvSpPr>
        <p:spPr>
          <a:xfrm>
            <a:off x="707136" y="3962400"/>
            <a:ext cx="335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à arcures rue Benvignat.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EC6B4AEE-0434-31F9-4DC9-DEF7CE02C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59" y="279000"/>
            <a:ext cx="971566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76596-C40D-0506-1487-F629B640742E}"/>
              </a:ext>
            </a:extLst>
          </p:cNvPr>
          <p:cNvSpPr txBox="1"/>
          <p:nvPr/>
        </p:nvSpPr>
        <p:spPr>
          <a:xfrm>
            <a:off x="10133423" y="2746249"/>
            <a:ext cx="2058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de Gilles de la Boë.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1CAF561B-5471-0CF1-D7B2-73E3FFEE72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4592" y="279000"/>
            <a:ext cx="55384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B30732-0553-6EE0-58AA-C8BCD71BFEB8}"/>
              </a:ext>
            </a:extLst>
          </p:cNvPr>
          <p:cNvSpPr txBox="1"/>
          <p:nvPr/>
        </p:nvSpPr>
        <p:spPr>
          <a:xfrm>
            <a:off x="158496" y="2695676"/>
            <a:ext cx="3523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Petit côté nord-ouest du rang de Beauregard, de style « franco-lillois » constitué par la répétition de la « travée lilloise ».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ille, bâtiment&#10;&#10;Le contenu généré par l’IA peut être incorrect.">
            <a:extLst>
              <a:ext uri="{FF2B5EF4-FFF2-40B4-BE49-F238E27FC236}">
                <a16:creationId xmlns:a16="http://schemas.microsoft.com/office/drawing/2014/main" id="{651610A0-2E9A-AFE5-38FD-0440932725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962550"/>
            <a:ext cx="11664000" cy="49329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64F6F-B07F-2C02-06AB-59BCC1AF1BDE}"/>
              </a:ext>
            </a:extLst>
          </p:cNvPr>
          <p:cNvSpPr txBox="1"/>
          <p:nvPr/>
        </p:nvSpPr>
        <p:spPr>
          <a:xfrm>
            <a:off x="4413504" y="5895450"/>
            <a:ext cx="11387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place aux Oignons.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C2834682-AA96-C29E-1A18-444B225EBE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470" y="279000"/>
            <a:ext cx="69969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4C89DC-FE19-9E27-82AD-669A2DC7FFC5}"/>
              </a:ext>
            </a:extLst>
          </p:cNvPr>
          <p:cNvSpPr txBox="1"/>
          <p:nvPr/>
        </p:nvSpPr>
        <p:spPr>
          <a:xfrm>
            <a:off x="7612250" y="3389668"/>
            <a:ext cx="4145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Faidherbe avec ses immeubles néo-lillois au format haussmannien.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église&#10;&#10;Le contenu généré par l’IA peut être incorrect.">
            <a:extLst>
              <a:ext uri="{FF2B5EF4-FFF2-40B4-BE49-F238E27FC236}">
                <a16:creationId xmlns:a16="http://schemas.microsoft.com/office/drawing/2014/main" id="{F1D62945-5D03-DAD2-0290-3534342937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301" y="279000"/>
            <a:ext cx="519587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17F7C4-44C4-918E-A37C-0F7C82BF2B00}"/>
              </a:ext>
            </a:extLst>
          </p:cNvPr>
          <p:cNvSpPr txBox="1"/>
          <p:nvPr/>
        </p:nvSpPr>
        <p:spPr>
          <a:xfrm>
            <a:off x="1121664" y="3767328"/>
            <a:ext cx="31216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Saint-Maurice.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74981023-0497-57E8-1061-9C2D013AF2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947" y="279000"/>
            <a:ext cx="721610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19F3DA-0376-C4E1-7B4D-0BB7DEF180CC}"/>
              </a:ext>
            </a:extLst>
          </p:cNvPr>
          <p:cNvSpPr txBox="1"/>
          <p:nvPr/>
        </p:nvSpPr>
        <p:spPr>
          <a:xfrm>
            <a:off x="9912096" y="3429000"/>
            <a:ext cx="2279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nef de l'église Saint-André.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7B107D8E-1EE1-F904-101B-78407C3788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408" y="279000"/>
            <a:ext cx="84616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C371C-6226-93E1-DCF4-66A2244E58DC}"/>
              </a:ext>
            </a:extLst>
          </p:cNvPr>
          <p:cNvSpPr txBox="1"/>
          <p:nvPr/>
        </p:nvSpPr>
        <p:spPr>
          <a:xfrm>
            <a:off x="173680" y="3710387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Notre-Dame-de-la-Treille.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lieu de culte, bougie, meubles&#10;&#10;Le contenu généré par l’IA peut être incorrect.">
            <a:extLst>
              <a:ext uri="{FF2B5EF4-FFF2-40B4-BE49-F238E27FC236}">
                <a16:creationId xmlns:a16="http://schemas.microsoft.com/office/drawing/2014/main" id="{6D11AB62-0A7A-D434-3410-AB5A74504F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163" y="279000"/>
            <a:ext cx="366279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64EA75-2E66-D3BD-D6C8-08982E0EA44C}"/>
              </a:ext>
            </a:extLst>
          </p:cNvPr>
          <p:cNvSpPr txBox="1"/>
          <p:nvPr/>
        </p:nvSpPr>
        <p:spPr>
          <a:xfrm>
            <a:off x="8095488" y="3828288"/>
            <a:ext cx="3547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chaire de l'église Saint-Sauveur.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Le contenu généré par l’IA peut être incorrect.">
            <a:extLst>
              <a:ext uri="{FF2B5EF4-FFF2-40B4-BE49-F238E27FC236}">
                <a16:creationId xmlns:a16="http://schemas.microsoft.com/office/drawing/2014/main" id="{62140FAD-E31B-FEE2-B8BF-23DA86C4AD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681616"/>
            <a:ext cx="11700000" cy="531984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3E735E-EFDC-AE36-A7D5-2D4B12259B73}"/>
              </a:ext>
            </a:extLst>
          </p:cNvPr>
          <p:cNvSpPr txBox="1"/>
          <p:nvPr/>
        </p:nvSpPr>
        <p:spPr>
          <a:xfrm>
            <a:off x="4632960" y="6001457"/>
            <a:ext cx="882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L'Hospice Comtesse.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3474AF96-2646-D336-17D8-4A98F7FEC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461" y="279000"/>
            <a:ext cx="853333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64187F-2D74-9362-4E27-EF307DFF324E}"/>
              </a:ext>
            </a:extLst>
          </p:cNvPr>
          <p:cNvSpPr txBox="1"/>
          <p:nvPr/>
        </p:nvSpPr>
        <p:spPr>
          <a:xfrm>
            <a:off x="427208" y="3900624"/>
            <a:ext cx="3231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porte de Paris.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D477A596-9119-68FE-AB5A-C1D5306E56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8" y="2340864"/>
            <a:ext cx="5760000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60E97C-6C38-8A36-7893-DBE4FB669B90}"/>
              </a:ext>
            </a:extLst>
          </p:cNvPr>
          <p:cNvSpPr txBox="1"/>
          <p:nvPr/>
        </p:nvSpPr>
        <p:spPr>
          <a:xfrm>
            <a:off x="1328928" y="1840992"/>
            <a:ext cx="6303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Lille RueEsquermoise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Place centrale&#10;&#10;Le contenu généré par l’IA peut être incorrect.">
            <a:extLst>
              <a:ext uri="{FF2B5EF4-FFF2-40B4-BE49-F238E27FC236}">
                <a16:creationId xmlns:a16="http://schemas.microsoft.com/office/drawing/2014/main" id="{57F40D86-120F-41F2-1E57-54C0F2621C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227" y="204216"/>
            <a:ext cx="5864351" cy="30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74E97BF-3356-B0EE-A9C1-2C5423CF3AC1}"/>
              </a:ext>
            </a:extLst>
          </p:cNvPr>
          <p:cNvSpPr txBox="1"/>
          <p:nvPr/>
        </p:nvSpPr>
        <p:spPr>
          <a:xfrm>
            <a:off x="6131774" y="3264216"/>
            <a:ext cx="5828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Avec ses pavés, ses belles pierres et ses boutiques chics,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AAB329C-F9BA-CF3A-4F2A-9ECE35341DCF}"/>
              </a:ext>
            </a:extLst>
          </p:cNvPr>
          <p:cNvSpPr txBox="1"/>
          <p:nvPr/>
        </p:nvSpPr>
        <p:spPr>
          <a:xfrm>
            <a:off x="231648" y="204216"/>
            <a:ext cx="5673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Proposé Par Lorient La Ville De Lille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A2DBD76-7782-3842-08CD-32447B077327}"/>
              </a:ext>
            </a:extLst>
          </p:cNvPr>
          <p:cNvSpPr txBox="1"/>
          <p:nvPr/>
        </p:nvSpPr>
        <p:spPr>
          <a:xfrm>
            <a:off x="6571488" y="4718304"/>
            <a:ext cx="5205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336</Words>
  <Application>Microsoft Office PowerPoint</Application>
  <PresentationFormat>Grand écran</PresentationFormat>
  <Paragraphs>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2025-02-28T10:54:19Z</dcterms:created>
  <dcterms:modified xsi:type="dcterms:W3CDTF">2025-07-19T03:55:52Z</dcterms:modified>
</cp:coreProperties>
</file>