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3" r:id="rId2"/>
  </p:sldMasterIdLst>
  <p:notesMasterIdLst>
    <p:notesMasterId r:id="rId27"/>
  </p:notesMasterIdLst>
  <p:sldIdLst>
    <p:sldId id="256" r:id="rId3"/>
    <p:sldId id="257" r:id="rId4"/>
    <p:sldId id="275" r:id="rId5"/>
    <p:sldId id="259" r:id="rId6"/>
    <p:sldId id="261" r:id="rId7"/>
    <p:sldId id="262" r:id="rId8"/>
    <p:sldId id="263" r:id="rId9"/>
    <p:sldId id="264" r:id="rId10"/>
    <p:sldId id="276" r:id="rId11"/>
    <p:sldId id="260" r:id="rId12"/>
    <p:sldId id="277" r:id="rId13"/>
    <p:sldId id="269" r:id="rId14"/>
    <p:sldId id="272" r:id="rId15"/>
    <p:sldId id="273" r:id="rId16"/>
    <p:sldId id="274" r:id="rId17"/>
    <p:sldId id="265" r:id="rId18"/>
    <p:sldId id="268" r:id="rId19"/>
    <p:sldId id="266" r:id="rId20"/>
    <p:sldId id="267" r:id="rId21"/>
    <p:sldId id="270" r:id="rId22"/>
    <p:sldId id="271" r:id="rId23"/>
    <p:sldId id="278" r:id="rId24"/>
    <p:sldId id="279" r:id="rId25"/>
    <p:sldId id="281" r:id="rId26"/>
  </p:sldIdLst>
  <p:sldSz cx="12192000" cy="6858000"/>
  <p:notesSz cx="6858000" cy="9144000"/>
  <p:defaultTextStyle>
    <a:defPPr>
      <a:defRPr kern="0"/>
    </a:def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5345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D7B26C5-4107-4FEC-AEDC-1716B250A1EF}" styleName="Style clair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7" autoAdjust="0"/>
    <p:restoredTop sz="95083" autoAdjust="0"/>
  </p:normalViewPr>
  <p:slideViewPr>
    <p:cSldViewPr snapToGrid="0">
      <p:cViewPr varScale="1">
        <p:scale>
          <a:sx n="81" d="100"/>
          <a:sy n="81" d="100"/>
        </p:scale>
        <p:origin x="756" y="4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C76060-251B-41DC-B944-A9AE416C54F3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3D22BB-B52E-4918-9CDF-D8A7F0A848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3325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fr-FR" dirty="0"/>
              <a:t>Parle lentement</a:t>
            </a:r>
          </a:p>
          <a:p>
            <a:pPr marL="0" indent="0">
              <a:buFontTx/>
              <a:buNone/>
            </a:pPr>
            <a:r>
              <a:rPr lang="fr-FR" dirty="0"/>
              <a:t>Articule</a:t>
            </a:r>
          </a:p>
          <a:p>
            <a:pPr marL="0" indent="0">
              <a:buFontTx/>
              <a:buNone/>
            </a:pPr>
            <a:r>
              <a:rPr lang="fr-FR" dirty="0"/>
              <a:t>Regard l’audience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92788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99146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905859-80E2-AAD8-C7B7-E2A1C6160F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0F08A8AF-B204-901D-BB82-315B9F0994C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A9EFA75E-37AF-FDE6-3817-4F5A70DAFA0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D7D8BAE-14BB-A03A-D1E3-4CC78729FE1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78354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66915E2-E640-EE8E-58BC-F2AADA1526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E603D12-7F60-3763-878F-A1EEA1461F6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FCE24253-8D78-8966-CE4F-5DEBE775AB9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0C8D6D0-888D-C46A-FA53-94D7AEE44B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68072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0FF39C-129C-5824-8969-B1AEF4EA7A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AACC3E4-5619-0C48-00FB-A524429F5DA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CD9D9EA-AAC4-4DE7-C522-9E6FB33E97C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Le lieu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2A90ADA-5BC1-C9B2-7D8A-55B755329E2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27964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7A76E0-31F0-283C-6421-45874C1F9B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A448EC09-6778-3EF1-122A-A39CF5F963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8479D528-D7A3-257E-B25B-5658CAA5024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La pièce de théâtres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20794B8-597E-C1BC-68B7-A8B90B57085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122979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791B9D-E284-9B33-D879-EA556C9111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BBAB5991-8D70-9755-6A32-66BB8E07EB6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5C35E095-2AFF-B145-8094-DDD73116650F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r>
              <a:rPr lang="fr-FR" dirty="0"/>
              <a:t>La représentation à une date et un lieu donné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E74D83D-F600-FE48-227B-9A886F17950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65240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3090F4-9AE0-E2E9-5D8B-03D8038CFC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A3F388EB-DA35-032F-8BCA-F6FB5A11259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6E6ED01-A361-5BC5-AE17-3A760F0FEF6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dirty="0"/>
              <a:t>36 théâtres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dirty="0"/>
              <a:t>53 spectacles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dirty="0"/>
              <a:t>274 représentations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8D82186-65B0-6E6D-8C2E-77BCAC0835B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73561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84F748-C956-2EF5-9125-8EA73A11D2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EB9B7AE2-4D4A-CABB-EC91-FD5E29A9EC3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1BAA0D37-D85F-28F9-3DF8-998B5BC5309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r>
              <a:rPr lang="fr-FR" dirty="0"/>
              <a:t>Savoir où les festivaliers déambulent.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31BB704-6768-EC73-0C64-2606B0559A6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92462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A7A72C-5EAD-8047-800C-F5EDCB4B4A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28760AE7-2B9B-1996-5EF4-1BC8896E2F1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0DAEB7A-5C4D-5F96-13D2-262745BB1E7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fr-FR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Une isochrone représente sur une carte l’ensemble des points accessibles en un temps de trajet égal depuis un point de départ</a:t>
            </a:r>
            <a:endParaRPr lang="fr-FR" b="0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fr-FR" b="1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latin typeface="Century Gothic" panose="020B0502020202020204" pitchFamily="34" charset="0"/>
              </a:rPr>
              <a:t>45 % des théâtres </a:t>
            </a:r>
            <a:r>
              <a:rPr lang="fr-FR" dirty="0">
                <a:latin typeface="Century Gothic" panose="020B0502020202020204" pitchFamily="34" charset="0"/>
              </a:rPr>
              <a:t>à moins de 15 min à pied de la place Pie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latin typeface="Century Gothic" panose="020B0502020202020204" pitchFamily="34" charset="0"/>
              </a:rPr>
              <a:t>66% des accueillies</a:t>
            </a:r>
          </a:p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C9F3661-6475-7B3F-9B09-1B1330242CF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45673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580536-76B3-884C-8E96-E04AD885C4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042F88A4-8ABC-8181-33D1-DDBDA48598A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84CCEB1-30EC-D877-FB26-BAA678FDB9F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0068EB6-3E4C-5E2A-FE9B-BFCC0F36548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0069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025A12-0084-EE8D-7DF5-7851874E57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8CC43B30-9CFC-E77E-903B-5B98264F88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73E67A99-039B-D395-1D20-7BAFC051DF0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9E2D1F86-186E-2F09-FA05-2ABDA739770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9317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F54524-77D5-583C-8B53-31951774EE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9B38999-EF7C-6898-0FAC-FEEC5C5C96D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E8F69668-F5A4-010D-733C-D89CD501AD0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Gymnase du lycée Mistral : 8h → 15h</a:t>
            </a:r>
          </a:p>
          <a:p>
            <a:r>
              <a:rPr lang="fr-FR" dirty="0"/>
              <a:t>Chartreuse de Villeneuve lez Avignon : 11h → 15h (</a:t>
            </a:r>
            <a:r>
              <a:rPr lang="fr-FR" b="1" dirty="0"/>
              <a:t>plus arbres ombragés toute la journée</a:t>
            </a:r>
            <a:r>
              <a:rPr lang="fr-FR" dirty="0"/>
              <a:t>)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23DC1F5-1B13-3AD1-6C55-3B913737A3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3065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220D4-FD53-D3BA-511F-B46D775965D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0167B2E5-4E88-C765-81E0-70172F5B862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84071D5-E375-B1F0-85DA-65001C82B8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Rayon de 200m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648D279-68BC-00F7-10BD-1A57017E813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176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EAFA3-4883-F1F8-75BF-40A1BC5E85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F726D193-40FD-E8EC-8810-2726BECFB48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E2A3126-9837-DFCF-68B1-329E8438C2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Corrélation </a:t>
            </a:r>
            <a:r>
              <a:rPr lang="fr-FR" b="1" dirty="0"/>
              <a:t>négative</a:t>
            </a:r>
          </a:p>
          <a:p>
            <a:endParaRPr lang="fr-FR" b="1" dirty="0"/>
          </a:p>
          <a:p>
            <a:r>
              <a:rPr lang="fr-FR" b="1" dirty="0"/>
              <a:t>Quand le NDVI augmente de 0,1, la température diminue de 1°C.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69DCAF8-8D48-1F76-2649-BC6F452667BD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76466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B2A00-EB9A-E31D-B862-FD4B2297EC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C774272F-0185-775C-8FF3-76148E8AD53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307B22EA-7420-49BC-1E5C-890C8E8A17B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Comment expliquer ces variations ?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A6FBA6A7-7519-2347-16C6-B83F324E7DA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13098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930C67-8D0C-25DF-4E11-DFAE089823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4CC5B5F9-8C64-9D5A-6959-24EADA7CDF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B7A736C0-096D-40FF-21FD-5D042BD213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Ce phénomène se retranscrit dans les différents théâtres.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BAC839F0-D8C0-74C3-C310-5B9E0B86B55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726688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8393F53-9ED9-A7EC-18CD-C01BF1AA1D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439334E7-7A5B-7950-4D44-CB3E68595B7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498E4718-37E8-4778-71E8-E10F3CFA909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Aide à la décision → aménager les théâtres les plus chauds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73EE702-77EF-D8C8-32FF-3A0AE05A4E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789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808B623-9F65-F044-23EA-A7BA571EB9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9DE4E6F7-503E-6BC4-C077-20250983172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452377E6-4101-715B-752A-7F841D3639E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Climatisation, isolation des bâtiments, SVF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EE008AB-3246-3527-8DA9-F0436E666A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46335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D50A1-5781-C478-0DCA-88A32B97B1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75EED60-ACF5-2635-6032-7C898AE2EE3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99B00465-FA22-BC8F-0F5C-69B71B0315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CFDFF52-17DA-B687-573C-7E33B2C3BF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278925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98157DA-8F73-780C-159B-AAF7537F7D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333CD96B-2E1C-3CD3-C16D-062EC395A4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D580A361-B79D-4062-E840-D58D4A5542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b="1" dirty="0"/>
              <a:t>La température la plus basse pour mistral, c’est quasiment la température la plus chaude pour le lycée mistral</a:t>
            </a:r>
          </a:p>
          <a:p>
            <a:endParaRPr lang="fr-FR" dirty="0"/>
          </a:p>
          <a:p>
            <a:endParaRPr lang="fr-FR" dirty="0"/>
          </a:p>
          <a:p>
            <a:r>
              <a:rPr lang="fr-FR" dirty="0"/>
              <a:t>Donc :</a:t>
            </a:r>
          </a:p>
          <a:p>
            <a:r>
              <a:rPr lang="fr-FR" dirty="0"/>
              <a:t>2. Importance d’aménager le territoire en adéquation aux besoins métiers du Festival d’Avignon.</a:t>
            </a:r>
          </a:p>
          <a:p>
            <a:endParaRPr lang="fr-FR" dirty="0"/>
          </a:p>
          <a:p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F00B463A-AF1C-41E6-CF55-4AC5010B965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258417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0B029E-512C-FE9C-78EE-EEAB61E592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AEEC87F4-D94D-212F-6419-74D861C3853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0D62C7CB-CAD8-9974-7F7E-EFCE127E8B2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Tx/>
              <a:buChar char="-"/>
            </a:pP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7AEACC1-C1E8-1647-0411-1A69360E1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494391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8DBD4A-5D2A-67D0-4CBB-E9DDE2DC8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E27BEB63-D11A-EEED-B8AF-4F3348D4898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69E6FD63-4204-C857-2F47-BC076070581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Nouveaux facteurs explicatifs : </a:t>
            </a:r>
          </a:p>
          <a:p>
            <a:pPr marL="171450" indent="-171450">
              <a:buFontTx/>
              <a:buChar char="-"/>
            </a:pPr>
            <a:r>
              <a:rPr lang="fr-FR" dirty="0"/>
              <a:t>Humidité</a:t>
            </a:r>
          </a:p>
          <a:p>
            <a:pPr marL="171450" indent="-171450">
              <a:buFontTx/>
              <a:buChar char="-"/>
            </a:pPr>
            <a:r>
              <a:rPr lang="fr-FR" dirty="0"/>
              <a:t>Flux aériens</a:t>
            </a:r>
          </a:p>
          <a:p>
            <a:pPr marL="171450" indent="-171450">
              <a:buFontTx/>
              <a:buChar char="-"/>
            </a:pPr>
            <a:r>
              <a:rPr lang="fr-FR" dirty="0"/>
              <a:t>Albédos</a:t>
            </a:r>
          </a:p>
          <a:p>
            <a:pPr marL="171450" indent="-171450">
              <a:buFontTx/>
              <a:buChar char="-"/>
            </a:pPr>
            <a:r>
              <a:rPr lang="fr-FR" dirty="0"/>
              <a:t>Sky </a:t>
            </a:r>
            <a:r>
              <a:rPr lang="fr-FR" dirty="0" err="1"/>
              <a:t>View</a:t>
            </a:r>
            <a:r>
              <a:rPr lang="fr-FR" dirty="0"/>
              <a:t> Factor</a:t>
            </a:r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6194F26-1E83-A1DC-C47B-C26C7FD97EE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6897864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E34363-8B40-D941-6E70-73305E7B4C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>
            <a:extLst>
              <a:ext uri="{FF2B5EF4-FFF2-40B4-BE49-F238E27FC236}">
                <a16:creationId xmlns:a16="http://schemas.microsoft.com/office/drawing/2014/main" id="{725EA226-FC30-ACD1-B20F-83530849CC4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>
            <a:extLst>
              <a:ext uri="{FF2B5EF4-FFF2-40B4-BE49-F238E27FC236}">
                <a16:creationId xmlns:a16="http://schemas.microsoft.com/office/drawing/2014/main" id="{0BF9589C-2359-25CF-9041-889B40F7BE3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Tx/>
              <a:buNone/>
            </a:pPr>
            <a:endParaRPr lang="fr-FR" dirty="0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3AA7D945-96E8-A598-C4F5-C9E1C23105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53D22BB-B52E-4918-9CDF-D8A7F0A84821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9286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0163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F807DE-83D0-29C6-97B7-561C9693AE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9E4DDDE2-E742-A4B9-F4BA-AB475D0A26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FFF9D3-692F-7EB3-7F08-C923D509A2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150A22-C223-4B7F-9F94-35182CFAD504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AC751A5-416A-BE64-7E6B-05AD790F50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907B8F7-B9B1-0BCC-688C-DC417C67BA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CD685-613A-426F-91B5-D806E8E976C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4025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5841167-E0BC-9AD2-9F86-7BC434D9CA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0FFC259-A16B-1312-B089-899FECB364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8F90DC1-864D-DFEC-BFAB-06975802DBC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73BA6F-1538-2689-84B7-27036E80A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783AB86-BF75-435A-1F36-BE70C6FED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61826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9C7A09A-3487-E723-3BEE-02DCDA8F6F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49DAFC9-F095-82D3-FE14-5C03754C9E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81EC148-C9DC-DB25-6BE1-760F0C7BBD0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6B3355D-423C-1C7E-F7F7-76447B075C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89BA1F5-30B5-A9B3-281B-552B07B46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132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2F3B3A-176A-C830-153E-E2F6D945E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36329F2-F46B-2707-D1B1-3AA43A251B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AD59AD1-FCF6-2917-7809-CCF1FC0E27F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576674-C709-1189-D815-96513AB14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9F8F690-8235-9616-05F3-0FA87C80D6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78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00D877-2B36-C37B-F6D5-322ED1996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10747EC-EB51-131D-6435-754F995F25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E66A17A-39D9-55A3-B088-75E9D84D7E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9BEA2CE-7D71-70DC-111A-7438D6397B9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6D507C6-875E-265A-D061-88B1D779DF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46BA6E1-612E-9004-1A1A-B1E1187CD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4807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0D3942-E95E-4F8C-1005-75F5632AC7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08948F2-DE11-44D7-32AA-1A4B26F322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7981585B-F039-DA40-7474-3E54B9E6B5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C19C2547-9DCE-B9C6-B8C6-AE5591B530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9492500-29DF-0860-4F42-E913EE244C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3825318-4F61-6F24-DF49-E54F1E418B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31E5919-A1D7-3BDB-AD17-E1B31F42D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434824E-BB90-FD1D-C593-20A5A1C381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77181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EDAF76-98D2-7F0F-218C-6C83BC9BE4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788A1A38-D5B8-9482-9F7F-7FB2B5DEAD2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CD66E13-DE73-4902-A730-00B53530F2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F9E42BAB-46E9-5433-2266-9778CD5D6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565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75229FC-5085-BABD-6498-EE256004C97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D0AF414-C578-30D0-C8EA-0B7A15FBF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EF711554-3B6E-5732-3261-C11D61333B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660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79236F-320B-8EC7-3091-5C4CA85264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73148CB-6701-E775-06F8-D865500778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092A3EA-0E5B-FA75-70E2-F917033D44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5C5A87F-CDE0-B02B-39E9-0421AC02A91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60EDF1B-EBD2-254A-BA98-9353477185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99966C0-2EB4-D1D9-9C88-61FB62961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2294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41E9B7-46CA-1872-2F7C-656EA7049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39FB88C-6DEC-F661-3F8C-8A271254C7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0EA7420-F9AC-DD4B-D853-3F6EF91DFA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FDA87E3-18AE-21FD-BF37-754B3F11022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C9B5D3C-6F1B-EF08-B7EC-AA36CC3488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C3D66E9-3185-13B5-E113-2FC95C09CC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3576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27BBB6-B602-599F-CA38-057411DFD1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7EB8A71-E33A-0D1A-B2DB-FC244D7B9F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77EDFF5-0646-AB49-C0E0-73A2F0D6A6D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341BDE-3F8A-A4F0-E39A-C7FC742F9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B84503-54F9-463E-10D7-A238E176D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060868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090C0D27-A36A-CAE8-C4DC-0D905206DB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DB811BA-9256-03B0-FB75-0D4F2801BF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3D593DE-E632-50B8-6E04-BBF070E8BFA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EB89E65-21AA-4BB7-8A73-8C4A9F1F333F}" type="datetimeFigureOut">
              <a:rPr lang="fr-FR" smtClean="0"/>
              <a:t>10/07/2025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A0BECC-0006-5234-B176-7F85B0D8E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4EFD326-D7DE-28E7-D3DC-274546804F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C878E42-55C4-4507-8F58-F72C24EE6D7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0483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ject 2">
            <a:extLst>
              <a:ext uri="{FF2B5EF4-FFF2-40B4-BE49-F238E27FC236}">
                <a16:creationId xmlns:a16="http://schemas.microsoft.com/office/drawing/2014/main" id="{0DECFB6F-F555-27EE-A12F-F41F54AB3B7C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0" y="-2"/>
            <a:ext cx="10280291" cy="6858002"/>
          </a:xfrm>
          <a:prstGeom prst="rect">
            <a:avLst/>
          </a:prstGeom>
        </p:spPr>
      </p:pic>
      <p:pic>
        <p:nvPicPr>
          <p:cNvPr id="11" name="Picture 4" descr="Logo d'Avignon Université depuis 2018.">
            <a:extLst>
              <a:ext uri="{FF2B5EF4-FFF2-40B4-BE49-F238E27FC236}">
                <a16:creationId xmlns:a16="http://schemas.microsoft.com/office/drawing/2014/main" id="{3A8A7572-E710-9FC2-5ECC-3F8246305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01939" y="5803271"/>
            <a:ext cx="723475" cy="89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393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xStyles>
    <p:titleStyle>
      <a:lvl1pPr eaLnBrk="1" hangingPunct="1">
        <a:defRPr>
          <a:latin typeface="+mj-lt"/>
          <a:ea typeface="+mj-ea"/>
          <a:cs typeface="+mj-cs"/>
        </a:defRPr>
      </a:lvl1pPr>
    </p:titleStyle>
    <p:bodyStyle>
      <a:lvl1pPr marL="0" eaLnBrk="1" hangingPunct="1">
        <a:defRPr>
          <a:latin typeface="+mn-lt"/>
          <a:ea typeface="+mn-ea"/>
          <a:cs typeface="+mn-cs"/>
        </a:defRPr>
      </a:lvl1pPr>
      <a:lvl2pPr marL="966292" eaLnBrk="1" hangingPunct="1">
        <a:defRPr>
          <a:latin typeface="+mn-lt"/>
          <a:ea typeface="+mn-ea"/>
          <a:cs typeface="+mn-cs"/>
        </a:defRPr>
      </a:lvl2pPr>
      <a:lvl3pPr marL="1932584" eaLnBrk="1" hangingPunct="1">
        <a:defRPr>
          <a:latin typeface="+mn-lt"/>
          <a:ea typeface="+mn-ea"/>
          <a:cs typeface="+mn-cs"/>
        </a:defRPr>
      </a:lvl3pPr>
      <a:lvl4pPr marL="2898877" eaLnBrk="1" hangingPunct="1">
        <a:defRPr>
          <a:latin typeface="+mn-lt"/>
          <a:ea typeface="+mn-ea"/>
          <a:cs typeface="+mn-cs"/>
        </a:defRPr>
      </a:lvl4pPr>
      <a:lvl5pPr marL="3865169" eaLnBrk="1" hangingPunct="1">
        <a:defRPr>
          <a:latin typeface="+mn-lt"/>
          <a:ea typeface="+mn-ea"/>
          <a:cs typeface="+mn-cs"/>
        </a:defRPr>
      </a:lvl5pPr>
      <a:lvl6pPr marL="4831461" eaLnBrk="1" hangingPunct="1">
        <a:defRPr>
          <a:latin typeface="+mn-lt"/>
          <a:ea typeface="+mn-ea"/>
          <a:cs typeface="+mn-cs"/>
        </a:defRPr>
      </a:lvl6pPr>
      <a:lvl7pPr marL="5797753" eaLnBrk="1" hangingPunct="1">
        <a:defRPr>
          <a:latin typeface="+mn-lt"/>
          <a:ea typeface="+mn-ea"/>
          <a:cs typeface="+mn-cs"/>
        </a:defRPr>
      </a:lvl7pPr>
      <a:lvl8pPr marL="6764045" eaLnBrk="1" hangingPunct="1">
        <a:defRPr>
          <a:latin typeface="+mn-lt"/>
          <a:ea typeface="+mn-ea"/>
          <a:cs typeface="+mn-cs"/>
        </a:defRPr>
      </a:lvl8pPr>
      <a:lvl9pPr marL="7730338" eaLnBrk="1" hangingPunct="1">
        <a:defRPr>
          <a:latin typeface="+mn-lt"/>
          <a:ea typeface="+mn-ea"/>
          <a:cs typeface="+mn-cs"/>
        </a:defRPr>
      </a:lvl9pPr>
    </p:bodyStyle>
    <p:otherStyle>
      <a:lvl1pPr marL="0" eaLnBrk="1" hangingPunct="1">
        <a:defRPr>
          <a:latin typeface="+mn-lt"/>
          <a:ea typeface="+mn-ea"/>
          <a:cs typeface="+mn-cs"/>
        </a:defRPr>
      </a:lvl1pPr>
      <a:lvl2pPr marL="966292" eaLnBrk="1" hangingPunct="1">
        <a:defRPr>
          <a:latin typeface="+mn-lt"/>
          <a:ea typeface="+mn-ea"/>
          <a:cs typeface="+mn-cs"/>
        </a:defRPr>
      </a:lvl2pPr>
      <a:lvl3pPr marL="1932584" eaLnBrk="1" hangingPunct="1">
        <a:defRPr>
          <a:latin typeface="+mn-lt"/>
          <a:ea typeface="+mn-ea"/>
          <a:cs typeface="+mn-cs"/>
        </a:defRPr>
      </a:lvl3pPr>
      <a:lvl4pPr marL="2898877" eaLnBrk="1" hangingPunct="1">
        <a:defRPr>
          <a:latin typeface="+mn-lt"/>
          <a:ea typeface="+mn-ea"/>
          <a:cs typeface="+mn-cs"/>
        </a:defRPr>
      </a:lvl4pPr>
      <a:lvl5pPr marL="3865169" eaLnBrk="1" hangingPunct="1">
        <a:defRPr>
          <a:latin typeface="+mn-lt"/>
          <a:ea typeface="+mn-ea"/>
          <a:cs typeface="+mn-cs"/>
        </a:defRPr>
      </a:lvl5pPr>
      <a:lvl6pPr marL="4831461" eaLnBrk="1" hangingPunct="1">
        <a:defRPr>
          <a:latin typeface="+mn-lt"/>
          <a:ea typeface="+mn-ea"/>
          <a:cs typeface="+mn-cs"/>
        </a:defRPr>
      </a:lvl6pPr>
      <a:lvl7pPr marL="5797753" eaLnBrk="1" hangingPunct="1">
        <a:defRPr>
          <a:latin typeface="+mn-lt"/>
          <a:ea typeface="+mn-ea"/>
          <a:cs typeface="+mn-cs"/>
        </a:defRPr>
      </a:lvl7pPr>
      <a:lvl8pPr marL="6764045" eaLnBrk="1" hangingPunct="1">
        <a:defRPr>
          <a:latin typeface="+mn-lt"/>
          <a:ea typeface="+mn-ea"/>
          <a:cs typeface="+mn-cs"/>
        </a:defRPr>
      </a:lvl8pPr>
      <a:lvl9pPr marL="7730338" eaLnBrk="1" hangingPunct="1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texte, capture d’écran, Police&#10;&#10;Description générée automatiquement">
            <a:extLst>
              <a:ext uri="{FF2B5EF4-FFF2-40B4-BE49-F238E27FC236}">
                <a16:creationId xmlns:a16="http://schemas.microsoft.com/office/drawing/2014/main" id="{1B9D088F-5685-2416-1BEC-D723F549211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7972"/>
          <a:stretch/>
        </p:blipFill>
        <p:spPr>
          <a:xfrm>
            <a:off x="0" y="6032500"/>
            <a:ext cx="12192000" cy="82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467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20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AE53D13C-4367-DB52-4248-71172811E2CF}"/>
              </a:ext>
            </a:extLst>
          </p:cNvPr>
          <p:cNvSpPr/>
          <p:nvPr/>
        </p:nvSpPr>
        <p:spPr>
          <a:xfrm>
            <a:off x="0" y="5779856"/>
            <a:ext cx="12192000" cy="10781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B3F906B-CEEC-4D98-06B5-3CF042FBC9DC}"/>
              </a:ext>
            </a:extLst>
          </p:cNvPr>
          <p:cNvSpPr/>
          <p:nvPr/>
        </p:nvSpPr>
        <p:spPr>
          <a:xfrm>
            <a:off x="0" y="721151"/>
            <a:ext cx="12192000" cy="4428502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Century Gothic" panose="020B0502020202020204" pitchFamily="34" charset="0"/>
            </a:endParaRPr>
          </a:p>
        </p:txBody>
      </p:sp>
      <p:sp>
        <p:nvSpPr>
          <p:cNvPr id="21" name="Titre 1">
            <a:extLst>
              <a:ext uri="{FF2B5EF4-FFF2-40B4-BE49-F238E27FC236}">
                <a16:creationId xmlns:a16="http://schemas.microsoft.com/office/drawing/2014/main" id="{D483D0EE-38C8-E552-6C43-DAA395F5D0A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/>
          <a:lstStyle/>
          <a:p>
            <a:r>
              <a:rPr lang="fr-FR" sz="4000" b="1" dirty="0">
                <a:latin typeface="Century Gothic" panose="020B0502020202020204" pitchFamily="34" charset="0"/>
              </a:rPr>
              <a:t>Apport de la géomatique à </a:t>
            </a:r>
            <a:br>
              <a:rPr lang="fr-FR" sz="4000" b="1" dirty="0">
                <a:latin typeface="Century Gothic" panose="020B0502020202020204" pitchFamily="34" charset="0"/>
              </a:rPr>
            </a:br>
            <a:r>
              <a:rPr lang="fr-FR" sz="4000" b="1" dirty="0">
                <a:latin typeface="Century Gothic" panose="020B0502020202020204" pitchFamily="34" charset="0"/>
              </a:rPr>
              <a:t>l’analyse du confort thermique des théâtres</a:t>
            </a:r>
            <a:br>
              <a:rPr lang="fr-FR" sz="4000" b="1" dirty="0">
                <a:latin typeface="Century Gothic" panose="020B0502020202020204" pitchFamily="34" charset="0"/>
              </a:rPr>
            </a:br>
            <a:r>
              <a:rPr lang="fr-FR" sz="2400" dirty="0">
                <a:latin typeface="Century Gothic" panose="020B0502020202020204" pitchFamily="34" charset="0"/>
              </a:rPr>
              <a:t>Premiers résultats d’une analyse multicritère pour l’aide à la décision</a:t>
            </a:r>
            <a:endParaRPr lang="fr-FR" sz="4000" dirty="0">
              <a:latin typeface="Century Gothic" panose="020B0502020202020204" pitchFamily="34" charset="0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CDB798E0-E7D3-1582-4AB3-C6FA94C0BED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81786"/>
            <a:ext cx="9144000" cy="498622"/>
          </a:xfrm>
        </p:spPr>
        <p:txBody>
          <a:bodyPr/>
          <a:lstStyle/>
          <a:p>
            <a:r>
              <a:rPr lang="fr-FR" dirty="0">
                <a:latin typeface="Century Gothic" panose="020B0502020202020204" pitchFamily="34" charset="0"/>
              </a:rPr>
              <a:t>Nicolas Massot (n.massot@protonmail.com)</a:t>
            </a:r>
          </a:p>
          <a:p>
            <a:r>
              <a:rPr lang="fr-FR" dirty="0">
                <a:latin typeface="Century Gothic" panose="020B0502020202020204" pitchFamily="34" charset="0"/>
              </a:rPr>
              <a:t>10 juillet 2025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9A18654C-D3CF-0C08-1672-EEADAD2CE439}"/>
              </a:ext>
            </a:extLst>
          </p:cNvPr>
          <p:cNvSpPr/>
          <p:nvPr/>
        </p:nvSpPr>
        <p:spPr>
          <a:xfrm>
            <a:off x="11175476" y="5627802"/>
            <a:ext cx="1016524" cy="12301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D446E685-A253-D985-F17B-EB97E843F646}"/>
              </a:ext>
            </a:extLst>
          </p:cNvPr>
          <p:cNvGrpSpPr/>
          <p:nvPr/>
        </p:nvGrpSpPr>
        <p:grpSpPr>
          <a:xfrm>
            <a:off x="602582" y="5778450"/>
            <a:ext cx="6793230" cy="1078144"/>
            <a:chOff x="395978" y="5779856"/>
            <a:chExt cx="6793230" cy="1078144"/>
          </a:xfrm>
        </p:grpSpPr>
        <p:pic>
          <p:nvPicPr>
            <p:cNvPr id="26" name="Picture 8">
              <a:extLst>
                <a:ext uri="{FF2B5EF4-FFF2-40B4-BE49-F238E27FC236}">
                  <a16:creationId xmlns:a16="http://schemas.microsoft.com/office/drawing/2014/main" id="{C67DFB8E-2505-95B2-4E64-C92461B2E11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074"/>
            <a:stretch>
              <a:fillRect/>
            </a:stretch>
          </p:blipFill>
          <p:spPr bwMode="auto">
            <a:xfrm>
              <a:off x="395978" y="5779856"/>
              <a:ext cx="3543300" cy="1078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8">
              <a:extLst>
                <a:ext uri="{FF2B5EF4-FFF2-40B4-BE49-F238E27FC236}">
                  <a16:creationId xmlns:a16="http://schemas.microsoft.com/office/drawing/2014/main" id="{EC17AD3A-8974-765B-E343-85FE4934513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840" r="32169"/>
            <a:stretch>
              <a:fillRect/>
            </a:stretch>
          </p:blipFill>
          <p:spPr bwMode="auto">
            <a:xfrm>
              <a:off x="4705088" y="5779856"/>
              <a:ext cx="2484120" cy="1078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 descr="ESPACE | Laboratoire de recherche">
            <a:extLst>
              <a:ext uri="{FF2B5EF4-FFF2-40B4-BE49-F238E27FC236}">
                <a16:creationId xmlns:a16="http://schemas.microsoft.com/office/drawing/2014/main" id="{C763D95C-21B6-4F86-8D0E-35C2F235D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916" y="5779856"/>
            <a:ext cx="1668103" cy="103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istory and archives | Festival d'Avignon">
            <a:extLst>
              <a:ext uri="{FF2B5EF4-FFF2-40B4-BE49-F238E27FC236}">
                <a16:creationId xmlns:a16="http://schemas.microsoft.com/office/drawing/2014/main" id="{B8D1598F-3125-E042-6364-0EFE3BC36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4463" y="5796440"/>
            <a:ext cx="1016524" cy="106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18396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>
            <a:extLst>
              <a:ext uri="{FF2B5EF4-FFF2-40B4-BE49-F238E27FC236}">
                <a16:creationId xmlns:a16="http://schemas.microsoft.com/office/drawing/2014/main" id="{2F2B7BCF-D921-A968-6646-38E1304EA7F2}"/>
              </a:ext>
            </a:extLst>
          </p:cNvPr>
          <p:cNvSpPr txBox="1">
            <a:spLocks/>
          </p:cNvSpPr>
          <p:nvPr/>
        </p:nvSpPr>
        <p:spPr>
          <a:xfrm>
            <a:off x="229385" y="308942"/>
            <a:ext cx="9144000" cy="4678694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fr-FR" dirty="0">
              <a:latin typeface="Century Gothic" panose="020B0502020202020204" pitchFamily="34" charset="0"/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096742F-EE44-6BE7-CF4D-E23AE9FDCFC2}"/>
              </a:ext>
            </a:extLst>
          </p:cNvPr>
          <p:cNvSpPr txBox="1"/>
          <p:nvPr/>
        </p:nvSpPr>
        <p:spPr>
          <a:xfrm>
            <a:off x="445258" y="450021"/>
            <a:ext cx="1130148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fr-FR" sz="2400" b="1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L’objectif : Démontrer comment une meilleure connaissance des dynamiques spatiales peut contribuer à concevoir un Festival plus résilient.</a:t>
            </a:r>
          </a:p>
        </p:txBody>
      </p:sp>
      <p:sp>
        <p:nvSpPr>
          <p:cNvPr id="6" name="Sous-titre 2">
            <a:extLst>
              <a:ext uri="{FF2B5EF4-FFF2-40B4-BE49-F238E27FC236}">
                <a16:creationId xmlns:a16="http://schemas.microsoft.com/office/drawing/2014/main" id="{A1B5D7F7-215C-052A-F3A9-7529CFB4E5AF}"/>
              </a:ext>
            </a:extLst>
          </p:cNvPr>
          <p:cNvSpPr txBox="1">
            <a:spLocks/>
          </p:cNvSpPr>
          <p:nvPr/>
        </p:nvSpPr>
        <p:spPr>
          <a:xfrm>
            <a:off x="815019" y="2180658"/>
            <a:ext cx="10779950" cy="390528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>
              <a:buAutoNum type="romanUcPeriod"/>
            </a:pPr>
            <a:r>
              <a:rPr lang="fr-FR" dirty="0">
                <a:latin typeface="Century Gothic" panose="020B0502020202020204" pitchFamily="34" charset="0"/>
              </a:rPr>
              <a:t>La base de données</a:t>
            </a:r>
          </a:p>
          <a:p>
            <a:pPr marL="571500" indent="-571500">
              <a:buAutoNum type="romanUcPeriod"/>
            </a:pPr>
            <a:r>
              <a:rPr lang="fr-FR" dirty="0">
                <a:latin typeface="Century Gothic" panose="020B0502020202020204" pitchFamily="34" charset="0"/>
              </a:rPr>
              <a:t>L’accessibilité des théâtres, ou savoir où aménager</a:t>
            </a:r>
          </a:p>
          <a:p>
            <a:pPr marL="571500" indent="-571500">
              <a:buAutoNum type="romanUcPeriod"/>
            </a:pPr>
            <a:r>
              <a:rPr lang="fr-FR" dirty="0">
                <a:latin typeface="Century Gothic" panose="020B0502020202020204" pitchFamily="34" charset="0"/>
              </a:rPr>
              <a:t>Analyse multicritère</a:t>
            </a:r>
          </a:p>
          <a:p>
            <a:pPr marL="1028700" lvl="1" indent="-571500">
              <a:buAutoNum type="romanUcPeriod"/>
            </a:pPr>
            <a:r>
              <a:rPr lang="fr-FR" dirty="0">
                <a:latin typeface="Century Gothic" panose="020B0502020202020204" pitchFamily="34" charset="0"/>
              </a:rPr>
              <a:t>L’ombrage</a:t>
            </a:r>
          </a:p>
          <a:p>
            <a:pPr marL="1028700" lvl="1" indent="-571500">
              <a:buAutoNum type="romanUcPeriod"/>
            </a:pPr>
            <a:r>
              <a:rPr lang="fr-FR" dirty="0">
                <a:latin typeface="Century Gothic" panose="020B0502020202020204" pitchFamily="34" charset="0"/>
              </a:rPr>
              <a:t>La végétation</a:t>
            </a:r>
          </a:p>
          <a:p>
            <a:pPr marL="1028700" lvl="1" indent="-571500">
              <a:buAutoNum type="romanUcPeriod"/>
            </a:pPr>
            <a:r>
              <a:rPr lang="fr-FR" dirty="0">
                <a:latin typeface="Century Gothic" panose="020B0502020202020204" pitchFamily="34" charset="0"/>
              </a:rPr>
              <a:t>Température mesurée par télédétection</a:t>
            </a:r>
          </a:p>
          <a:p>
            <a:pPr marL="1028700" lvl="1" indent="-571500">
              <a:buAutoNum type="romanUcPeriod"/>
            </a:pPr>
            <a:r>
              <a:rPr lang="fr-FR" dirty="0">
                <a:latin typeface="Century Gothic" panose="020B0502020202020204" pitchFamily="34" charset="0"/>
              </a:rPr>
              <a:t>Température modélisée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9E81D1D-D8E1-6B3B-FF40-7FC6FF89B4BE}"/>
              </a:ext>
            </a:extLst>
          </p:cNvPr>
          <p:cNvSpPr txBox="1"/>
          <p:nvPr/>
        </p:nvSpPr>
        <p:spPr>
          <a:xfrm>
            <a:off x="5760812" y="64886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1/18</a:t>
            </a:r>
          </a:p>
        </p:txBody>
      </p:sp>
    </p:spTree>
    <p:extLst>
      <p:ext uri="{BB962C8B-B14F-4D97-AF65-F5344CB8AC3E}">
        <p14:creationId xmlns:p14="http://schemas.microsoft.com/office/powerpoint/2010/main" val="21926592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CFA019-2384-B447-B87E-E8C026AF8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708D5725-D5FF-876C-B6E4-04F27E4B916C}"/>
              </a:ext>
            </a:extLst>
          </p:cNvPr>
          <p:cNvSpPr/>
          <p:nvPr/>
        </p:nvSpPr>
        <p:spPr>
          <a:xfrm>
            <a:off x="0" y="2393115"/>
            <a:ext cx="12192000" cy="1510067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Century Gothic" panose="020B0502020202020204" pitchFamily="34" charset="0"/>
            </a:endParaRPr>
          </a:p>
        </p:txBody>
      </p:sp>
      <p:sp>
        <p:nvSpPr>
          <p:cNvPr id="21" name="Titre 1">
            <a:extLst>
              <a:ext uri="{FF2B5EF4-FFF2-40B4-BE49-F238E27FC236}">
                <a16:creationId xmlns:a16="http://schemas.microsoft.com/office/drawing/2014/main" id="{4D01E14A-9E28-F588-89E8-D6E6B447250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/>
          <a:lstStyle/>
          <a:p>
            <a:r>
              <a:rPr lang="fr-FR" sz="4000" b="1" dirty="0">
                <a:latin typeface="Century Gothic" panose="020B0502020202020204" pitchFamily="34" charset="0"/>
              </a:rPr>
              <a:t>I. La base de données</a:t>
            </a:r>
            <a:endParaRPr lang="fr-FR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32624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6F23CA-3923-85F5-EEC4-96193E1738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55BA871F-1AC6-7E99-8CAD-558FAF8CDAE6}"/>
              </a:ext>
            </a:extLst>
          </p:cNvPr>
          <p:cNvSpPr txBox="1"/>
          <p:nvPr/>
        </p:nvSpPr>
        <p:spPr>
          <a:xfrm>
            <a:off x="220577" y="552825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I.  La base de données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F3FBA58-EB41-1D22-F838-356320B7D8D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958" y="1504929"/>
            <a:ext cx="9006084" cy="4151199"/>
          </a:xfrm>
          <a:prstGeom prst="rect">
            <a:avLst/>
          </a:prstGeom>
        </p:spPr>
      </p:pic>
      <p:sp>
        <p:nvSpPr>
          <p:cNvPr id="3" name="Ellipse 2">
            <a:extLst>
              <a:ext uri="{FF2B5EF4-FFF2-40B4-BE49-F238E27FC236}">
                <a16:creationId xmlns:a16="http://schemas.microsoft.com/office/drawing/2014/main" id="{A6D8D622-D2D7-ECE5-141F-94D6C13785D5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Sous-titre 2">
            <a:extLst>
              <a:ext uri="{FF2B5EF4-FFF2-40B4-BE49-F238E27FC236}">
                <a16:creationId xmlns:a16="http://schemas.microsoft.com/office/drawing/2014/main" id="{ABD44BED-60C7-E2D7-1A20-3D6FA16172CD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5" name="Ellipse 4">
            <a:extLst>
              <a:ext uri="{FF2B5EF4-FFF2-40B4-BE49-F238E27FC236}">
                <a16:creationId xmlns:a16="http://schemas.microsoft.com/office/drawing/2014/main" id="{E74FDEBF-2A0D-0F47-79B2-8AABCB9113FB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3B50F1EC-DF42-740C-93EE-82D4861B1AF9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58D030CA-4309-38B0-C4E2-6240F521667C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13395F7C-A9BF-06F1-D551-1CA9D6335E30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Sous-titre 2">
            <a:extLst>
              <a:ext uri="{FF2B5EF4-FFF2-40B4-BE49-F238E27FC236}">
                <a16:creationId xmlns:a16="http://schemas.microsoft.com/office/drawing/2014/main" id="{8811D521-3931-7D80-6534-44F6232DCDA3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8323E96D-D784-D47C-8A93-65A53010F5F7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F44883B9-AA18-C66A-0ED2-EAB414F4101B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52FB8C59-C71C-D41F-BE0E-03E53A6A4E5C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6CF76188-43AB-1F2F-0874-0A6155973230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BAF72B04-A7D4-58A3-5D81-5226D2A07D25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9594650F-3606-0804-766F-AB3E8612530C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AF466589-4E89-53A6-5238-E2A5A72297C3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5C3FF8DD-9CA1-311F-72FF-FD51ED99222C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A0EFD5AE-04B6-AAF9-3ADC-9767035C67F3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2563AEBC-9082-FF8F-9786-29842EE64C82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0F54EDA8-D4CB-E434-849E-30557E89CBD6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DFF5F2D0-F8E1-5CB5-738B-DE30C991080F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4AF6BC9D-3378-4E6A-CBAB-0D92FAA1E73C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F727858B-BF74-B177-5614-4CCFC6DAD4CC}"/>
              </a:ext>
            </a:extLst>
          </p:cNvPr>
          <p:cNvSpPr txBox="1"/>
          <p:nvPr/>
        </p:nvSpPr>
        <p:spPr>
          <a:xfrm>
            <a:off x="5760812" y="64886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2/18</a:t>
            </a:r>
          </a:p>
        </p:txBody>
      </p:sp>
    </p:spTree>
    <p:extLst>
      <p:ext uri="{BB962C8B-B14F-4D97-AF65-F5344CB8AC3E}">
        <p14:creationId xmlns:p14="http://schemas.microsoft.com/office/powerpoint/2010/main" val="8832499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D6584A-C511-FC28-D5C6-28D44D8E9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79037A94-9C6D-B91E-E9D2-798AD0E46D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958" y="1504929"/>
            <a:ext cx="9006084" cy="415119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0EB7FADE-8F48-169A-73AC-97085082B270}"/>
              </a:ext>
            </a:extLst>
          </p:cNvPr>
          <p:cNvSpPr/>
          <p:nvPr/>
        </p:nvSpPr>
        <p:spPr>
          <a:xfrm>
            <a:off x="1661160" y="1645920"/>
            <a:ext cx="1910715" cy="38976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DBF057-0E81-E777-9382-EC670370FB01}"/>
              </a:ext>
            </a:extLst>
          </p:cNvPr>
          <p:cNvSpPr txBox="1"/>
          <p:nvPr/>
        </p:nvSpPr>
        <p:spPr>
          <a:xfrm>
            <a:off x="1661160" y="5629854"/>
            <a:ext cx="1910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Le lieu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B9F34E3D-C8CD-3432-6A6F-2D50F077B629}"/>
              </a:ext>
            </a:extLst>
          </p:cNvPr>
          <p:cNvSpPr txBox="1"/>
          <p:nvPr/>
        </p:nvSpPr>
        <p:spPr>
          <a:xfrm>
            <a:off x="220577" y="552825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I.  La base de données</a:t>
            </a:r>
          </a:p>
        </p:txBody>
      </p:sp>
      <p:cxnSp>
        <p:nvCxnSpPr>
          <p:cNvPr id="6" name="Connecteur droit avec flèche 5">
            <a:extLst>
              <a:ext uri="{FF2B5EF4-FFF2-40B4-BE49-F238E27FC236}">
                <a16:creationId xmlns:a16="http://schemas.microsoft.com/office/drawing/2014/main" id="{A4DE7E12-5858-7916-6967-C15D0E44148D}"/>
              </a:ext>
            </a:extLst>
          </p:cNvPr>
          <p:cNvCxnSpPr>
            <a:cxnSpLocks/>
          </p:cNvCxnSpPr>
          <p:nvPr/>
        </p:nvCxnSpPr>
        <p:spPr>
          <a:xfrm flipH="1">
            <a:off x="2942310" y="5381897"/>
            <a:ext cx="998002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7" name="ZoneTexte 6">
            <a:extLst>
              <a:ext uri="{FF2B5EF4-FFF2-40B4-BE49-F238E27FC236}">
                <a16:creationId xmlns:a16="http://schemas.microsoft.com/office/drawing/2014/main" id="{C15332BB-F230-5604-C93F-8FB2214E14BC}"/>
              </a:ext>
            </a:extLst>
          </p:cNvPr>
          <p:cNvSpPr txBox="1"/>
          <p:nvPr/>
        </p:nvSpPr>
        <p:spPr>
          <a:xfrm>
            <a:off x="3988048" y="5197231"/>
            <a:ext cx="47750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= capacite × </a:t>
            </a:r>
            <a:r>
              <a:rPr lang="fr-FR" dirty="0" err="1"/>
              <a:t>nb_spectacles</a:t>
            </a:r>
            <a:r>
              <a:rPr lang="fr-FR" dirty="0"/>
              <a:t> </a:t>
            </a:r>
          </a:p>
          <a:p>
            <a:r>
              <a:rPr lang="fr-FR" dirty="0"/>
              <a:t>(suppose un taux de fréquentation à 100%)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B580EEC0-AD3B-C41A-2F3E-6396FAEDC657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Sous-titre 2">
            <a:extLst>
              <a:ext uri="{FF2B5EF4-FFF2-40B4-BE49-F238E27FC236}">
                <a16:creationId xmlns:a16="http://schemas.microsoft.com/office/drawing/2014/main" id="{A48B7A02-AB17-2513-4291-437973C17BB0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06DD0289-75CB-8EEF-75AA-B2A4B42B84CB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0F49CD29-3666-99A6-95BD-FA85513E78F0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4DAFB084-538B-8D4F-CE34-7F3FCB60878A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324B7E67-2B22-249A-26CA-234AA6CC0E36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0D2516BA-07E5-46D6-7BE5-E755F782E11E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40556C99-CEC4-B634-57AC-2E56ABB8A1FA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1A0D1B86-59DC-FF1F-4E46-910E542EB7E7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2259C8B8-61AF-5F32-DD52-CD24DE30B4A2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8C19E3AD-66DC-9CAA-B2AB-A26A4DC24DEF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EEF56823-F305-8F2C-1E65-55F308397C24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A336D2D4-7F8F-3A2D-7B56-8C18C5F8B28F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DD9B3FFC-D1E0-047A-0A79-EB0C55C2ABBD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98384049-48A6-463B-9AE7-AAAA7B842317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ECA651BA-7B40-564C-528B-26571C38A4BD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6A82AA0E-F95E-A164-791C-555DD6ED1ED9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9C2EE951-6FF8-B8FA-F4B8-CFF8F8D90BDB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7" name="Sous-titre 2">
            <a:extLst>
              <a:ext uri="{FF2B5EF4-FFF2-40B4-BE49-F238E27FC236}">
                <a16:creationId xmlns:a16="http://schemas.microsoft.com/office/drawing/2014/main" id="{3698DDE1-3137-1AA9-37CB-ABB27E350ED8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932ECC83-6422-7DFC-A595-BFB4F727DF96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B8157C04-A0E3-6AFA-8C53-ED190A8AFB87}"/>
              </a:ext>
            </a:extLst>
          </p:cNvPr>
          <p:cNvSpPr txBox="1"/>
          <p:nvPr/>
        </p:nvSpPr>
        <p:spPr>
          <a:xfrm>
            <a:off x="5760812" y="64886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3/18</a:t>
            </a:r>
          </a:p>
        </p:txBody>
      </p:sp>
    </p:spTree>
    <p:extLst>
      <p:ext uri="{BB962C8B-B14F-4D97-AF65-F5344CB8AC3E}">
        <p14:creationId xmlns:p14="http://schemas.microsoft.com/office/powerpoint/2010/main" val="19518601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4726E7-884A-F8BD-8FCC-58465F5468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3C55141C-4325-FC6A-CBB4-66C81DE38C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958" y="1504929"/>
            <a:ext cx="9006084" cy="415119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73B4BA0-A98B-B01A-8534-3F37134C00FA}"/>
              </a:ext>
            </a:extLst>
          </p:cNvPr>
          <p:cNvSpPr/>
          <p:nvPr/>
        </p:nvSpPr>
        <p:spPr>
          <a:xfrm>
            <a:off x="8601710" y="2706370"/>
            <a:ext cx="1910080" cy="106299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E5B3745-EB9E-20D1-B78A-921219F2D687}"/>
              </a:ext>
            </a:extLst>
          </p:cNvPr>
          <p:cNvSpPr txBox="1"/>
          <p:nvPr/>
        </p:nvSpPr>
        <p:spPr>
          <a:xfrm>
            <a:off x="8601075" y="3874206"/>
            <a:ext cx="19107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La pièce de théâtre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B427819-9567-9D5A-6B7D-7E4145485B3F}"/>
              </a:ext>
            </a:extLst>
          </p:cNvPr>
          <p:cNvSpPr txBox="1"/>
          <p:nvPr/>
        </p:nvSpPr>
        <p:spPr>
          <a:xfrm>
            <a:off x="220577" y="552825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I.  La base de données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7CED6A04-EBBB-A987-9AD4-3494475404B4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Sous-titre 2">
            <a:extLst>
              <a:ext uri="{FF2B5EF4-FFF2-40B4-BE49-F238E27FC236}">
                <a16:creationId xmlns:a16="http://schemas.microsoft.com/office/drawing/2014/main" id="{322C0C81-15DE-E560-C8C3-6BE648CCCF21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C2C2E985-D23A-3407-DB3F-5D0D01AFFB61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CA024AAF-7252-9B30-0526-F14E5AF08A7C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D4419BC7-C63A-7B81-3A11-8FCE4AF03CED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5CEE6881-D84A-5BF2-38D1-1BCAD68384BF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D1818104-DA17-B046-2E54-A44370A7766B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7BC49A00-57F4-E70C-3B58-8C163A8E07F1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7AA84544-B6B3-AE98-0BFA-FFF1AE88AFB8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A36E564F-7473-022F-4797-BD704A466B16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DA9EB810-5A3F-9F17-03E4-D0CDAE9C9F2F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432F4E12-DF77-EDF4-9456-27E9768AE894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D57932C0-FCD8-4468-EB05-493B415620DA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D678A261-17CB-249A-F328-5F330E5EA53B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118CB79E-2B0E-0B28-5E62-0D18BB49BA86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214C3BE4-18B1-AEC2-65E2-0058F59BD380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08D9AA8C-0B01-7DAB-F72E-AFA8BEB7AC1F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9191CB1C-C8A0-09F8-C923-A7EC4D024ECF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7" name="Sous-titre 2">
            <a:extLst>
              <a:ext uri="{FF2B5EF4-FFF2-40B4-BE49-F238E27FC236}">
                <a16:creationId xmlns:a16="http://schemas.microsoft.com/office/drawing/2014/main" id="{73EA3527-7089-581C-F89D-CE3F6BCF31B1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5BFFA40C-EB58-2069-803E-F69B93DDE663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323B8B7E-9B94-9608-4482-33F94AFC7A44}"/>
              </a:ext>
            </a:extLst>
          </p:cNvPr>
          <p:cNvSpPr txBox="1"/>
          <p:nvPr/>
        </p:nvSpPr>
        <p:spPr>
          <a:xfrm>
            <a:off x="5760812" y="64886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4/18</a:t>
            </a:r>
          </a:p>
        </p:txBody>
      </p:sp>
    </p:spTree>
    <p:extLst>
      <p:ext uri="{BB962C8B-B14F-4D97-AF65-F5344CB8AC3E}">
        <p14:creationId xmlns:p14="http://schemas.microsoft.com/office/powerpoint/2010/main" val="37016935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A8C9FA-ED50-551F-D952-0DBFB169725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3528D3F3-A472-395F-CAA2-359012FCEB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958" y="1504929"/>
            <a:ext cx="9006084" cy="415119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1BC02CB4-DF1A-C26B-3B4B-2F69F185EEF0}"/>
              </a:ext>
            </a:extLst>
          </p:cNvPr>
          <p:cNvSpPr/>
          <p:nvPr/>
        </p:nvSpPr>
        <p:spPr>
          <a:xfrm>
            <a:off x="5135880" y="2351723"/>
            <a:ext cx="1910080" cy="177831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8CCDF00-70C5-A4E1-5F61-1FE410E6B448}"/>
              </a:ext>
            </a:extLst>
          </p:cNvPr>
          <p:cNvSpPr txBox="1"/>
          <p:nvPr/>
        </p:nvSpPr>
        <p:spPr>
          <a:xfrm>
            <a:off x="5079637" y="4224291"/>
            <a:ext cx="202256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La représentation à une date et un lieu donné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518ACA8-5692-40A7-99F1-E8688DC064F7}"/>
              </a:ext>
            </a:extLst>
          </p:cNvPr>
          <p:cNvSpPr txBox="1"/>
          <p:nvPr/>
        </p:nvSpPr>
        <p:spPr>
          <a:xfrm>
            <a:off x="220577" y="552825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I.  La base de données</a:t>
            </a:r>
          </a:p>
        </p:txBody>
      </p:sp>
      <p:sp>
        <p:nvSpPr>
          <p:cNvPr id="6" name="Ellipse 5">
            <a:extLst>
              <a:ext uri="{FF2B5EF4-FFF2-40B4-BE49-F238E27FC236}">
                <a16:creationId xmlns:a16="http://schemas.microsoft.com/office/drawing/2014/main" id="{C7771E92-00E5-4B8E-CA7F-9269AD14AD28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Sous-titre 2">
            <a:extLst>
              <a:ext uri="{FF2B5EF4-FFF2-40B4-BE49-F238E27FC236}">
                <a16:creationId xmlns:a16="http://schemas.microsoft.com/office/drawing/2014/main" id="{F7074C7A-46F2-F8D8-826B-2E4E5B4902EA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68C6CDC3-1FAB-4D1B-3CCB-419F3AEBF971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E50D502D-2CAD-EEB9-748F-26F86BEDB580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F4C99405-12FD-493C-9B17-A7FA2B417D90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7511CC9F-0EA5-C1CE-A723-D83D119CED27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Sous-titre 2">
            <a:extLst>
              <a:ext uri="{FF2B5EF4-FFF2-40B4-BE49-F238E27FC236}">
                <a16:creationId xmlns:a16="http://schemas.microsoft.com/office/drawing/2014/main" id="{CD85E316-0103-16B2-AD45-9013CBAAD429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41E1BB3C-0EC9-86D8-7D8F-035E2BB0156E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21213F04-A7D4-6008-0D4C-4037F9417B96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1B432E34-EE0E-70E6-8517-3B2612AF1526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1F3B8F58-CC7F-84F7-CE3A-1097E03115E3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D3158B15-5DC0-E548-F9C1-71EF3FA313B5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6AF1DF2B-5A39-74B4-A785-48B361A1D819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BB3B7094-B9C7-7903-F6A9-CB202D455F36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2DAC6744-0E57-CE8D-7A2E-E4A4D9AA9B83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F1C4007D-2EAF-248A-E21E-81ED80206663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FD4E6173-7120-7810-A3C7-05E52B610406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CFDA1D84-9F0C-F9E3-B257-59827AF0A8D2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72352579-8BBD-7448-3463-4F9C82731862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1B1CFC9E-F808-B76D-B4A6-6D96F22C0A3C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ZoneTexte 26">
            <a:extLst>
              <a:ext uri="{FF2B5EF4-FFF2-40B4-BE49-F238E27FC236}">
                <a16:creationId xmlns:a16="http://schemas.microsoft.com/office/drawing/2014/main" id="{B76A0C43-4C41-38BA-2BFD-0937757E2865}"/>
              </a:ext>
            </a:extLst>
          </p:cNvPr>
          <p:cNvSpPr txBox="1"/>
          <p:nvPr/>
        </p:nvSpPr>
        <p:spPr>
          <a:xfrm>
            <a:off x="5760812" y="64886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5/18</a:t>
            </a:r>
          </a:p>
        </p:txBody>
      </p:sp>
    </p:spTree>
    <p:extLst>
      <p:ext uri="{BB962C8B-B14F-4D97-AF65-F5344CB8AC3E}">
        <p14:creationId xmlns:p14="http://schemas.microsoft.com/office/powerpoint/2010/main" val="538687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41B25-33C3-7CF0-BD2C-8A03A8453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>
            <a:extLst>
              <a:ext uri="{FF2B5EF4-FFF2-40B4-BE49-F238E27FC236}">
                <a16:creationId xmlns:a16="http://schemas.microsoft.com/office/drawing/2014/main" id="{85978B67-479B-9274-B12D-7398D68F3B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2958" y="1504929"/>
            <a:ext cx="9006084" cy="415119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310BDE-F7CF-2B8B-5D97-5ADB40DEEC9E}"/>
              </a:ext>
            </a:extLst>
          </p:cNvPr>
          <p:cNvSpPr txBox="1"/>
          <p:nvPr/>
        </p:nvSpPr>
        <p:spPr>
          <a:xfrm>
            <a:off x="4928506" y="5625351"/>
            <a:ext cx="2334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274 représentations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13BE6D3-5CAD-FA3F-B3F1-D9857B19344B}"/>
              </a:ext>
            </a:extLst>
          </p:cNvPr>
          <p:cNvSpPr txBox="1"/>
          <p:nvPr/>
        </p:nvSpPr>
        <p:spPr>
          <a:xfrm>
            <a:off x="1661160" y="5629854"/>
            <a:ext cx="19107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36 théâtres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8AA684C-07F8-297E-E589-436B153FC836}"/>
              </a:ext>
            </a:extLst>
          </p:cNvPr>
          <p:cNvSpPr txBox="1"/>
          <p:nvPr/>
        </p:nvSpPr>
        <p:spPr>
          <a:xfrm>
            <a:off x="8492924" y="5625351"/>
            <a:ext cx="23349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53 spectacles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714A409-8D57-D382-C251-AD5D0D6D222B}"/>
              </a:ext>
            </a:extLst>
          </p:cNvPr>
          <p:cNvSpPr txBox="1"/>
          <p:nvPr/>
        </p:nvSpPr>
        <p:spPr>
          <a:xfrm>
            <a:off x="220577" y="552825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I.  La base de données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5880FCB1-2BA0-3BDB-227A-C7A7042D4807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Sous-titre 2">
            <a:extLst>
              <a:ext uri="{FF2B5EF4-FFF2-40B4-BE49-F238E27FC236}">
                <a16:creationId xmlns:a16="http://schemas.microsoft.com/office/drawing/2014/main" id="{B15F8E6A-3BDB-5D2B-BBD8-8855EB283E31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AB5ACE63-9805-AF42-4CD1-E1CE1A347E7B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2B8CC709-11EA-02B0-31C7-1F7D9BC91EFE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2998C036-1ADA-BB29-8FB9-2CF2CFC6818B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E0998783-8EF1-756F-8A75-30A6F6CFAC1D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F5FE4DC-78DA-0566-9E69-55E5E6F63F9D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C8F1B284-807B-8355-D09E-66D4D734612A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80676F9E-1CE1-4737-FDA1-2C8D0468936A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A293A1DA-25C9-BB90-6473-FA413FD24C2F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1ECB24AA-7761-6A0E-77AB-699F61E6A100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A6032471-28BA-4D51-56B5-CFBD5C0535E7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46CE9403-4CA9-4DEF-71F1-90975003D9AB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294E0176-5AA3-BAE6-3151-9A47E3C976E8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DC3F15E9-C424-DD71-15EA-18BFFD2706A3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C25E2D00-E255-2E1D-09AD-0F1DF2CE207D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AE760E9D-3730-A600-E5EF-6DF05F0CD060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84DD2012-52A1-9928-AA4C-326DABBC4CFA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7" name="Sous-titre 2">
            <a:extLst>
              <a:ext uri="{FF2B5EF4-FFF2-40B4-BE49-F238E27FC236}">
                <a16:creationId xmlns:a16="http://schemas.microsoft.com/office/drawing/2014/main" id="{4E1B28D9-6EB5-F80B-68BB-9F721B5AFB68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83A9127F-A340-9047-2455-42B9F5496522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9C7A723E-7F5E-C244-0085-EF7CF72FC6DA}"/>
              </a:ext>
            </a:extLst>
          </p:cNvPr>
          <p:cNvSpPr txBox="1"/>
          <p:nvPr/>
        </p:nvSpPr>
        <p:spPr>
          <a:xfrm>
            <a:off x="5760812" y="64886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6/18</a:t>
            </a:r>
          </a:p>
        </p:txBody>
      </p:sp>
    </p:spTree>
    <p:extLst>
      <p:ext uri="{BB962C8B-B14F-4D97-AF65-F5344CB8AC3E}">
        <p14:creationId xmlns:p14="http://schemas.microsoft.com/office/powerpoint/2010/main" val="18990956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AC65B3-9920-B485-4365-63F9D1A378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7943317F-2DF6-513E-97CD-80350F8AA9E9}"/>
              </a:ext>
            </a:extLst>
          </p:cNvPr>
          <p:cNvSpPr/>
          <p:nvPr/>
        </p:nvSpPr>
        <p:spPr>
          <a:xfrm>
            <a:off x="0" y="2393115"/>
            <a:ext cx="12192000" cy="1510067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Century Gothic" panose="020B0502020202020204" pitchFamily="34" charset="0"/>
            </a:endParaRPr>
          </a:p>
        </p:txBody>
      </p:sp>
      <p:sp>
        <p:nvSpPr>
          <p:cNvPr id="21" name="Titre 1">
            <a:extLst>
              <a:ext uri="{FF2B5EF4-FFF2-40B4-BE49-F238E27FC236}">
                <a16:creationId xmlns:a16="http://schemas.microsoft.com/office/drawing/2014/main" id="{119EAD64-EAF3-CC21-75E2-94A8E8747A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/>
          <a:lstStyle/>
          <a:p>
            <a:r>
              <a:rPr lang="fr-FR" sz="4000" b="1" dirty="0">
                <a:latin typeface="Century Gothic" panose="020B0502020202020204" pitchFamily="34" charset="0"/>
              </a:rPr>
              <a:t>II. L’accessibilité aux théâtres</a:t>
            </a:r>
            <a:endParaRPr lang="fr-FR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16493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8FF16-D2E3-5E62-B4F2-F217CF1557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carte, texte, atlas&#10;&#10;Le contenu généré par l’IA peut être incorrect.">
            <a:extLst>
              <a:ext uri="{FF2B5EF4-FFF2-40B4-BE49-F238E27FC236}">
                <a16:creationId xmlns:a16="http://schemas.microsoft.com/office/drawing/2014/main" id="{60811BC2-27A8-BF49-83DF-5C2D1815807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691" y="1137600"/>
            <a:ext cx="7495983" cy="5300838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5A08301-2B75-F0A2-AFD7-4E5CDE107F2C}"/>
              </a:ext>
            </a:extLst>
          </p:cNvPr>
          <p:cNvSpPr txBox="1"/>
          <p:nvPr/>
        </p:nvSpPr>
        <p:spPr>
          <a:xfrm>
            <a:off x="8081689" y="2169444"/>
            <a:ext cx="411031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>
                <a:latin typeface="Century Gothic" panose="020B0502020202020204" pitchFamily="34" charset="0"/>
              </a:rPr>
              <a:t>À moins de 15 minutes à pied de la place Pie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latin typeface="Century Gothic" panose="020B0502020202020204" pitchFamily="34" charset="0"/>
              </a:rPr>
              <a:t>45 % des théâtres</a:t>
            </a:r>
            <a:endParaRPr lang="fr-FR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>
                <a:latin typeface="Century Gothic" panose="020B0502020202020204" pitchFamily="34" charset="0"/>
              </a:rPr>
              <a:t>66% des personnes accueillies</a:t>
            </a:r>
          </a:p>
          <a:p>
            <a:endParaRPr lang="fr-FR" dirty="0">
              <a:latin typeface="Century Gothic" panose="020B0502020202020204" pitchFamily="34" charset="0"/>
            </a:endParaRPr>
          </a:p>
          <a:p>
            <a:r>
              <a:rPr lang="fr-FR" dirty="0">
                <a:latin typeface="Century Gothic" panose="020B0502020202020204" pitchFamily="34" charset="0"/>
              </a:rPr>
              <a:t>→ </a:t>
            </a:r>
            <a:r>
              <a:rPr lang="fr-FR" b="1" dirty="0">
                <a:latin typeface="Century Gothic" panose="020B0502020202020204" pitchFamily="34" charset="0"/>
              </a:rPr>
              <a:t>Concentration des théâtres en </a:t>
            </a:r>
            <a:r>
              <a:rPr lang="fr-FR" b="1" i="1" dirty="0">
                <a:latin typeface="Century Gothic" panose="020B0502020202020204" pitchFamily="34" charset="0"/>
              </a:rPr>
              <a:t>Intra-muros</a:t>
            </a:r>
            <a:endParaRPr lang="fr-FR" b="1" dirty="0">
              <a:latin typeface="Century Gothic" panose="020B0502020202020204" pitchFamily="34" charset="0"/>
            </a:endParaRPr>
          </a:p>
        </p:txBody>
      </p:sp>
      <p:sp>
        <p:nvSpPr>
          <p:cNvPr id="7" name="Ellipse 6">
            <a:extLst>
              <a:ext uri="{FF2B5EF4-FFF2-40B4-BE49-F238E27FC236}">
                <a16:creationId xmlns:a16="http://schemas.microsoft.com/office/drawing/2014/main" id="{E40DEED2-B383-6581-C3A1-AB1E3DBE80C5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39315A23-1356-0895-8833-D1F107D90B3F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38A47A69-7065-EACD-AE7E-4703AD9FE06D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CD6C114B-B641-095D-C56E-2E6E31E316B2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623C8FDC-987A-F740-D3DF-A90EC226C8FF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D42135A6-B78E-48E2-6BDF-1A42F0B9356E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Sous-titre 2">
            <a:extLst>
              <a:ext uri="{FF2B5EF4-FFF2-40B4-BE49-F238E27FC236}">
                <a16:creationId xmlns:a16="http://schemas.microsoft.com/office/drawing/2014/main" id="{73C42C3E-4575-7E82-F4BE-3ED38B838F22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137ABA62-CCA7-9D24-BF7A-5C5286A5C46C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688D004F-2D6F-0A90-8947-0E8C591EEE6C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9D91B26-78B8-6605-DB02-8C041F8223E0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E0B9BB97-19D4-9939-F467-9DC0312D256E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6773AC9C-9523-DFE7-020F-A44BD5D0688E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E0DCDBAB-133F-973B-EA49-FA1B1A4CF136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D3EE0CA8-1890-CAF6-BE27-2F7884F46208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3C2BD21A-377E-7638-C6FB-4D606135B764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6EF9088C-90DE-F3CC-ADED-E7230B9094AB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016B0AAE-1D01-4EAC-E488-99FB7E696879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0EDB6FF3-EA49-5399-98F4-64B96E10F664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A5750CAD-5CBB-B2A9-D695-87329142D83A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F0C0D633-B3AB-0EDA-248D-44CED944DC55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5C3F8BD6-3CC1-8B5F-5B30-CE31881AB5EF}"/>
              </a:ext>
            </a:extLst>
          </p:cNvPr>
          <p:cNvSpPr txBox="1"/>
          <p:nvPr/>
        </p:nvSpPr>
        <p:spPr>
          <a:xfrm>
            <a:off x="220577" y="552825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II. L’accessibilité, ou savoir où aménager</a:t>
            </a:r>
          </a:p>
        </p:txBody>
      </p:sp>
      <p:sp>
        <p:nvSpPr>
          <p:cNvPr id="30" name="ZoneTexte 29">
            <a:extLst>
              <a:ext uri="{FF2B5EF4-FFF2-40B4-BE49-F238E27FC236}">
                <a16:creationId xmlns:a16="http://schemas.microsoft.com/office/drawing/2014/main" id="{CE1F165C-F45E-32B9-437B-681CCF89BE8A}"/>
              </a:ext>
            </a:extLst>
          </p:cNvPr>
          <p:cNvSpPr txBox="1"/>
          <p:nvPr/>
        </p:nvSpPr>
        <p:spPr>
          <a:xfrm>
            <a:off x="5760812" y="64886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7/18</a:t>
            </a:r>
          </a:p>
        </p:txBody>
      </p:sp>
    </p:spTree>
    <p:extLst>
      <p:ext uri="{BB962C8B-B14F-4D97-AF65-F5344CB8AC3E}">
        <p14:creationId xmlns:p14="http://schemas.microsoft.com/office/powerpoint/2010/main" val="38751934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0FD8F0-B720-1335-C672-BC152656B1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D1B27B55-0421-6544-59F4-A20B8245978D}"/>
              </a:ext>
            </a:extLst>
          </p:cNvPr>
          <p:cNvSpPr/>
          <p:nvPr/>
        </p:nvSpPr>
        <p:spPr>
          <a:xfrm>
            <a:off x="0" y="2393115"/>
            <a:ext cx="12192000" cy="1510067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Century Gothic" panose="020B0502020202020204" pitchFamily="34" charset="0"/>
            </a:endParaRPr>
          </a:p>
        </p:txBody>
      </p:sp>
      <p:sp>
        <p:nvSpPr>
          <p:cNvPr id="21" name="Titre 1">
            <a:extLst>
              <a:ext uri="{FF2B5EF4-FFF2-40B4-BE49-F238E27FC236}">
                <a16:creationId xmlns:a16="http://schemas.microsoft.com/office/drawing/2014/main" id="{ED80B6E0-AD1E-50DA-A6E1-3D7E6F7E7B5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/>
          <a:lstStyle/>
          <a:p>
            <a:r>
              <a:rPr lang="fr-FR" sz="4000" b="1" dirty="0">
                <a:latin typeface="Century Gothic" panose="020B0502020202020204" pitchFamily="34" charset="0"/>
              </a:rPr>
              <a:t>III. Analyse multicritères</a:t>
            </a:r>
            <a:endParaRPr lang="fr-FR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0436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E75EF18-DB51-124F-B726-52054DC512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C904DE1-E4D7-8397-A829-80D0A5B3B5DA}"/>
              </a:ext>
            </a:extLst>
          </p:cNvPr>
          <p:cNvSpPr txBox="1"/>
          <p:nvPr/>
        </p:nvSpPr>
        <p:spPr>
          <a:xfrm>
            <a:off x="219600" y="554400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</a:t>
            </a:r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. </a:t>
            </a:r>
            <a:r>
              <a:rPr lang="fr-FR" sz="3200" dirty="0">
                <a:latin typeface="Century Gothic" panose="020B0502020202020204" pitchFamily="34" charset="0"/>
              </a:rPr>
              <a:t>Choix des sites d’étude</a:t>
            </a:r>
          </a:p>
        </p:txBody>
      </p:sp>
      <p:pic>
        <p:nvPicPr>
          <p:cNvPr id="13" name="Image 12" descr="Une image contenant texte, carte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201DD9EE-3147-A05E-61E8-B768921B5A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45"/>
          <a:stretch>
            <a:fillRect/>
          </a:stretch>
        </p:blipFill>
        <p:spPr>
          <a:xfrm>
            <a:off x="6227531" y="551730"/>
            <a:ext cx="5879183" cy="5855055"/>
          </a:xfrm>
          <a:prstGeom prst="rect">
            <a:avLst/>
          </a:prstGeom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4546547A-3817-F03C-7EDE-1C45DD7EE7A3}"/>
              </a:ext>
            </a:extLst>
          </p:cNvPr>
          <p:cNvSpPr txBox="1"/>
          <p:nvPr/>
        </p:nvSpPr>
        <p:spPr>
          <a:xfrm>
            <a:off x="6522091" y="6437961"/>
            <a:ext cx="22637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latin typeface="Century Gothic" panose="020B0502020202020204" pitchFamily="34" charset="0"/>
              </a:rPr>
              <a:t>Source : Google </a:t>
            </a:r>
          </a:p>
          <a:p>
            <a:r>
              <a:rPr lang="fr-FR" sz="1200" dirty="0">
                <a:latin typeface="Century Gothic" panose="020B0502020202020204" pitchFamily="34" charset="0"/>
              </a:rPr>
              <a:t>Réalisation : N. Massot, 2025</a:t>
            </a:r>
          </a:p>
        </p:txBody>
      </p:sp>
      <p:graphicFrame>
        <p:nvGraphicFramePr>
          <p:cNvPr id="18" name="Tableau 17">
            <a:extLst>
              <a:ext uri="{FF2B5EF4-FFF2-40B4-BE49-F238E27FC236}">
                <a16:creationId xmlns:a16="http://schemas.microsoft.com/office/drawing/2014/main" id="{4D079FCE-7D2C-FD4E-AA81-8EDE4B26A0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0764821"/>
              </p:ext>
            </p:extLst>
          </p:nvPr>
        </p:nvGraphicFramePr>
        <p:xfrm>
          <a:off x="46917" y="1965618"/>
          <a:ext cx="5962173" cy="32054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2264327">
                  <a:extLst>
                    <a:ext uri="{9D8B030D-6E8A-4147-A177-3AD203B41FA5}">
                      <a16:colId xmlns:a16="http://schemas.microsoft.com/office/drawing/2014/main" val="3277209540"/>
                    </a:ext>
                  </a:extLst>
                </a:gridCol>
                <a:gridCol w="1851239">
                  <a:extLst>
                    <a:ext uri="{9D8B030D-6E8A-4147-A177-3AD203B41FA5}">
                      <a16:colId xmlns:a16="http://schemas.microsoft.com/office/drawing/2014/main" val="3938275019"/>
                    </a:ext>
                  </a:extLst>
                </a:gridCol>
                <a:gridCol w="1846607">
                  <a:extLst>
                    <a:ext uri="{9D8B030D-6E8A-4147-A177-3AD203B41FA5}">
                      <a16:colId xmlns:a16="http://schemas.microsoft.com/office/drawing/2014/main" val="307848138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fr-FR" dirty="0"/>
                    </a:p>
                  </a:txBody>
                  <a:tcPr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Chartreuse de Villeneuve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Gymnase du lycée Mistral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9649678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Morphologie urbaine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Implantation diffuse de maisons</a:t>
                      </a:r>
                      <a:endParaRPr lang="fr-FR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Ensemble compact d'immeubles</a:t>
                      </a:r>
                      <a:endParaRPr lang="fr-FR" dirty="0"/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19041825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Hauteur des bâtiments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8 m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17 m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7727110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Végétation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Moyenne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Faible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56213389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Imperméabilisation des sols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dirty="0"/>
                        <a:t>Moyenne haute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dirty="0"/>
                        <a:t>Élevée </a:t>
                      </a:r>
                    </a:p>
                  </a:txBody>
                  <a:tcPr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821886185"/>
                  </a:ext>
                </a:extLst>
              </a:tr>
            </a:tbl>
          </a:graphicData>
        </a:graphic>
      </p:graphicFrame>
      <p:sp>
        <p:nvSpPr>
          <p:cNvPr id="19" name="Ellipse 18">
            <a:extLst>
              <a:ext uri="{FF2B5EF4-FFF2-40B4-BE49-F238E27FC236}">
                <a16:creationId xmlns:a16="http://schemas.microsoft.com/office/drawing/2014/main" id="{BDD04806-DE64-5C50-3685-C928B418768F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9061B617-CE32-F6CD-8019-43197BC180B9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0F3B5652-9E56-AB88-576D-F4A64F3BEB1C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44BAE9FB-B699-5702-F9E7-90763E361586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18258B15-01B3-07A5-4BF9-63705CC01E84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D519192E-54D5-02FC-0477-2BD7C0E20B38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63C12436-685D-4D9A-288A-67F7546CC36E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3FA16B8F-C1CC-9E6C-442F-847D264C3E9E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C4566F7F-B98B-A675-D667-C57B33875AB5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24783977-8D57-F7A0-7457-73A0DDAAD581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B4681335-4EFB-BE3F-2980-ED038CE0F83D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57131FAD-E114-3990-AB4E-FA9DD20A7B00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17E79EBB-787C-F378-FCE3-0C45B181D564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7F4EB552-13C3-9B01-411B-8680A5651A56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24B5B98D-714B-0AA6-5E93-28C42D4BA54E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extLst>
              <a:ext uri="{FF2B5EF4-FFF2-40B4-BE49-F238E27FC236}">
                <a16:creationId xmlns:a16="http://schemas.microsoft.com/office/drawing/2014/main" id="{9416FD24-6EE0-3F8D-51C9-FEE8071F78DF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extLst>
              <a:ext uri="{FF2B5EF4-FFF2-40B4-BE49-F238E27FC236}">
                <a16:creationId xmlns:a16="http://schemas.microsoft.com/office/drawing/2014/main" id="{2C934E59-1118-29D9-77C3-50DF396DBFAD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Sous-titre 2">
            <a:extLst>
              <a:ext uri="{FF2B5EF4-FFF2-40B4-BE49-F238E27FC236}">
                <a16:creationId xmlns:a16="http://schemas.microsoft.com/office/drawing/2014/main" id="{6149AF2C-F62E-AEC5-DD03-D9BD6FC83D08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11BF538A-F455-3360-FD8E-4591EC7A825E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38" name="Ellipse 37">
            <a:extLst>
              <a:ext uri="{FF2B5EF4-FFF2-40B4-BE49-F238E27FC236}">
                <a16:creationId xmlns:a16="http://schemas.microsoft.com/office/drawing/2014/main" id="{F8D8225E-B31B-7325-4798-B2C7D67C7441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ZoneTexte 38">
            <a:extLst>
              <a:ext uri="{FF2B5EF4-FFF2-40B4-BE49-F238E27FC236}">
                <a16:creationId xmlns:a16="http://schemas.microsoft.com/office/drawing/2014/main" id="{36C1C374-F3E4-6588-B0A1-DD541C99728E}"/>
              </a:ext>
            </a:extLst>
          </p:cNvPr>
          <p:cNvSpPr txBox="1"/>
          <p:nvPr/>
        </p:nvSpPr>
        <p:spPr>
          <a:xfrm>
            <a:off x="5760812" y="6488668"/>
            <a:ext cx="670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8/18</a:t>
            </a:r>
          </a:p>
        </p:txBody>
      </p:sp>
    </p:spTree>
    <p:extLst>
      <p:ext uri="{BB962C8B-B14F-4D97-AF65-F5344CB8AC3E}">
        <p14:creationId xmlns:p14="http://schemas.microsoft.com/office/powerpoint/2010/main" val="14802024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86061D-A2B0-188B-EE3E-E11AAA7469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32891D8-6792-FFF5-28C9-B0B6FEEBEC85}"/>
              </a:ext>
            </a:extLst>
          </p:cNvPr>
          <p:cNvSpPr txBox="1"/>
          <p:nvPr/>
        </p:nvSpPr>
        <p:spPr>
          <a:xfrm>
            <a:off x="219600" y="554400"/>
            <a:ext cx="338449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III. </a:t>
            </a:r>
            <a:r>
              <a:rPr lang="fr-FR" sz="3200" dirty="0">
                <a:latin typeface="Century Gothic" panose="020B0502020202020204" pitchFamily="34" charset="0"/>
              </a:rPr>
              <a:t>L’ombrage</a:t>
            </a:r>
          </a:p>
        </p:txBody>
      </p:sp>
      <p:pic>
        <p:nvPicPr>
          <p:cNvPr id="6" name="Image 5" descr="Une image contenant carte, texte, capture d’écran&#10;&#10;Le contenu généré par l’IA peut être incorrect.">
            <a:extLst>
              <a:ext uri="{FF2B5EF4-FFF2-40B4-BE49-F238E27FC236}">
                <a16:creationId xmlns:a16="http://schemas.microsoft.com/office/drawing/2014/main" id="{92F99E2D-728B-4A57-29FB-0BEDB6E4CE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3" y="1361497"/>
            <a:ext cx="5990857" cy="549511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9" name="Image 8" descr="Une image contenant texte, capture d’écran, carte&#10;&#10;Le contenu généré par l’IA peut être incorrect.">
            <a:extLst>
              <a:ext uri="{FF2B5EF4-FFF2-40B4-BE49-F238E27FC236}">
                <a16:creationId xmlns:a16="http://schemas.microsoft.com/office/drawing/2014/main" id="{92A10F0C-AA7E-351F-E835-FDFAF6F3C8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612" y="1356273"/>
            <a:ext cx="5996553" cy="5500334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10" name="Ellipse 9">
            <a:extLst>
              <a:ext uri="{FF2B5EF4-FFF2-40B4-BE49-F238E27FC236}">
                <a16:creationId xmlns:a16="http://schemas.microsoft.com/office/drawing/2014/main" id="{6EE6AF69-FA09-9AA2-1B22-28072D7E73C2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Sous-titre 2">
            <a:extLst>
              <a:ext uri="{FF2B5EF4-FFF2-40B4-BE49-F238E27FC236}">
                <a16:creationId xmlns:a16="http://schemas.microsoft.com/office/drawing/2014/main" id="{9875EBF8-D67D-DFCE-BE57-6F004520448A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16C4E81D-0638-B93A-04F7-7849CC7E3BE5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77B1CA2A-C074-6C69-8812-A03E3B8E8729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D6A4E8AC-2AC2-1845-AE5D-6FBA05B1DC28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93A67308-9C52-BBDB-C87A-5410759FB4EC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9FF9CABA-9A4F-A6C6-02AF-D3BB47BCCAD0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0537CAD-484F-862B-1F27-DB410FB28663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E9DA1DE5-E2FB-F2B9-3A07-C8C29321F61F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B162675B-04BB-B6F1-8DF1-712DC1C484A9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68D57932-C805-2F3B-84D4-E58E7B2E4322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B951C4EA-C55E-1BD4-12D3-49A0570A1084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478C41A2-D56F-2B7B-6401-E90BE7A4DBBF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96DB7697-A53A-17A2-8E58-023C20FF7F63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1AAFB77B-4E46-F071-F716-28EDE668F656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7BAD5287-D61E-8CE2-AFA9-8F9EAF122C5C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92E5095C-0BB6-43DF-0428-669F89D6B93F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Sous-titre 2">
            <a:extLst>
              <a:ext uri="{FF2B5EF4-FFF2-40B4-BE49-F238E27FC236}">
                <a16:creationId xmlns:a16="http://schemas.microsoft.com/office/drawing/2014/main" id="{BB672C00-EA8A-0ED5-DEA4-B1C9DBB4FEE6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8" name="Sous-titre 2">
            <a:extLst>
              <a:ext uri="{FF2B5EF4-FFF2-40B4-BE49-F238E27FC236}">
                <a16:creationId xmlns:a16="http://schemas.microsoft.com/office/drawing/2014/main" id="{C9BFD598-CA55-5E4E-E07B-640CEE77A45B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16A986E2-E8D2-5C09-9FD2-700D42B7E23F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8124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1138F5-AAAE-3943-4EBF-F1F0B9E524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201CDA5-6510-702B-7369-7B3B8457145B}"/>
              </a:ext>
            </a:extLst>
          </p:cNvPr>
          <p:cNvSpPr txBox="1"/>
          <p:nvPr/>
        </p:nvSpPr>
        <p:spPr>
          <a:xfrm>
            <a:off x="219600" y="554400"/>
            <a:ext cx="118756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III. </a:t>
            </a:r>
            <a:r>
              <a:rPr lang="fr-FR" sz="3200" dirty="0">
                <a:latin typeface="Century Gothic" panose="020B0502020202020204" pitchFamily="34" charset="0"/>
              </a:rPr>
              <a:t>L’indice de végétation</a:t>
            </a:r>
          </a:p>
        </p:txBody>
      </p:sp>
      <p:pic>
        <p:nvPicPr>
          <p:cNvPr id="4" name="Image 3" descr="Une image contenant texte, carte&#10;&#10;Le contenu généré par l’IA peut être incorrect.">
            <a:extLst>
              <a:ext uri="{FF2B5EF4-FFF2-40B4-BE49-F238E27FC236}">
                <a16:creationId xmlns:a16="http://schemas.microsoft.com/office/drawing/2014/main" id="{9DDCF672-1240-3CDD-280E-7B148E9355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95"/>
          <a:stretch>
            <a:fillRect/>
          </a:stretch>
        </p:blipFill>
        <p:spPr>
          <a:xfrm>
            <a:off x="4260915" y="1077585"/>
            <a:ext cx="7931085" cy="5780415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4D6805F-E0DA-791B-EA7E-AB8123B2FA16}"/>
              </a:ext>
            </a:extLst>
          </p:cNvPr>
          <p:cNvSpPr txBox="1"/>
          <p:nvPr/>
        </p:nvSpPr>
        <p:spPr>
          <a:xfrm>
            <a:off x="231026" y="1270518"/>
            <a:ext cx="38352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NDVI 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Mesure la densité de la végétation.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Obtenu par image satellite ou aérienne multispectrale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AB2062F2-685B-396C-FFB5-C788F49A78E1}"/>
                  </a:ext>
                </a:extLst>
              </p:cNvPr>
              <p:cNvSpPr txBox="1"/>
              <p:nvPr/>
            </p:nvSpPr>
            <p:spPr>
              <a:xfrm>
                <a:off x="438614" y="3222430"/>
                <a:ext cx="2359620" cy="57676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nor/>
                        </m:rPr>
                        <a:rPr lang="fr-FR" smtClean="0"/>
                        <m:t>NDVI</m:t>
                      </m:r>
                      <m:r>
                        <m:rPr>
                          <m:nor/>
                        </m:rPr>
                        <a:rPr lang="fr-FR" b="0" i="0" smtClean="0"/>
                        <m:t> </m:t>
                      </m:r>
                      <m:r>
                        <m:rPr>
                          <m:nor/>
                        </m:rPr>
                        <a:rPr lang="fr-FR" smtClean="0"/>
                        <m:t>=</m:t>
                      </m:r>
                      <m:r>
                        <m:rPr>
                          <m:nor/>
                        </m:rPr>
                        <a:rPr lang="fr-FR" b="0" i="0" smtClean="0"/>
                        <m:t> </m:t>
                      </m:r>
                      <m:f>
                        <m:fPr>
                          <m:ctrlPr>
                            <a:rPr lang="fr-FR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fr-FR" smtClean="0"/>
                            <m:t>NIR</m:t>
                          </m:r>
                          <m:r>
                            <m:rPr>
                              <m:nor/>
                            </m:rPr>
                            <a:rPr lang="fr-FR" b="0" i="0" smtClean="0"/>
                            <m:t> </m:t>
                          </m:r>
                          <m:r>
                            <m:rPr>
                              <m:nor/>
                            </m:rPr>
                            <a:rPr lang="fr-FR" smtClean="0"/>
                            <m:t>+</m:t>
                          </m:r>
                          <m:r>
                            <m:rPr>
                              <m:nor/>
                            </m:rPr>
                            <a:rPr lang="fr-FR" b="0" i="0" smtClean="0"/>
                            <m:t> </m:t>
                          </m:r>
                          <m:r>
                            <m:rPr>
                              <m:nor/>
                            </m:rPr>
                            <a:rPr lang="fr-FR" smtClean="0"/>
                            <m:t>Rouge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fr-FR" smtClean="0"/>
                            <m:t>NIR</m:t>
                          </m:r>
                          <m:r>
                            <m:rPr>
                              <m:nor/>
                            </m:rPr>
                            <a:rPr lang="fr-FR" b="0" i="0" smtClean="0"/>
                            <m:t> </m:t>
                          </m:r>
                          <m:r>
                            <m:rPr>
                              <m:nor/>
                            </m:rPr>
                            <a:rPr lang="fr-FR" smtClean="0"/>
                            <m:t>−</m:t>
                          </m:r>
                          <m:r>
                            <m:rPr>
                              <m:nor/>
                            </m:rPr>
                            <a:rPr lang="fr-FR" b="0" i="0" smtClean="0"/>
                            <m:t> </m:t>
                          </m:r>
                          <m:r>
                            <m:rPr>
                              <m:nor/>
                            </m:rPr>
                            <a:rPr lang="fr-FR" smtClean="0"/>
                            <m:t>Rouge</m:t>
                          </m:r>
                        </m:den>
                      </m:f>
                      <m:r>
                        <m:rPr>
                          <m:nor/>
                        </m:rPr>
                        <a:rPr lang="fr-FR" smtClean="0"/>
                        <m:t>​​</m:t>
                      </m:r>
                    </m:oMath>
                  </m:oMathPara>
                </a14:m>
                <a:endParaRPr lang="fr-FR" dirty="0"/>
              </a:p>
            </p:txBody>
          </p:sp>
        </mc:Choice>
        <mc:Fallback xmlns="">
          <p:sp>
            <p:nvSpPr>
              <p:cNvPr id="7" name="ZoneTexte 6">
                <a:extLst>
                  <a:ext uri="{FF2B5EF4-FFF2-40B4-BE49-F238E27FC236}">
                    <a16:creationId xmlns:a16="http://schemas.microsoft.com/office/drawing/2014/main" id="{AB2062F2-685B-396C-FFB5-C788F49A78E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8614" y="3222430"/>
                <a:ext cx="2359620" cy="576761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ZoneTexte 7">
            <a:extLst>
              <a:ext uri="{FF2B5EF4-FFF2-40B4-BE49-F238E27FC236}">
                <a16:creationId xmlns:a16="http://schemas.microsoft.com/office/drawing/2014/main" id="{BCE4C18D-C956-67B5-67B3-048575C5FD0E}"/>
              </a:ext>
            </a:extLst>
          </p:cNvPr>
          <p:cNvSpPr txBox="1"/>
          <p:nvPr/>
        </p:nvSpPr>
        <p:spPr>
          <a:xfrm>
            <a:off x="44759" y="4435755"/>
            <a:ext cx="383525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Ici, calcul du NDVI dans un rayon de 200 mètres autour des théâtres.</a:t>
            </a:r>
          </a:p>
          <a:p>
            <a:r>
              <a:rPr lang="fr-FR" dirty="0"/>
              <a:t>Résolution de 20 cm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DCA6399-F3BA-CC75-BDD4-0C9E1C14C588}"/>
              </a:ext>
            </a:extLst>
          </p:cNvPr>
          <p:cNvSpPr/>
          <p:nvPr/>
        </p:nvSpPr>
        <p:spPr>
          <a:xfrm>
            <a:off x="8054340" y="6496961"/>
            <a:ext cx="1247140" cy="20543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fr-FR" sz="1000" dirty="0">
                <a:solidFill>
                  <a:sysClr val="windowText" lastClr="000000"/>
                </a:solidFill>
              </a:rPr>
              <a:t>Végétation forte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4F2DA6F5-08E7-A5AA-FEAE-2C2B5E87E22B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Sous-titre 2">
            <a:extLst>
              <a:ext uri="{FF2B5EF4-FFF2-40B4-BE49-F238E27FC236}">
                <a16:creationId xmlns:a16="http://schemas.microsoft.com/office/drawing/2014/main" id="{8F4F7D90-022C-F7F6-1FAF-C3BE267B8D54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911B6E08-CC8D-B548-D42F-8FD90DE6C63D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9284A38E-59B3-787D-3912-085028E63F8D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ACE7F026-7D93-9030-FDC5-B753285C3282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49B1492-F25A-A537-A0DF-332A53A3CA74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0B796657-32AD-6719-C0D7-E743DE0C7B26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243C23BE-51F4-073F-BFEB-3533BC9D085A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8576B8F3-33FD-879F-30E1-0CDB76B43374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2FA954A0-F5E1-EBF0-4CD2-88FBADDA1C3A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1900EF94-F839-00B9-4BD4-135E81200A32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472EF7EE-AD0A-859F-A513-7148EDF7C8AE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17B65390-20E9-3A8D-DB6E-D75B6B1F3280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B794F815-24EE-611B-BAFF-678B3B78A389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926FA097-2236-D10F-F31D-FE3FEF265995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1E0220CE-EAD6-5493-D3A4-E7DEBFCF74E3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D99999E5-F9E8-8D36-5C51-EE02A1A4EEFE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E0511B0E-B207-21C4-3671-5325E1653A57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33CE31F5-486D-D692-FF91-4445698B857B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0C878195-0263-FDD4-3A37-1FDE6BC8E0D0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3516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B2AAB4C-7B2D-FCE5-FD4F-8D6D88B781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>
            <a:extLst>
              <a:ext uri="{FF2B5EF4-FFF2-40B4-BE49-F238E27FC236}">
                <a16:creationId xmlns:a16="http://schemas.microsoft.com/office/drawing/2014/main" id="{A3BDD711-4650-08E4-E6FD-9140808DD888}"/>
              </a:ext>
            </a:extLst>
          </p:cNvPr>
          <p:cNvSpPr txBox="1"/>
          <p:nvPr/>
        </p:nvSpPr>
        <p:spPr>
          <a:xfrm>
            <a:off x="1575276" y="6040674"/>
            <a:ext cx="91871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b="1" dirty="0"/>
              <a:t>42 % de la variance de la température est expliquée par le degré de végétalisation.</a:t>
            </a:r>
          </a:p>
        </p:txBody>
      </p:sp>
      <p:grpSp>
        <p:nvGrpSpPr>
          <p:cNvPr id="9" name="Groupe 8">
            <a:extLst>
              <a:ext uri="{FF2B5EF4-FFF2-40B4-BE49-F238E27FC236}">
                <a16:creationId xmlns:a16="http://schemas.microsoft.com/office/drawing/2014/main" id="{011BBCB9-10C8-85CB-0BF4-27CD0B698DEE}"/>
              </a:ext>
            </a:extLst>
          </p:cNvPr>
          <p:cNvGrpSpPr/>
          <p:nvPr/>
        </p:nvGrpSpPr>
        <p:grpSpPr>
          <a:xfrm>
            <a:off x="601758" y="791019"/>
            <a:ext cx="10988483" cy="5199017"/>
            <a:chOff x="601758" y="791019"/>
            <a:chExt cx="10988483" cy="5199017"/>
          </a:xfrm>
        </p:grpSpPr>
        <p:pic>
          <p:nvPicPr>
            <p:cNvPr id="6146" name="Picture 2" descr="Nuage de point et droite de régression entre le NDVI et la thermographie de surface à Paris">
              <a:extLst>
                <a:ext uri="{FF2B5EF4-FFF2-40B4-BE49-F238E27FC236}">
                  <a16:creationId xmlns:a16="http://schemas.microsoft.com/office/drawing/2014/main" id="{CE31DFF9-0A7F-FE22-E070-E85F1323CB5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373"/>
            <a:stretch>
              <a:fillRect/>
            </a:stretch>
          </p:blipFill>
          <p:spPr bwMode="auto">
            <a:xfrm>
              <a:off x="601758" y="791019"/>
              <a:ext cx="10988483" cy="519901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FBAB60CF-BA17-8ABD-4EE5-4EF984B20C2A}"/>
                </a:ext>
              </a:extLst>
            </p:cNvPr>
            <p:cNvSpPr/>
            <p:nvPr/>
          </p:nvSpPr>
          <p:spPr>
            <a:xfrm>
              <a:off x="5423697" y="1191333"/>
              <a:ext cx="1990780" cy="27693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" name="Ellipse 9">
            <a:extLst>
              <a:ext uri="{FF2B5EF4-FFF2-40B4-BE49-F238E27FC236}">
                <a16:creationId xmlns:a16="http://schemas.microsoft.com/office/drawing/2014/main" id="{C207C534-3E37-105B-8C8C-6A8C1AD9DA93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Sous-titre 2">
            <a:extLst>
              <a:ext uri="{FF2B5EF4-FFF2-40B4-BE49-F238E27FC236}">
                <a16:creationId xmlns:a16="http://schemas.microsoft.com/office/drawing/2014/main" id="{53B08276-FA9A-6D2C-546C-2E7C47CEFEE2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863542BC-1F6B-2C86-D609-3FE967C539D5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A05CD481-2FA9-8795-4683-5830C0723ECA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29EFB1D5-81F3-313E-7E0E-12CB840E5F2D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E5488151-CA43-9B39-E593-5F5F04EB2510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D5E249B3-E770-930E-9762-420AB7603E25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FC92D3FB-D83F-8AF4-DD9B-F44302928620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8D203A21-5D82-B2A7-3E9B-27AF4C39B058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49FA7557-7FC5-136E-0A38-B3B9764B1BE6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9FE16D42-6345-E30E-2B79-24F5EAF3A4B9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FCF4E419-AE75-D13C-81D2-9C09377A751D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56B03732-9AFC-BCAA-384D-729E1B60FEEB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3A8D5CF7-FBD5-5A62-158F-44BC173EDAA6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FEEFD03C-FFEA-F119-8E16-9E9F515A40CE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047E3A7F-3308-AEC0-3509-C73C58A8B578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BBE9787B-165B-B27F-7C17-2A4DB261998E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Sous-titre 2">
            <a:extLst>
              <a:ext uri="{FF2B5EF4-FFF2-40B4-BE49-F238E27FC236}">
                <a16:creationId xmlns:a16="http://schemas.microsoft.com/office/drawing/2014/main" id="{EC0EED0D-02ED-1C18-1844-73EF7237819E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8" name="Sous-titre 2">
            <a:extLst>
              <a:ext uri="{FF2B5EF4-FFF2-40B4-BE49-F238E27FC236}">
                <a16:creationId xmlns:a16="http://schemas.microsoft.com/office/drawing/2014/main" id="{708F4ACA-841C-E12A-6828-0E6CD5ADE9B0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00E0442C-37DC-E4EB-DB0F-C3BCA57DAE7A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13DA9C28-6726-1D93-43D6-18CEBCD689E1}"/>
              </a:ext>
            </a:extLst>
          </p:cNvPr>
          <p:cNvSpPr txBox="1"/>
          <p:nvPr/>
        </p:nvSpPr>
        <p:spPr>
          <a:xfrm>
            <a:off x="219600" y="554400"/>
            <a:ext cx="118756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III. </a:t>
            </a:r>
            <a:r>
              <a:rPr lang="fr-FR" sz="3200" dirty="0">
                <a:latin typeface="Century Gothic" panose="020B0502020202020204" pitchFamily="34" charset="0"/>
              </a:rPr>
              <a:t>L’indice de végétation</a:t>
            </a:r>
          </a:p>
        </p:txBody>
      </p:sp>
      <p:sp>
        <p:nvSpPr>
          <p:cNvPr id="33" name="ZoneTexte 32">
            <a:extLst>
              <a:ext uri="{FF2B5EF4-FFF2-40B4-BE49-F238E27FC236}">
                <a16:creationId xmlns:a16="http://schemas.microsoft.com/office/drawing/2014/main" id="{AC355F52-DCB9-B2AA-BC3B-797DFF6C9248}"/>
              </a:ext>
            </a:extLst>
          </p:cNvPr>
          <p:cNvSpPr txBox="1"/>
          <p:nvPr/>
        </p:nvSpPr>
        <p:spPr>
          <a:xfrm>
            <a:off x="5760812" y="648866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11/18</a:t>
            </a:r>
          </a:p>
        </p:txBody>
      </p:sp>
    </p:spTree>
    <p:extLst>
      <p:ext uri="{BB962C8B-B14F-4D97-AF65-F5344CB8AC3E}">
        <p14:creationId xmlns:p14="http://schemas.microsoft.com/office/powerpoint/2010/main" val="25845984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16B753-3589-3C6C-CF4B-B85B4ADB14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814220C-CA82-CAA8-F96C-4B4781D205E1}"/>
              </a:ext>
            </a:extLst>
          </p:cNvPr>
          <p:cNvSpPr txBox="1"/>
          <p:nvPr/>
        </p:nvSpPr>
        <p:spPr>
          <a:xfrm>
            <a:off x="219600" y="554400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III. </a:t>
            </a:r>
            <a:r>
              <a:rPr lang="fr-FR" sz="3200" dirty="0">
                <a:latin typeface="Century Gothic" panose="020B0502020202020204" pitchFamily="34" charset="0"/>
              </a:rPr>
              <a:t>Température mesurée par télédétection</a:t>
            </a:r>
          </a:p>
        </p:txBody>
      </p:sp>
      <p:pic>
        <p:nvPicPr>
          <p:cNvPr id="4" name="Image 3" descr="Une image contenant texte, carte, atlas, capture d’écran&#10;&#10;Le contenu généré par l’IA peut être incorrect.">
            <a:extLst>
              <a:ext uri="{FF2B5EF4-FFF2-40B4-BE49-F238E27FC236}">
                <a16:creationId xmlns:a16="http://schemas.microsoft.com/office/drawing/2014/main" id="{44AAF16C-ABCD-29C3-8A1B-3C78005E279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0342" y="1245077"/>
            <a:ext cx="7931703" cy="560896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5F678C3B-8B4F-E605-0C1A-B63F0334B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621985">
            <a:off x="1389755" y="1436716"/>
            <a:ext cx="2293838" cy="1286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F979788C-521D-BFBA-5252-0260123EDE86}"/>
              </a:ext>
            </a:extLst>
          </p:cNvPr>
          <p:cNvSpPr txBox="1"/>
          <p:nvPr/>
        </p:nvSpPr>
        <p:spPr>
          <a:xfrm>
            <a:off x="231026" y="2655383"/>
            <a:ext cx="413371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>
                <a:latin typeface="Century Gothic" panose="020B0502020202020204" pitchFamily="34" charset="0"/>
              </a:rPr>
              <a:t>Landsat 5, 7, 8, 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>
                <a:latin typeface="Century Gothic" panose="020B0502020202020204" pitchFamily="34" charset="0"/>
              </a:rPr>
              <a:t>30 mètres de résolution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fr-FR" dirty="0">
                <a:latin typeface="Century Gothic" panose="020B0502020202020204" pitchFamily="34" charset="0"/>
              </a:rPr>
              <a:t>Résolution temporelle : 16 jours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fr-FR" dirty="0">
              <a:latin typeface="Century Gothic" panose="020B0502020202020204" pitchFamily="34" charset="0"/>
            </a:endParaRPr>
          </a:p>
          <a:p>
            <a:r>
              <a:rPr lang="fr-FR" dirty="0">
                <a:latin typeface="Century Gothic" panose="020B0502020202020204" pitchFamily="34" charset="0"/>
              </a:rPr>
              <a:t>En pratique, avec les 4 satellites :</a:t>
            </a:r>
          </a:p>
          <a:p>
            <a:r>
              <a:rPr lang="fr-FR" dirty="0">
                <a:latin typeface="Century Gothic" panose="020B0502020202020204" pitchFamily="34" charset="0"/>
              </a:rPr>
              <a:t>→ Données tous les 8 jours</a:t>
            </a:r>
          </a:p>
          <a:p>
            <a:endParaRPr lang="fr-FR" dirty="0">
              <a:latin typeface="Century Gothic" panose="020B0502020202020204" pitchFamily="34" charset="0"/>
            </a:endParaRPr>
          </a:p>
          <a:p>
            <a:endParaRPr lang="fr-FR" dirty="0">
              <a:latin typeface="Century Gothic" panose="020B0502020202020204" pitchFamily="34" charset="0"/>
            </a:endParaRP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68BB839-B467-8C2B-E1EC-1CF0170EE707}"/>
              </a:ext>
            </a:extLst>
          </p:cNvPr>
          <p:cNvSpPr txBox="1"/>
          <p:nvPr/>
        </p:nvSpPr>
        <p:spPr>
          <a:xfrm>
            <a:off x="565624" y="4868582"/>
            <a:ext cx="2841170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fr-FR" dirty="0">
                <a:latin typeface="Century Gothic" panose="020B0502020202020204" pitchFamily="34" charset="0"/>
                <a:ea typeface="Ebrima" panose="02000000000000000000" pitchFamily="2" charset="0"/>
                <a:cs typeface="Ebrima" panose="02000000000000000000" pitchFamily="2" charset="0"/>
              </a:rPr>
              <a:t>Température de surface </a:t>
            </a:r>
          </a:p>
          <a:p>
            <a:pPr algn="ctr"/>
            <a:r>
              <a:rPr lang="fr-FR" dirty="0">
                <a:latin typeface="Century Gothic" panose="020B0502020202020204" pitchFamily="34" charset="0"/>
                <a:ea typeface="Ebrima" panose="02000000000000000000" pitchFamily="2" charset="0"/>
                <a:cs typeface="Ebrima" panose="02000000000000000000" pitchFamily="2" charset="0"/>
              </a:rPr>
              <a:t>≠ </a:t>
            </a:r>
          </a:p>
          <a:p>
            <a:pPr algn="ctr"/>
            <a:r>
              <a:rPr lang="fr-FR" dirty="0">
                <a:latin typeface="Century Gothic" panose="020B0502020202020204" pitchFamily="34" charset="0"/>
                <a:ea typeface="Ebrima" panose="02000000000000000000" pitchFamily="2" charset="0"/>
                <a:cs typeface="Ebrima" panose="02000000000000000000" pitchFamily="2" charset="0"/>
              </a:rPr>
              <a:t>Température de l’air</a:t>
            </a:r>
          </a:p>
        </p:txBody>
      </p:sp>
      <p:sp>
        <p:nvSpPr>
          <p:cNvPr id="9" name="Ellipse 8">
            <a:extLst>
              <a:ext uri="{FF2B5EF4-FFF2-40B4-BE49-F238E27FC236}">
                <a16:creationId xmlns:a16="http://schemas.microsoft.com/office/drawing/2014/main" id="{F4412BFB-ED55-0ECB-D5FE-533EE59B3B62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Sous-titre 2">
            <a:extLst>
              <a:ext uri="{FF2B5EF4-FFF2-40B4-BE49-F238E27FC236}">
                <a16:creationId xmlns:a16="http://schemas.microsoft.com/office/drawing/2014/main" id="{61D24921-7EE5-7CF5-48A2-8D29CE9F995F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7267FC20-C7AE-C222-0573-730A59AB5AD6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251D5D5A-05E4-E5B1-29BC-D9AD7ED38C92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4F3BFA8F-84DE-D486-AF1C-454FF23421DE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D8CC0C11-57E0-F6DA-B799-CF99BEB39CD9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3CCA19E1-5A03-640F-10D5-CEEA40B86643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FE8552A7-CBC5-E30E-E01C-0D7A8011528C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31D5738-A8F7-5426-C419-A0A86F3F4068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F757782C-D566-B2FF-718D-8D14595AD054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76B7FB44-7D9C-75B4-9ACD-07B5CED0EF37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260031BD-9278-6C89-3DA3-AA95350F0DA5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BD3109DA-8D25-2D84-727F-728A9E2919FE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745119D9-8155-6345-3A6C-9AE4AC312774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677293E4-E85F-F47A-4A08-70DA0A71C7B1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E8C486C8-E13F-83C9-14AB-68194222EFFC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BDB1F3DE-7511-6DA1-AB4F-0E0451FA2E14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A1D0DD7D-D236-986B-4397-593C82A9B8CC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7" name="Sous-titre 2">
            <a:extLst>
              <a:ext uri="{FF2B5EF4-FFF2-40B4-BE49-F238E27FC236}">
                <a16:creationId xmlns:a16="http://schemas.microsoft.com/office/drawing/2014/main" id="{49E33B0F-7D49-B946-B725-22538F42ACC4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3BABBC4E-19DA-1590-54D3-BB31A8B23066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ZoneTexte 28">
            <a:extLst>
              <a:ext uri="{FF2B5EF4-FFF2-40B4-BE49-F238E27FC236}">
                <a16:creationId xmlns:a16="http://schemas.microsoft.com/office/drawing/2014/main" id="{F9B90C40-71C2-E28D-59D3-AA6BE1CE92B7}"/>
              </a:ext>
            </a:extLst>
          </p:cNvPr>
          <p:cNvSpPr txBox="1"/>
          <p:nvPr/>
        </p:nvSpPr>
        <p:spPr>
          <a:xfrm>
            <a:off x="5760812" y="648866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12/18</a:t>
            </a:r>
          </a:p>
        </p:txBody>
      </p:sp>
    </p:spTree>
    <p:extLst>
      <p:ext uri="{BB962C8B-B14F-4D97-AF65-F5344CB8AC3E}">
        <p14:creationId xmlns:p14="http://schemas.microsoft.com/office/powerpoint/2010/main" val="13057315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55D2C2-22AD-574A-0862-05CE46DE28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7593013-07CB-149C-B841-D94039A57A16}"/>
              </a:ext>
            </a:extLst>
          </p:cNvPr>
          <p:cNvSpPr txBox="1"/>
          <p:nvPr/>
        </p:nvSpPr>
        <p:spPr>
          <a:xfrm>
            <a:off x="219600" y="554400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</a:t>
            </a:r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. </a:t>
            </a:r>
            <a:r>
              <a:rPr lang="fr-FR" sz="3200" dirty="0">
                <a:latin typeface="Century Gothic" panose="020B0502020202020204" pitchFamily="34" charset="0"/>
              </a:rPr>
              <a:t>Les facteurs explicatifs des ICU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53186808-57BA-13C2-354B-C5E5FBED44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91" t="24147" r="19897" b="16482"/>
          <a:stretch>
            <a:fillRect/>
          </a:stretch>
        </p:blipFill>
        <p:spPr bwMode="auto">
          <a:xfrm>
            <a:off x="5744554" y="1724856"/>
            <a:ext cx="5897914" cy="3265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B30A3237-C211-4824-9350-FF6B7E9CA3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3091792"/>
              </p:ext>
            </p:extLst>
          </p:nvPr>
        </p:nvGraphicFramePr>
        <p:xfrm>
          <a:off x="487305" y="1734034"/>
          <a:ext cx="4727454" cy="4351338"/>
        </p:xfrm>
        <a:graphic>
          <a:graphicData uri="http://schemas.openxmlformats.org/drawingml/2006/table">
            <a:tbl>
              <a:tblPr/>
              <a:tblGrid>
                <a:gridCol w="1162452">
                  <a:extLst>
                    <a:ext uri="{9D8B030D-6E8A-4147-A177-3AD203B41FA5}">
                      <a16:colId xmlns:a16="http://schemas.microsoft.com/office/drawing/2014/main" val="3344932796"/>
                    </a:ext>
                  </a:extLst>
                </a:gridCol>
                <a:gridCol w="3565002">
                  <a:extLst>
                    <a:ext uri="{9D8B030D-6E8A-4147-A177-3AD203B41FA5}">
                      <a16:colId xmlns:a16="http://schemas.microsoft.com/office/drawing/2014/main" val="2101321067"/>
                    </a:ext>
                  </a:extLst>
                </a:gridCol>
              </a:tblGrid>
              <a:tr h="290089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>
                          <a:latin typeface="Century Gothic" panose="020B0502020202020204" pitchFamily="34" charset="0"/>
                        </a:rPr>
                        <a:t>Catégorie</a:t>
                      </a:r>
                      <a:endParaRPr lang="fr-FR" sz="1400" dirty="0">
                        <a:latin typeface="Century Gothic" panose="020B0502020202020204" pitchFamily="34" charset="0"/>
                      </a:endParaRP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>
                          <a:latin typeface="Century Gothic" panose="020B0502020202020204" pitchFamily="34" charset="0"/>
                        </a:rPr>
                        <a:t>Facteurs principaux</a:t>
                      </a:r>
                      <a:endParaRPr lang="fr-FR" sz="1400" dirty="0">
                        <a:latin typeface="Century Gothic" panose="020B0502020202020204" pitchFamily="34" charset="0"/>
                      </a:endParaRP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09893363"/>
                  </a:ext>
                </a:extLst>
              </a:tr>
              <a:tr h="9427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>
                          <a:latin typeface="Century Gothic" panose="020B0502020202020204" pitchFamily="34" charset="0"/>
                        </a:rPr>
                        <a:t>Structure urbaine</a:t>
                      </a:r>
                      <a:endParaRPr lang="fr-FR" sz="1400" dirty="0">
                        <a:latin typeface="Century Gothic" panose="020B0502020202020204" pitchFamily="34" charset="0"/>
                      </a:endParaRP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Matériaux minéraux (bitume, béton)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Faible albédo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Morphologie des rues (canyon urbain)</a:t>
                      </a: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83719839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>
                          <a:latin typeface="Century Gothic" panose="020B0502020202020204" pitchFamily="34" charset="0"/>
                        </a:rPr>
                        <a:t>Absence de végétation</a:t>
                      </a:r>
                      <a:endParaRPr lang="fr-FR" sz="1400" dirty="0">
                        <a:latin typeface="Century Gothic" panose="020B0502020202020204" pitchFamily="34" charset="0"/>
                      </a:endParaRP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Sols imperméables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Peu d’espaces verts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Évapotranspiration réduite</a:t>
                      </a: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67440436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>
                          <a:latin typeface="Century Gothic" panose="020B0502020202020204" pitchFamily="34" charset="0"/>
                        </a:rPr>
                        <a:t>Activités humaines</a:t>
                      </a:r>
                      <a:endParaRPr lang="fr-FR" sz="1400" dirty="0">
                        <a:latin typeface="Century Gothic" panose="020B0502020202020204" pitchFamily="34" charset="0"/>
                      </a:endParaRP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Trafic routier et industries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Chauffage et climatisation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Pollution atmosphérique</a:t>
                      </a: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00012949"/>
                  </a:ext>
                </a:extLst>
              </a:tr>
              <a:tr h="72522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>
                          <a:latin typeface="Century Gothic" panose="020B0502020202020204" pitchFamily="34" charset="0"/>
                        </a:rPr>
                        <a:t>Facteurs climatiques</a:t>
                      </a:r>
                      <a:endParaRPr lang="fr-FR" sz="1400" dirty="0">
                        <a:latin typeface="Century Gothic" panose="020B0502020202020204" pitchFamily="34" charset="0"/>
                      </a:endParaRP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Vents faibles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Faible humidité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Ciel dégagé la nuit</a:t>
                      </a: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0989004"/>
                  </a:ext>
                </a:extLst>
              </a:tr>
              <a:tr h="94279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fr-FR" sz="1400" b="1" dirty="0">
                          <a:latin typeface="Century Gothic" panose="020B0502020202020204" pitchFamily="34" charset="0"/>
                        </a:rPr>
                        <a:t>Facteurs temporels</a:t>
                      </a:r>
                      <a:endParaRPr lang="fr-FR" sz="1400" dirty="0">
                        <a:latin typeface="Century Gothic" panose="020B0502020202020204" pitchFamily="34" charset="0"/>
                      </a:endParaRP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Cycle jour/nuit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400" dirty="0">
                          <a:latin typeface="Century Gothic" panose="020B0502020202020204" pitchFamily="34" charset="0"/>
                        </a:rPr>
                        <a:t>Croissance urbaine rapide</a:t>
                      </a:r>
                    </a:p>
                  </a:txBody>
                  <a:tcPr marL="72522" marR="72522" marT="36261" marB="36261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60357554"/>
                  </a:ext>
                </a:extLst>
              </a:tr>
            </a:tbl>
          </a:graphicData>
        </a:graphic>
      </p:graphicFrame>
      <p:sp>
        <p:nvSpPr>
          <p:cNvPr id="4" name="ZoneTexte 3">
            <a:extLst>
              <a:ext uri="{FF2B5EF4-FFF2-40B4-BE49-F238E27FC236}">
                <a16:creationId xmlns:a16="http://schemas.microsoft.com/office/drawing/2014/main" id="{521DF933-FD71-3C97-E8D8-97D4ED712850}"/>
              </a:ext>
            </a:extLst>
          </p:cNvPr>
          <p:cNvSpPr txBox="1"/>
          <p:nvPr/>
        </p:nvSpPr>
        <p:spPr>
          <a:xfrm>
            <a:off x="199605" y="1124238"/>
            <a:ext cx="25555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4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ICU = Îlot de chaleur urbain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65969937-4705-962C-2F91-8161FEC30B00}"/>
              </a:ext>
            </a:extLst>
          </p:cNvPr>
          <p:cNvSpPr txBox="1"/>
          <p:nvPr/>
        </p:nvSpPr>
        <p:spPr>
          <a:xfrm>
            <a:off x="5744554" y="5289858"/>
            <a:ext cx="51160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Caractérisé par le différentiel de T°C diurne.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30EF65F7-59FE-DBC2-B94A-C3BFF34A04DD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Sous-titre 2">
            <a:extLst>
              <a:ext uri="{FF2B5EF4-FFF2-40B4-BE49-F238E27FC236}">
                <a16:creationId xmlns:a16="http://schemas.microsoft.com/office/drawing/2014/main" id="{C596CD03-F153-332E-8B88-BD5FE6189B16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346CF51D-6214-9C45-01CE-D9A97FCD9F7D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BE719F02-3855-7855-218A-E34380977A12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F75A139B-5FA8-98CE-1F2A-EF7FEAD20A2F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D39960E3-9FD6-4FFA-48BD-0064D2E033AE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3197C3DB-AA99-9376-D30F-7B69708943B1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39505538-7E4E-2E3E-0DCC-1B36F1B9BB02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592A8ED0-02AD-27BA-35C4-613B3E9CC630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0D6692D2-CF76-4404-92CE-6986F4A27B39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6D5BF972-AB8C-E436-7FA4-95B5F6206E46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45C48417-FA3C-F8B1-DDE6-FFF53C9AC850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EB8E4E63-4BA2-17F0-C7A4-82FC14CA7ED3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362046A0-898F-CC17-BC06-D43A19DB177F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8BC569C1-EC39-A5E5-49C9-618CD0DFDB67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7E87F945-D5BF-3DB6-29EB-A830D7FCA25C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3693C715-D752-7281-AAB4-1542ACD8C6D2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F6517FA1-7972-6C9A-69C4-D41589C92227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0D135C40-D1BC-8FFF-719D-661205BD12A3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D5A2FF10-6EA9-92B9-BC35-613DA100D55E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ZoneTexte 31">
            <a:extLst>
              <a:ext uri="{FF2B5EF4-FFF2-40B4-BE49-F238E27FC236}">
                <a16:creationId xmlns:a16="http://schemas.microsoft.com/office/drawing/2014/main" id="{36FA064D-2EA8-38FD-ED28-CA17876AA5E4}"/>
              </a:ext>
            </a:extLst>
          </p:cNvPr>
          <p:cNvSpPr txBox="1"/>
          <p:nvPr/>
        </p:nvSpPr>
        <p:spPr>
          <a:xfrm>
            <a:off x="5760812" y="648866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13/18</a:t>
            </a:r>
          </a:p>
        </p:txBody>
      </p:sp>
    </p:spTree>
    <p:extLst>
      <p:ext uri="{BB962C8B-B14F-4D97-AF65-F5344CB8AC3E}">
        <p14:creationId xmlns:p14="http://schemas.microsoft.com/office/powerpoint/2010/main" val="17363945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493103C-B8DD-AC7D-702A-A1F7373F1B8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E557B5F5-A7AF-4954-32F4-026C56D4EAC4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51204" r="512"/>
          <a:stretch>
            <a:fillRect/>
          </a:stretch>
        </p:blipFill>
        <p:spPr>
          <a:xfrm>
            <a:off x="6064655" y="1845691"/>
            <a:ext cx="6012272" cy="2225189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CD4ED6A9-6EA7-DCE0-9F92-C635D18FB9BE}"/>
              </a:ext>
            </a:extLst>
          </p:cNvPr>
          <p:cNvSpPr txBox="1"/>
          <p:nvPr/>
        </p:nvSpPr>
        <p:spPr>
          <a:xfrm>
            <a:off x="219600" y="554400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</a:t>
            </a:r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. </a:t>
            </a:r>
            <a:r>
              <a:rPr lang="fr-FR" sz="3200" dirty="0">
                <a:latin typeface="Century Gothic" panose="020B0502020202020204" pitchFamily="34" charset="0"/>
              </a:rPr>
              <a:t>Température mesurée par télédétection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4146A758-7B08-BD45-551B-82AD8B02FA5A}"/>
              </a:ext>
            </a:extLst>
          </p:cNvPr>
          <p:cNvSpPr txBox="1"/>
          <p:nvPr/>
        </p:nvSpPr>
        <p:spPr>
          <a:xfrm>
            <a:off x="3103736" y="4798437"/>
            <a:ext cx="78429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Mesure faite sur les </a:t>
            </a:r>
            <a:r>
              <a:rPr lang="fr-FR" b="1" dirty="0"/>
              <a:t>36 théâtres </a:t>
            </a:r>
            <a:r>
              <a:rPr lang="fr-FR" dirty="0"/>
              <a:t>du IN de </a:t>
            </a:r>
            <a:r>
              <a:rPr lang="fr-FR" b="1" dirty="0"/>
              <a:t>2013 à 2025</a:t>
            </a:r>
          </a:p>
          <a:p>
            <a:endParaRPr lang="fr-FR" dirty="0"/>
          </a:p>
          <a:p>
            <a:r>
              <a:rPr lang="fr-FR" dirty="0"/>
              <a:t>Aide à la décision :</a:t>
            </a:r>
          </a:p>
          <a:p>
            <a:r>
              <a:rPr lang="fr-FR" dirty="0"/>
              <a:t>→ </a:t>
            </a:r>
            <a:r>
              <a:rPr lang="fr-FR" b="1" dirty="0"/>
              <a:t>Aménager les théâtres les plus chauds.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FCEA639-B4F5-3778-FC67-1D19785AB2A5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r="67129"/>
          <a:stretch>
            <a:fillRect/>
          </a:stretch>
        </p:blipFill>
        <p:spPr>
          <a:xfrm>
            <a:off x="126276" y="1845692"/>
            <a:ext cx="5791571" cy="2225190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22" name="ZoneTexte 21">
            <a:extLst>
              <a:ext uri="{FF2B5EF4-FFF2-40B4-BE49-F238E27FC236}">
                <a16:creationId xmlns:a16="http://schemas.microsoft.com/office/drawing/2014/main" id="{9B58520B-9FFA-C4FE-E7C5-94CD31697D23}"/>
              </a:ext>
            </a:extLst>
          </p:cNvPr>
          <p:cNvSpPr txBox="1"/>
          <p:nvPr/>
        </p:nvSpPr>
        <p:spPr>
          <a:xfrm>
            <a:off x="0" y="1371298"/>
            <a:ext cx="2016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plus chaud :</a:t>
            </a:r>
            <a:endParaRPr lang="fr-FR" b="1" dirty="0"/>
          </a:p>
        </p:txBody>
      </p:sp>
      <p:sp>
        <p:nvSpPr>
          <p:cNvPr id="23" name="ZoneTexte 22">
            <a:extLst>
              <a:ext uri="{FF2B5EF4-FFF2-40B4-BE49-F238E27FC236}">
                <a16:creationId xmlns:a16="http://schemas.microsoft.com/office/drawing/2014/main" id="{00BBBCE4-4740-FBF7-71CA-AFC05871DB4E}"/>
              </a:ext>
            </a:extLst>
          </p:cNvPr>
          <p:cNvSpPr txBox="1"/>
          <p:nvPr/>
        </p:nvSpPr>
        <p:spPr>
          <a:xfrm>
            <a:off x="5973460" y="1371298"/>
            <a:ext cx="2016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Le plus frais :</a:t>
            </a:r>
            <a:endParaRPr lang="fr-FR" b="1" dirty="0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843A7819-2197-ABF2-F146-DAAE9A6A6C62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AE488F86-D9C2-64BC-57CD-543373BB822B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FCF88E50-2CEB-6471-1E60-8414DB0F1DC6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ED034395-CCBD-019F-3A43-FD8DD7F24D91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Ellipse 27">
            <a:extLst>
              <a:ext uri="{FF2B5EF4-FFF2-40B4-BE49-F238E27FC236}">
                <a16:creationId xmlns:a16="http://schemas.microsoft.com/office/drawing/2014/main" id="{855A199C-0EA4-01A0-3905-563C8D16A17C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0784B3B9-3D5B-588C-BC77-781D4313C0A2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981F42A3-5E75-828E-E7A6-5C51E3693FA1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73062972-DFC5-A040-207C-1C31459C2DB8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8569D2E1-3945-204E-460B-0C3BF28F8A6F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1F0CA723-171F-9468-D7C6-B45A727E427C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extLst>
              <a:ext uri="{FF2B5EF4-FFF2-40B4-BE49-F238E27FC236}">
                <a16:creationId xmlns:a16="http://schemas.microsoft.com/office/drawing/2014/main" id="{A386FD03-D39E-9133-3942-2BBD7801B4F3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extLst>
              <a:ext uri="{FF2B5EF4-FFF2-40B4-BE49-F238E27FC236}">
                <a16:creationId xmlns:a16="http://schemas.microsoft.com/office/drawing/2014/main" id="{982325E3-1864-FE93-D3BB-59E9433A80AB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extLst>
              <a:ext uri="{FF2B5EF4-FFF2-40B4-BE49-F238E27FC236}">
                <a16:creationId xmlns:a16="http://schemas.microsoft.com/office/drawing/2014/main" id="{371BF2A9-AE60-4010-6EA0-B0CEE8F44155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extLst>
              <a:ext uri="{FF2B5EF4-FFF2-40B4-BE49-F238E27FC236}">
                <a16:creationId xmlns:a16="http://schemas.microsoft.com/office/drawing/2014/main" id="{FA595F95-1904-2AB4-CE81-4454F6556B6C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>
            <a:extLst>
              <a:ext uri="{FF2B5EF4-FFF2-40B4-BE49-F238E27FC236}">
                <a16:creationId xmlns:a16="http://schemas.microsoft.com/office/drawing/2014/main" id="{A2F54257-44A2-3180-462E-071D04F7B166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Ellipse 38">
            <a:extLst>
              <a:ext uri="{FF2B5EF4-FFF2-40B4-BE49-F238E27FC236}">
                <a16:creationId xmlns:a16="http://schemas.microsoft.com/office/drawing/2014/main" id="{81411EE5-874D-354C-E010-A5DAF8AE1BE3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0" name="Ellipse 39">
            <a:extLst>
              <a:ext uri="{FF2B5EF4-FFF2-40B4-BE49-F238E27FC236}">
                <a16:creationId xmlns:a16="http://schemas.microsoft.com/office/drawing/2014/main" id="{AB648920-67DE-843F-53E8-9CB775964F14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77516D2A-16E4-479E-52AA-AC46D31B5792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42" name="Sous-titre 2">
            <a:extLst>
              <a:ext uri="{FF2B5EF4-FFF2-40B4-BE49-F238E27FC236}">
                <a16:creationId xmlns:a16="http://schemas.microsoft.com/office/drawing/2014/main" id="{DCA83277-4BA2-65ED-1BB0-BDCFE57D5375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43" name="Ellipse 42">
            <a:extLst>
              <a:ext uri="{FF2B5EF4-FFF2-40B4-BE49-F238E27FC236}">
                <a16:creationId xmlns:a16="http://schemas.microsoft.com/office/drawing/2014/main" id="{C6A999F7-62C4-F3CD-FE45-18EECC88B1C3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4" name="ZoneTexte 43">
            <a:extLst>
              <a:ext uri="{FF2B5EF4-FFF2-40B4-BE49-F238E27FC236}">
                <a16:creationId xmlns:a16="http://schemas.microsoft.com/office/drawing/2014/main" id="{C42895A2-B892-F1A4-A861-B94CFDFBB15A}"/>
              </a:ext>
            </a:extLst>
          </p:cNvPr>
          <p:cNvSpPr txBox="1"/>
          <p:nvPr/>
        </p:nvSpPr>
        <p:spPr>
          <a:xfrm>
            <a:off x="5760812" y="648866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14/18</a:t>
            </a:r>
          </a:p>
        </p:txBody>
      </p:sp>
    </p:spTree>
    <p:extLst>
      <p:ext uri="{BB962C8B-B14F-4D97-AF65-F5344CB8AC3E}">
        <p14:creationId xmlns:p14="http://schemas.microsoft.com/office/powerpoint/2010/main" val="312492198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65196-A49C-3AB4-820D-7F24EA2F3F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3A3B412D-6B01-B30B-A575-AD8130F8E08B}"/>
              </a:ext>
            </a:extLst>
          </p:cNvPr>
          <p:cNvSpPr txBox="1"/>
          <p:nvPr/>
        </p:nvSpPr>
        <p:spPr>
          <a:xfrm>
            <a:off x="219600" y="554400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</a:t>
            </a:r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  <a:ea typeface="+mn-ea"/>
                <a:cs typeface="+mn-cs"/>
              </a:rPr>
              <a:t>. </a:t>
            </a:r>
            <a:r>
              <a:rPr lang="fr-FR" sz="3200" dirty="0">
                <a:latin typeface="Century Gothic" panose="020B0502020202020204" pitchFamily="34" charset="0"/>
              </a:rPr>
              <a:t>Température modélisée à grande échelle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4F452E4A-2EE7-17CE-DECE-47B3E4276983}"/>
              </a:ext>
            </a:extLst>
          </p:cNvPr>
          <p:cNvSpPr txBox="1"/>
          <p:nvPr/>
        </p:nvSpPr>
        <p:spPr>
          <a:xfrm>
            <a:off x="543973" y="1613377"/>
            <a:ext cx="112125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b="1" dirty="0">
                <a:latin typeface="Century Gothic" panose="020B0502020202020204" pitchFamily="34" charset="0"/>
              </a:rPr>
              <a:t>Modélisation</a:t>
            </a:r>
            <a:r>
              <a:rPr lang="fr-FR" sz="2000" dirty="0">
                <a:latin typeface="Century Gothic" panose="020B0502020202020204" pitchFamily="34" charset="0"/>
              </a:rPr>
              <a:t> de la température de surface à un mètre de résolution → </a:t>
            </a:r>
            <a:r>
              <a:rPr lang="fr-FR" sz="2000" b="1" dirty="0">
                <a:latin typeface="Century Gothic" panose="020B0502020202020204" pitchFamily="34" charset="0"/>
              </a:rPr>
              <a:t>Ice Tool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000" b="1" dirty="0">
              <a:latin typeface="Century Gothic" panose="020B0502020202020204" pitchFamily="34" charset="0"/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E1C7842-4788-C86B-5362-021C4A75FC4E}"/>
              </a:ext>
            </a:extLst>
          </p:cNvPr>
          <p:cNvSpPr txBox="1"/>
          <p:nvPr/>
        </p:nvSpPr>
        <p:spPr>
          <a:xfrm>
            <a:off x="295936" y="2727096"/>
            <a:ext cx="3799047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2000" dirty="0">
                <a:latin typeface="Century Gothic" panose="020B0502020202020204" pitchFamily="34" charset="0"/>
              </a:rPr>
              <a:t>Données d’entrée : 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000" dirty="0">
                <a:latin typeface="Century Gothic" panose="020B0502020202020204" pitchFamily="34" charset="0"/>
              </a:rPr>
              <a:t>Occupation du sol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000" dirty="0">
                <a:latin typeface="Century Gothic" panose="020B0502020202020204" pitchFamily="34" charset="0"/>
              </a:rPr>
              <a:t>Fichier météo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000" dirty="0">
                <a:latin typeface="Century Gothic" panose="020B0502020202020204" pitchFamily="34" charset="0"/>
              </a:rPr>
              <a:t>Arbres (+hauteur)</a:t>
            </a:r>
          </a:p>
          <a:p>
            <a:pPr marL="342900" indent="-342900">
              <a:buFont typeface="+mj-lt"/>
              <a:buAutoNum type="arabicPeriod"/>
            </a:pPr>
            <a:r>
              <a:rPr lang="fr-FR" sz="2000" dirty="0">
                <a:latin typeface="Century Gothic" panose="020B0502020202020204" pitchFamily="34" charset="0"/>
              </a:rPr>
              <a:t>Bâtiments (+hauteur)</a:t>
            </a:r>
          </a:p>
        </p:txBody>
      </p:sp>
      <p:sp>
        <p:nvSpPr>
          <p:cNvPr id="4" name="Accolade fermante 3">
            <a:extLst>
              <a:ext uri="{FF2B5EF4-FFF2-40B4-BE49-F238E27FC236}">
                <a16:creationId xmlns:a16="http://schemas.microsoft.com/office/drawing/2014/main" id="{04D18982-3474-4F0E-9D93-D972EF66F137}"/>
              </a:ext>
            </a:extLst>
          </p:cNvPr>
          <p:cNvSpPr/>
          <p:nvPr/>
        </p:nvSpPr>
        <p:spPr>
          <a:xfrm>
            <a:off x="3316187" y="3807807"/>
            <a:ext cx="208344" cy="476911"/>
          </a:xfrm>
          <a:prstGeom prst="rightBrace">
            <a:avLst>
              <a:gd name="adj1" fmla="val 2777"/>
              <a:gd name="adj2" fmla="val 50000"/>
            </a:avLst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sz="200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7E937ECD-4155-6EA3-CCBF-1D00008AD7C5}"/>
              </a:ext>
            </a:extLst>
          </p:cNvPr>
          <p:cNvSpPr txBox="1"/>
          <p:nvPr/>
        </p:nvSpPr>
        <p:spPr>
          <a:xfrm>
            <a:off x="3467383" y="3844012"/>
            <a:ext cx="217559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000" dirty="0">
                <a:latin typeface="Century Gothic" panose="020B0502020202020204" pitchFamily="34" charset="0"/>
              </a:rPr>
              <a:t>Ombres portées</a:t>
            </a:r>
          </a:p>
        </p:txBody>
      </p:sp>
      <p:cxnSp>
        <p:nvCxnSpPr>
          <p:cNvPr id="16" name="Connecteur droit 15">
            <a:extLst>
              <a:ext uri="{FF2B5EF4-FFF2-40B4-BE49-F238E27FC236}">
                <a16:creationId xmlns:a16="http://schemas.microsoft.com/office/drawing/2014/main" id="{68DB9DE3-D5D6-1BD0-0A02-6BA92591B14E}"/>
              </a:ext>
            </a:extLst>
          </p:cNvPr>
          <p:cNvCxnSpPr>
            <a:cxnSpLocks/>
          </p:cNvCxnSpPr>
          <p:nvPr/>
        </p:nvCxnSpPr>
        <p:spPr>
          <a:xfrm>
            <a:off x="5970369" y="2350886"/>
            <a:ext cx="0" cy="2424895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7" name="ZoneTexte 16">
            <a:extLst>
              <a:ext uri="{FF2B5EF4-FFF2-40B4-BE49-F238E27FC236}">
                <a16:creationId xmlns:a16="http://schemas.microsoft.com/office/drawing/2014/main" id="{370049EB-72E4-3F94-2706-460DBD3AD449}"/>
              </a:ext>
            </a:extLst>
          </p:cNvPr>
          <p:cNvSpPr txBox="1"/>
          <p:nvPr/>
        </p:nvSpPr>
        <p:spPr>
          <a:xfrm>
            <a:off x="6262975" y="2350886"/>
            <a:ext cx="594098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latin typeface="Century Gothic" panose="020B0502020202020204" pitchFamily="34" charset="0"/>
              </a:rPr>
              <a:t>Avantages 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>
                <a:latin typeface="Century Gothic" panose="020B0502020202020204" pitchFamily="34" charset="0"/>
              </a:rPr>
              <a:t>Faible résolution spatiale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>
                <a:latin typeface="Century Gothic" panose="020B0502020202020204" pitchFamily="34" charset="0"/>
              </a:rPr>
              <a:t>Modélisation heure par heure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>
                <a:latin typeface="Century Gothic" panose="020B0502020202020204" pitchFamily="34" charset="0"/>
              </a:rPr>
              <a:t>Tester différentes configurations spatiales (notamment avant/après aménagement)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sz="2000" dirty="0">
              <a:latin typeface="Century Gothic" panose="020B0502020202020204" pitchFamily="34" charset="0"/>
            </a:endParaRPr>
          </a:p>
          <a:p>
            <a:r>
              <a:rPr lang="fr-FR" sz="2000" dirty="0">
                <a:latin typeface="Century Gothic" panose="020B0502020202020204" pitchFamily="34" charset="0"/>
              </a:rPr>
              <a:t>Inconvénient: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sz="2000" dirty="0">
                <a:latin typeface="Century Gothic" panose="020B0502020202020204" pitchFamily="34" charset="0"/>
              </a:rPr>
              <a:t>D’autres facteurs peuvent être pris en compte</a:t>
            </a:r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0BCB27AF-BA34-A68B-0464-F6E340861B66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D10755A1-68FB-3C24-5A53-E5D770BB230F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46ED6E9F-193A-52EF-388A-2E1C4AA6CA44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E700F0B4-4026-3A29-B93B-0DC5F805E75E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CB28AD83-F314-BF8F-B12F-926D3B513CB2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C0B1DF5A-3170-A066-F06B-485B54D8538A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Sous-titre 2">
            <a:extLst>
              <a:ext uri="{FF2B5EF4-FFF2-40B4-BE49-F238E27FC236}">
                <a16:creationId xmlns:a16="http://schemas.microsoft.com/office/drawing/2014/main" id="{6E2C3D4E-B10F-41B3-39D9-B424821CBDD4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29" name="Ellipse 28">
            <a:extLst>
              <a:ext uri="{FF2B5EF4-FFF2-40B4-BE49-F238E27FC236}">
                <a16:creationId xmlns:a16="http://schemas.microsoft.com/office/drawing/2014/main" id="{10E0EB8B-BBC9-5F52-DA3F-B802B3366A15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6B447C6D-A07A-451B-D58A-962BD7580821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Ellipse 30">
            <a:extLst>
              <a:ext uri="{FF2B5EF4-FFF2-40B4-BE49-F238E27FC236}">
                <a16:creationId xmlns:a16="http://schemas.microsoft.com/office/drawing/2014/main" id="{637A06E6-51E7-BB92-1759-41CE1D5A7D7A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2" name="Ellipse 31">
            <a:extLst>
              <a:ext uri="{FF2B5EF4-FFF2-40B4-BE49-F238E27FC236}">
                <a16:creationId xmlns:a16="http://schemas.microsoft.com/office/drawing/2014/main" id="{9DAE9998-F20F-4BED-1C42-4AB90607BCE8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3" name="Ellipse 32">
            <a:extLst>
              <a:ext uri="{FF2B5EF4-FFF2-40B4-BE49-F238E27FC236}">
                <a16:creationId xmlns:a16="http://schemas.microsoft.com/office/drawing/2014/main" id="{AA6B5C17-9418-2055-F460-1F43AA847EFF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4" name="Ellipse 33">
            <a:extLst>
              <a:ext uri="{FF2B5EF4-FFF2-40B4-BE49-F238E27FC236}">
                <a16:creationId xmlns:a16="http://schemas.microsoft.com/office/drawing/2014/main" id="{0BB6049F-F468-7580-23A1-DBF97A85151A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5" name="Ellipse 34">
            <a:extLst>
              <a:ext uri="{FF2B5EF4-FFF2-40B4-BE49-F238E27FC236}">
                <a16:creationId xmlns:a16="http://schemas.microsoft.com/office/drawing/2014/main" id="{57970AEA-9AA8-7DF1-1AB9-8FEB8B77F742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6" name="Ellipse 35">
            <a:extLst>
              <a:ext uri="{FF2B5EF4-FFF2-40B4-BE49-F238E27FC236}">
                <a16:creationId xmlns:a16="http://schemas.microsoft.com/office/drawing/2014/main" id="{35D98A9B-07E6-463D-1B1B-6A29B0D92EB4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7" name="Ellipse 36">
            <a:extLst>
              <a:ext uri="{FF2B5EF4-FFF2-40B4-BE49-F238E27FC236}">
                <a16:creationId xmlns:a16="http://schemas.microsoft.com/office/drawing/2014/main" id="{49B16049-EC72-5DF8-5F34-FA5BD1D1163C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Ellipse 37">
            <a:extLst>
              <a:ext uri="{FF2B5EF4-FFF2-40B4-BE49-F238E27FC236}">
                <a16:creationId xmlns:a16="http://schemas.microsoft.com/office/drawing/2014/main" id="{4F8A4116-339A-7F63-72A6-EA2434DC870F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6C29D53E-6E96-6E84-256C-212AF91D5036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84657C38-5C1C-E525-B777-BC7FFAEBB797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41" name="Ellipse 40">
            <a:extLst>
              <a:ext uri="{FF2B5EF4-FFF2-40B4-BE49-F238E27FC236}">
                <a16:creationId xmlns:a16="http://schemas.microsoft.com/office/drawing/2014/main" id="{E9FAC592-CAEA-5991-B8EF-CEB2FC2C70C9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2" name="ZoneTexte 41">
            <a:extLst>
              <a:ext uri="{FF2B5EF4-FFF2-40B4-BE49-F238E27FC236}">
                <a16:creationId xmlns:a16="http://schemas.microsoft.com/office/drawing/2014/main" id="{8C6E2552-16CD-3831-587B-235F5F0ED841}"/>
              </a:ext>
            </a:extLst>
          </p:cNvPr>
          <p:cNvSpPr txBox="1"/>
          <p:nvPr/>
        </p:nvSpPr>
        <p:spPr>
          <a:xfrm>
            <a:off x="5760812" y="648866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15/18</a:t>
            </a:r>
          </a:p>
        </p:txBody>
      </p:sp>
    </p:spTree>
    <p:extLst>
      <p:ext uri="{BB962C8B-B14F-4D97-AF65-F5344CB8AC3E}">
        <p14:creationId xmlns:p14="http://schemas.microsoft.com/office/powerpoint/2010/main" val="21143430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E15915-7F48-91F3-468D-93BB3877F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99C68BD1-F000-DE98-1D2E-0BC23AFAD37F}"/>
              </a:ext>
            </a:extLst>
          </p:cNvPr>
          <p:cNvSpPr txBox="1"/>
          <p:nvPr/>
        </p:nvSpPr>
        <p:spPr>
          <a:xfrm>
            <a:off x="219600" y="554400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III. </a:t>
            </a:r>
            <a:r>
              <a:rPr lang="fr-FR" sz="3200" dirty="0">
                <a:latin typeface="Century Gothic" panose="020B0502020202020204" pitchFamily="34" charset="0"/>
              </a:rPr>
              <a:t>Température modélisée à grande échelle</a:t>
            </a:r>
          </a:p>
        </p:txBody>
      </p:sp>
      <p:pic>
        <p:nvPicPr>
          <p:cNvPr id="4" name="Image 3" descr="Une image contenant texte, carte, atlas&#10;&#10;Le contenu généré par l’IA peut être incorrect.">
            <a:extLst>
              <a:ext uri="{FF2B5EF4-FFF2-40B4-BE49-F238E27FC236}">
                <a16:creationId xmlns:a16="http://schemas.microsoft.com/office/drawing/2014/main" id="{EE06DB4F-4D2C-437F-B37C-2059B772196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17" y="1569809"/>
            <a:ext cx="6000191" cy="528819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pic>
        <p:nvPicPr>
          <p:cNvPr id="6" name="Image 5" descr="Une image contenant texte, carte, atlas, capture d’écran&#10;&#10;Le contenu généré par l’IA peut être incorrect.">
            <a:extLst>
              <a:ext uri="{FF2B5EF4-FFF2-40B4-BE49-F238E27FC236}">
                <a16:creationId xmlns:a16="http://schemas.microsoft.com/office/drawing/2014/main" id="{985E8E23-E4F7-F22B-4653-EA6DD5E392D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612" y="1569809"/>
            <a:ext cx="6000191" cy="5288191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8" name="Ellipse 7">
            <a:extLst>
              <a:ext uri="{FF2B5EF4-FFF2-40B4-BE49-F238E27FC236}">
                <a16:creationId xmlns:a16="http://schemas.microsoft.com/office/drawing/2014/main" id="{E99A468D-AE90-3BF7-744D-C775CE3FE093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DAEF6CCD-EDC3-EDE2-3F62-BC3F26B4E170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D5434531-B8D4-584F-1E4C-5642E7D8D4EE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5FEB666B-C6E8-309A-ECCD-0BEA2263D588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41486F66-C984-356E-F76E-93DC06D0FAB2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8EC3B4C1-3F26-4365-1739-3BBDD738043F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4A109DF-BD2D-BFC5-6FC1-36AC2BA7515B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C0EAA6B7-165B-250E-6443-E76FB52ABE34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5BA6D9BD-640E-0964-4B51-DF4F837316DE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E97375CD-62C6-CEF1-0770-67ACD666E44E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9F9DB6E3-C38D-5087-CF0E-D48B704C9888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660894F9-FA15-BA87-BA65-ADA6C1B38279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82F4DE0D-EBBE-B22B-69B8-A27BD055D573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AE0797A8-C2AC-B189-A9F7-5663C710539F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A8991338-3317-46CB-4A98-C63F7AB9705E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F2AA0A07-3B45-562F-C371-A4D43286FCF9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979909C2-835C-A629-B72B-718EFFA6F63E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Sous-titre 2">
            <a:extLst>
              <a:ext uri="{FF2B5EF4-FFF2-40B4-BE49-F238E27FC236}">
                <a16:creationId xmlns:a16="http://schemas.microsoft.com/office/drawing/2014/main" id="{88DAE9BE-AF50-E799-8A0C-AC12C590F2CE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A27D282F-33D3-0C2B-C353-5DA6A78F25E3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695C9493-64AD-F8E7-150E-BB3D5BC744A4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59475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BFB353-C4E8-1188-13D8-AC58548B50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20018A5-F9C8-9110-0F0E-9350A850760C}"/>
              </a:ext>
            </a:extLst>
          </p:cNvPr>
          <p:cNvSpPr txBox="1"/>
          <p:nvPr/>
        </p:nvSpPr>
        <p:spPr>
          <a:xfrm>
            <a:off x="219600" y="554400"/>
            <a:ext cx="113014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III. </a:t>
            </a:r>
            <a:r>
              <a:rPr lang="fr-FR" sz="3200" dirty="0">
                <a:latin typeface="Century Gothic" panose="020B0502020202020204" pitchFamily="34" charset="0"/>
              </a:rPr>
              <a:t>Température modélisée à grande échelle</a:t>
            </a:r>
          </a:p>
        </p:txBody>
      </p:sp>
      <p:pic>
        <p:nvPicPr>
          <p:cNvPr id="5" name="Image 4" descr="Une image contenant capture d’écran, ligne, Tracé, diagramme&#10;&#10;Le contenu généré par l’IA peut être incorrect.">
            <a:extLst>
              <a:ext uri="{FF2B5EF4-FFF2-40B4-BE49-F238E27FC236}">
                <a16:creationId xmlns:a16="http://schemas.microsoft.com/office/drawing/2014/main" id="{239228C2-86C2-4FB8-BEF9-0AB6BB6D082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9"/>
          <a:stretch>
            <a:fillRect/>
          </a:stretch>
        </p:blipFill>
        <p:spPr>
          <a:xfrm>
            <a:off x="126524" y="1946137"/>
            <a:ext cx="6854267" cy="3728662"/>
          </a:xfrm>
          <a:prstGeom prst="rect">
            <a:avLst/>
          </a:prstGeom>
          <a:ln>
            <a:solidFill>
              <a:schemeClr val="bg1">
                <a:lumMod val="50000"/>
              </a:schemeClr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7B4E5263-78C2-D2B7-0380-829E656D2B3F}"/>
              </a:ext>
            </a:extLst>
          </p:cNvPr>
          <p:cNvSpPr txBox="1"/>
          <p:nvPr/>
        </p:nvSpPr>
        <p:spPr>
          <a:xfrm>
            <a:off x="7064393" y="1886309"/>
            <a:ext cx="512760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u="sng" dirty="0"/>
              <a:t>Que retenir ?</a:t>
            </a:r>
          </a:p>
          <a:p>
            <a:pPr marL="342900" indent="-342900">
              <a:buFont typeface="+mj-lt"/>
              <a:buAutoNum type="arabicPeriod"/>
            </a:pPr>
            <a:endParaRPr lang="fr-FR" dirty="0"/>
          </a:p>
          <a:p>
            <a:pPr marL="342900" indent="-342900">
              <a:buFont typeface="+mj-lt"/>
              <a:buAutoNum type="arabicPeriod"/>
            </a:pPr>
            <a:r>
              <a:rPr lang="fr-FR" dirty="0"/>
              <a:t>Les températures changent plus ce que l’on pense selon :</a:t>
            </a:r>
          </a:p>
          <a:p>
            <a:r>
              <a:rPr lang="fr-FR" dirty="0"/>
              <a:t>	- </a:t>
            </a:r>
            <a:r>
              <a:rPr lang="fr-FR" b="1" dirty="0"/>
              <a:t>L’heure</a:t>
            </a:r>
          </a:p>
          <a:p>
            <a:r>
              <a:rPr lang="fr-FR" dirty="0"/>
              <a:t>	- La </a:t>
            </a:r>
            <a:r>
              <a:rPr lang="fr-FR" b="1" dirty="0"/>
              <a:t>typologie/morphologie urbaine</a:t>
            </a:r>
          </a:p>
          <a:p>
            <a:pPr marL="342900" indent="-342900">
              <a:buFont typeface="+mj-lt"/>
              <a:buAutoNum type="arabicPeriod" startAt="2"/>
            </a:pPr>
            <a:r>
              <a:rPr lang="fr-FR" b="1" dirty="0"/>
              <a:t>Écarts</a:t>
            </a:r>
            <a:r>
              <a:rPr lang="fr-FR" dirty="0"/>
              <a:t> de température importants selon les lieux</a:t>
            </a:r>
          </a:p>
          <a:p>
            <a:r>
              <a:rPr lang="fr-FR" dirty="0"/>
              <a:t>	- 10 °C à 15h entre les deux théâtres (!)</a:t>
            </a:r>
          </a:p>
          <a:p>
            <a:endParaRPr lang="fr-FR" dirty="0"/>
          </a:p>
          <a:p>
            <a:r>
              <a:rPr lang="fr-FR" dirty="0"/>
              <a:t>Donc :</a:t>
            </a:r>
          </a:p>
          <a:p>
            <a:pPr marL="342900" indent="-342900">
              <a:buFont typeface="+mj-lt"/>
              <a:buAutoNum type="arabicPeriod"/>
            </a:pPr>
            <a:r>
              <a:rPr lang="fr-FR" dirty="0"/>
              <a:t>Impact sur les </a:t>
            </a:r>
            <a:r>
              <a:rPr lang="fr-FR" b="1" dirty="0"/>
              <a:t>festivaliers</a:t>
            </a:r>
            <a:r>
              <a:rPr lang="fr-FR" dirty="0"/>
              <a:t> et ceux qui y </a:t>
            </a:r>
            <a:r>
              <a:rPr lang="fr-FR" b="1" dirty="0"/>
              <a:t>travaillent</a:t>
            </a:r>
          </a:p>
          <a:p>
            <a:pPr marL="342900" indent="-342900">
              <a:buFont typeface="+mj-lt"/>
              <a:buAutoNum type="arabicPeriod"/>
            </a:pPr>
            <a:r>
              <a:rPr lang="fr-FR" dirty="0"/>
              <a:t>Importance </a:t>
            </a:r>
            <a:r>
              <a:rPr lang="fr-FR" b="1" dirty="0"/>
              <a:t>d’aménager le territoire</a:t>
            </a:r>
          </a:p>
        </p:txBody>
      </p:sp>
      <p:sp>
        <p:nvSpPr>
          <p:cNvPr id="8" name="Ellipse 7">
            <a:extLst>
              <a:ext uri="{FF2B5EF4-FFF2-40B4-BE49-F238E27FC236}">
                <a16:creationId xmlns:a16="http://schemas.microsoft.com/office/drawing/2014/main" id="{5805281C-C8BF-9B5E-CCB7-87229CD2C398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Sous-titre 2">
            <a:extLst>
              <a:ext uri="{FF2B5EF4-FFF2-40B4-BE49-F238E27FC236}">
                <a16:creationId xmlns:a16="http://schemas.microsoft.com/office/drawing/2014/main" id="{5B1833F2-0A06-AB2B-0098-14490452813B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0" name="Ellipse 9">
            <a:extLst>
              <a:ext uri="{FF2B5EF4-FFF2-40B4-BE49-F238E27FC236}">
                <a16:creationId xmlns:a16="http://schemas.microsoft.com/office/drawing/2014/main" id="{A1DF3ADC-5B50-1364-3198-820AEB0F7D5B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412C5146-AD1C-A9B2-DCBF-81B0A587C77F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Ellipse 11">
            <a:extLst>
              <a:ext uri="{FF2B5EF4-FFF2-40B4-BE49-F238E27FC236}">
                <a16:creationId xmlns:a16="http://schemas.microsoft.com/office/drawing/2014/main" id="{73946D07-8948-3D61-9DBD-EF1005CE814F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0C3307D3-1544-ED80-10E6-F0F785DD9CCB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Sous-titre 2">
            <a:extLst>
              <a:ext uri="{FF2B5EF4-FFF2-40B4-BE49-F238E27FC236}">
                <a16:creationId xmlns:a16="http://schemas.microsoft.com/office/drawing/2014/main" id="{DAC2471F-A482-671A-14BC-0C66D2F4AC3A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DF81D4E9-2578-7504-EEE7-50034372C6A1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D5B853E5-AEA9-2673-B76B-AB46E5144F8D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Ellipse 16">
            <a:extLst>
              <a:ext uri="{FF2B5EF4-FFF2-40B4-BE49-F238E27FC236}">
                <a16:creationId xmlns:a16="http://schemas.microsoft.com/office/drawing/2014/main" id="{E5DA405E-386B-709E-E8BF-AFF0A9E07E6D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006612D8-5FFD-B339-5B17-83C5635955FE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1E3B5364-0E63-B384-7FEF-BC46EA70EB30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FB5EEEC6-FE8E-E16B-ED34-FCADA57FDFBC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CAE3A729-D64C-F0C7-B13E-044350575A29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C22554EF-60D2-6F21-613D-4895FC332A79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D6EA44D3-BBEA-0947-083C-DA3110BDFF69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FE4B6A33-90C9-D7EF-3F98-7F1CCDF6A5B4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FDD93DAD-070F-1ADE-D581-A4BFBEA1B919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E2D1B063-9C4E-CB0A-6168-087B1533BEE3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2D6777B3-D133-319B-7678-F2AA7F5450B2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>
            <a:extLst>
              <a:ext uri="{FF2B5EF4-FFF2-40B4-BE49-F238E27FC236}">
                <a16:creationId xmlns:a16="http://schemas.microsoft.com/office/drawing/2014/main" id="{31CEA068-CD54-896A-53B5-BB8739681314}"/>
              </a:ext>
            </a:extLst>
          </p:cNvPr>
          <p:cNvSpPr txBox="1"/>
          <p:nvPr/>
        </p:nvSpPr>
        <p:spPr>
          <a:xfrm>
            <a:off x="5760812" y="648866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17/18</a:t>
            </a:r>
          </a:p>
        </p:txBody>
      </p:sp>
    </p:spTree>
    <p:extLst>
      <p:ext uri="{BB962C8B-B14F-4D97-AF65-F5344CB8AC3E}">
        <p14:creationId xmlns:p14="http://schemas.microsoft.com/office/powerpoint/2010/main" val="35927545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606F82-A23A-3BFF-0C7D-778CC4C908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>
            <a:extLst>
              <a:ext uri="{FF2B5EF4-FFF2-40B4-BE49-F238E27FC236}">
                <a16:creationId xmlns:a16="http://schemas.microsoft.com/office/drawing/2014/main" id="{2F22D493-2E33-5B5A-FECD-219BD8A9631D}"/>
              </a:ext>
            </a:extLst>
          </p:cNvPr>
          <p:cNvSpPr/>
          <p:nvPr/>
        </p:nvSpPr>
        <p:spPr>
          <a:xfrm>
            <a:off x="0" y="1630681"/>
            <a:ext cx="12192000" cy="2272502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latin typeface="Century Gothic" panose="020B0502020202020204" pitchFamily="34" charset="0"/>
            </a:endParaRPr>
          </a:p>
        </p:txBody>
      </p:sp>
      <p:sp>
        <p:nvSpPr>
          <p:cNvPr id="21" name="Titre 1">
            <a:extLst>
              <a:ext uri="{FF2B5EF4-FFF2-40B4-BE49-F238E27FC236}">
                <a16:creationId xmlns:a16="http://schemas.microsoft.com/office/drawing/2014/main" id="{8D57CE52-430E-D053-D161-62BF4F65724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350963"/>
            <a:ext cx="12192000" cy="2387600"/>
          </a:xfrm>
        </p:spPr>
        <p:txBody>
          <a:bodyPr/>
          <a:lstStyle/>
          <a:p>
            <a:r>
              <a:rPr lang="fr-FR" sz="4000" b="1" dirty="0">
                <a:latin typeface="Century Gothic" panose="020B0502020202020204" pitchFamily="34" charset="0"/>
              </a:rPr>
              <a:t>Conclusion</a:t>
            </a:r>
            <a:br>
              <a:rPr lang="fr-FR" sz="4000" b="1" dirty="0">
                <a:latin typeface="Century Gothic" panose="020B0502020202020204" pitchFamily="34" charset="0"/>
              </a:rPr>
            </a:br>
            <a:r>
              <a:rPr lang="fr-FR" sz="4000" b="1" dirty="0">
                <a:latin typeface="Century Gothic" panose="020B0502020202020204" pitchFamily="34" charset="0"/>
              </a:rPr>
              <a:t>– </a:t>
            </a:r>
            <a:br>
              <a:rPr lang="fr-FR" sz="4000" b="1" dirty="0">
                <a:latin typeface="Century Gothic" panose="020B0502020202020204" pitchFamily="34" charset="0"/>
              </a:rPr>
            </a:br>
            <a:r>
              <a:rPr lang="fr-FR" sz="4000" b="1" dirty="0">
                <a:latin typeface="Century Gothic" panose="020B0502020202020204" pitchFamily="34" charset="0"/>
              </a:rPr>
              <a:t>Ce qu’il faut retenir</a:t>
            </a:r>
            <a:endParaRPr lang="fr-FR" sz="40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88214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C686B5-90EB-8B26-1942-D595613FD9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87724A7-4C8B-91D6-A53D-7E7D3009402C}"/>
              </a:ext>
            </a:extLst>
          </p:cNvPr>
          <p:cNvSpPr txBox="1"/>
          <p:nvPr/>
        </p:nvSpPr>
        <p:spPr>
          <a:xfrm>
            <a:off x="219600" y="554400"/>
            <a:ext cx="1187563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fr-FR" sz="3200" kern="1200" dirty="0">
                <a:solidFill>
                  <a:schemeClr val="tx1"/>
                </a:solidFill>
                <a:latin typeface="Century Gothic" panose="020B0502020202020204" pitchFamily="34" charset="0"/>
              </a:rPr>
              <a:t>Ce qu’il faut retenir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D12045DD-9DD9-8ACF-0CED-2555F4836B6A}"/>
              </a:ext>
            </a:extLst>
          </p:cNvPr>
          <p:cNvSpPr txBox="1"/>
          <p:nvPr/>
        </p:nvSpPr>
        <p:spPr>
          <a:xfrm>
            <a:off x="404679" y="1890873"/>
            <a:ext cx="85344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Travail </a:t>
            </a:r>
            <a:r>
              <a:rPr lang="fr-FR" b="1" dirty="0"/>
              <a:t>exploratoire</a:t>
            </a:r>
            <a:r>
              <a:rPr lang="fr-FR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/>
              <a:t>Généralisation</a:t>
            </a:r>
            <a:r>
              <a:rPr lang="fr-FR" dirty="0"/>
              <a:t> à tous les théâtres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b="1" dirty="0"/>
              <a:t>Facteurs explicatifs </a:t>
            </a:r>
            <a:r>
              <a:rPr lang="fr-FR" dirty="0"/>
              <a:t>plus nombreux et complémentaires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fr-FR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fr-FR" dirty="0"/>
              <a:t>Faire des </a:t>
            </a:r>
            <a:r>
              <a:rPr lang="fr-FR" b="1" dirty="0"/>
              <a:t>propositions d’aménagements </a:t>
            </a:r>
          </a:p>
          <a:p>
            <a:pPr lvl="1"/>
            <a:r>
              <a:rPr lang="fr-FR" dirty="0"/>
              <a:t>	- Mesurer </a:t>
            </a:r>
            <a:r>
              <a:rPr lang="fr-FR" b="1" dirty="0"/>
              <a:t>l’impact</a:t>
            </a:r>
            <a:r>
              <a:rPr lang="fr-FR" dirty="0"/>
              <a:t> de ces dernières</a:t>
            </a:r>
          </a:p>
          <a:p>
            <a:pPr lvl="1"/>
            <a:endParaRPr lang="fr-FR" dirty="0"/>
          </a:p>
          <a:p>
            <a:pPr lvl="1"/>
            <a:endParaRPr lang="fr-FR" dirty="0"/>
          </a:p>
          <a:p>
            <a:pPr lvl="1"/>
            <a:r>
              <a:rPr lang="fr-FR" dirty="0"/>
              <a:t>Mais surtout :</a:t>
            </a:r>
          </a:p>
          <a:p>
            <a:pPr marL="342900" lvl="1" indent="-342900">
              <a:buFont typeface="+mj-lt"/>
              <a:buAutoNum type="arabicPeriod"/>
            </a:pPr>
            <a:r>
              <a:rPr lang="fr-FR" dirty="0"/>
              <a:t>Montre l’intérêt de la </a:t>
            </a:r>
            <a:r>
              <a:rPr lang="fr-FR" b="1" dirty="0"/>
              <a:t>géomatique</a:t>
            </a:r>
            <a:r>
              <a:rPr lang="fr-FR" dirty="0"/>
              <a:t> et de </a:t>
            </a:r>
            <a:r>
              <a:rPr lang="fr-FR" b="1" dirty="0"/>
              <a:t>l’analyse spatiale </a:t>
            </a:r>
            <a:r>
              <a:rPr lang="fr-FR" dirty="0"/>
              <a:t>pour la prospective territoriale, et surtout dans le cas d’usage du Festival d’Avignon</a:t>
            </a:r>
          </a:p>
          <a:p>
            <a:pPr marL="342900" lvl="1" indent="-342900">
              <a:buFont typeface="+mj-lt"/>
              <a:buAutoNum type="arabicPeriod"/>
            </a:pPr>
            <a:r>
              <a:rPr lang="fr-FR" dirty="0"/>
              <a:t>L’importance de l’identification des </a:t>
            </a:r>
            <a:r>
              <a:rPr lang="fr-FR" b="1" dirty="0"/>
              <a:t>besoins métiers </a:t>
            </a:r>
            <a:r>
              <a:rPr lang="fr-FR" dirty="0"/>
              <a:t>du Festival d’Avignon</a:t>
            </a:r>
          </a:p>
        </p:txBody>
      </p:sp>
      <p:pic>
        <p:nvPicPr>
          <p:cNvPr id="7" name="Image 6" descr="Une image contenant motif, Graphique, pixel, conception&#10;&#10;Le contenu généré par l’IA peut être incorrect.">
            <a:extLst>
              <a:ext uri="{FF2B5EF4-FFF2-40B4-BE49-F238E27FC236}">
                <a16:creationId xmlns:a16="http://schemas.microsoft.com/office/drawing/2014/main" id="{2776AB55-DC0F-514E-3831-E5626E614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64" t="8634" r="8504" b="7724"/>
          <a:stretch>
            <a:fillRect/>
          </a:stretch>
        </p:blipFill>
        <p:spPr>
          <a:xfrm>
            <a:off x="9785096" y="4038448"/>
            <a:ext cx="2321560" cy="2347112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4F4A0226-1CB1-7BEB-4FAD-DD774AC8EC71}"/>
              </a:ext>
            </a:extLst>
          </p:cNvPr>
          <p:cNvSpPr txBox="1"/>
          <p:nvPr/>
        </p:nvSpPr>
        <p:spPr>
          <a:xfrm>
            <a:off x="9965436" y="3429000"/>
            <a:ext cx="19608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/>
              <a:t>Carte interactive des résultats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DEB5A1A-E081-9E29-D2D6-6925B16F9057}"/>
              </a:ext>
            </a:extLst>
          </p:cNvPr>
          <p:cNvSpPr/>
          <p:nvPr/>
        </p:nvSpPr>
        <p:spPr>
          <a:xfrm>
            <a:off x="9748520" y="3429000"/>
            <a:ext cx="2397760" cy="2956560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1" name="Ellipse 10">
            <a:extLst>
              <a:ext uri="{FF2B5EF4-FFF2-40B4-BE49-F238E27FC236}">
                <a16:creationId xmlns:a16="http://schemas.microsoft.com/office/drawing/2014/main" id="{B1711830-5CA3-8579-E178-46CFBC97CF52}"/>
              </a:ext>
            </a:extLst>
          </p:cNvPr>
          <p:cNvSpPr/>
          <p:nvPr/>
        </p:nvSpPr>
        <p:spPr>
          <a:xfrm>
            <a:off x="2414152" y="357921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2" name="Sous-titre 2">
            <a:extLst>
              <a:ext uri="{FF2B5EF4-FFF2-40B4-BE49-F238E27FC236}">
                <a16:creationId xmlns:a16="http://schemas.microsoft.com/office/drawing/2014/main" id="{12A3AB23-25D7-38A2-1A3A-61828DB30F7F}"/>
              </a:ext>
            </a:extLst>
          </p:cNvPr>
          <p:cNvSpPr txBox="1">
            <a:spLocks/>
          </p:cNvSpPr>
          <p:nvPr/>
        </p:nvSpPr>
        <p:spPr>
          <a:xfrm>
            <a:off x="197363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BDD</a:t>
            </a:r>
          </a:p>
        </p:txBody>
      </p:sp>
      <p:sp>
        <p:nvSpPr>
          <p:cNvPr id="13" name="Ellipse 12">
            <a:extLst>
              <a:ext uri="{FF2B5EF4-FFF2-40B4-BE49-F238E27FC236}">
                <a16:creationId xmlns:a16="http://schemas.microsoft.com/office/drawing/2014/main" id="{7330CE26-8ED9-06AC-6695-1BB03EF69ADD}"/>
              </a:ext>
            </a:extLst>
          </p:cNvPr>
          <p:cNvSpPr/>
          <p:nvPr/>
        </p:nvSpPr>
        <p:spPr>
          <a:xfrm>
            <a:off x="2632592" y="357920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4" name="Ellipse 13">
            <a:extLst>
              <a:ext uri="{FF2B5EF4-FFF2-40B4-BE49-F238E27FC236}">
                <a16:creationId xmlns:a16="http://schemas.microsoft.com/office/drawing/2014/main" id="{96D65070-4D2A-CBB9-B1DC-3DE7107A4916}"/>
              </a:ext>
            </a:extLst>
          </p:cNvPr>
          <p:cNvSpPr/>
          <p:nvPr/>
        </p:nvSpPr>
        <p:spPr>
          <a:xfrm>
            <a:off x="2851032" y="357919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Ellipse 14">
            <a:extLst>
              <a:ext uri="{FF2B5EF4-FFF2-40B4-BE49-F238E27FC236}">
                <a16:creationId xmlns:a16="http://schemas.microsoft.com/office/drawing/2014/main" id="{8E9530C7-3DBA-373C-55DD-FAA6C151F7D8}"/>
              </a:ext>
            </a:extLst>
          </p:cNvPr>
          <p:cNvSpPr/>
          <p:nvPr/>
        </p:nvSpPr>
        <p:spPr>
          <a:xfrm>
            <a:off x="3067232" y="357918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6" name="Ellipse 15">
            <a:extLst>
              <a:ext uri="{FF2B5EF4-FFF2-40B4-BE49-F238E27FC236}">
                <a16:creationId xmlns:a16="http://schemas.microsoft.com/office/drawing/2014/main" id="{0FD790BE-3968-AF12-2115-7E2156D4C7C5}"/>
              </a:ext>
            </a:extLst>
          </p:cNvPr>
          <p:cNvSpPr/>
          <p:nvPr/>
        </p:nvSpPr>
        <p:spPr>
          <a:xfrm>
            <a:off x="4525192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EB451943-0CB4-E08B-B9AA-8D83303856B1}"/>
              </a:ext>
            </a:extLst>
          </p:cNvPr>
          <p:cNvSpPr txBox="1">
            <a:spLocks/>
          </p:cNvSpPr>
          <p:nvPr/>
        </p:nvSpPr>
        <p:spPr>
          <a:xfrm>
            <a:off x="3798492" y="1393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Accessibilité</a:t>
            </a:r>
          </a:p>
        </p:txBody>
      </p:sp>
      <p:sp>
        <p:nvSpPr>
          <p:cNvPr id="18" name="Ellipse 17">
            <a:extLst>
              <a:ext uri="{FF2B5EF4-FFF2-40B4-BE49-F238E27FC236}">
                <a16:creationId xmlns:a16="http://schemas.microsoft.com/office/drawing/2014/main" id="{C2541CE6-8836-4920-EDCC-D85CDF121C82}"/>
              </a:ext>
            </a:extLst>
          </p:cNvPr>
          <p:cNvSpPr/>
          <p:nvPr/>
        </p:nvSpPr>
        <p:spPr>
          <a:xfrm>
            <a:off x="600909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9" name="Ellipse 18">
            <a:extLst>
              <a:ext uri="{FF2B5EF4-FFF2-40B4-BE49-F238E27FC236}">
                <a16:creationId xmlns:a16="http://schemas.microsoft.com/office/drawing/2014/main" id="{0F8B1F05-B6DD-024E-EEDE-2BFDFFB48CAE}"/>
              </a:ext>
            </a:extLst>
          </p:cNvPr>
          <p:cNvSpPr/>
          <p:nvPr/>
        </p:nvSpPr>
        <p:spPr>
          <a:xfrm>
            <a:off x="622753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Ellipse 19">
            <a:extLst>
              <a:ext uri="{FF2B5EF4-FFF2-40B4-BE49-F238E27FC236}">
                <a16:creationId xmlns:a16="http://schemas.microsoft.com/office/drawing/2014/main" id="{F97013E8-50B3-913C-0D50-B317DE86A223}"/>
              </a:ext>
            </a:extLst>
          </p:cNvPr>
          <p:cNvSpPr/>
          <p:nvPr/>
        </p:nvSpPr>
        <p:spPr>
          <a:xfrm>
            <a:off x="644597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1" name="Ellipse 20">
            <a:extLst>
              <a:ext uri="{FF2B5EF4-FFF2-40B4-BE49-F238E27FC236}">
                <a16:creationId xmlns:a16="http://schemas.microsoft.com/office/drawing/2014/main" id="{EF95AA40-00CA-7133-522D-EEF3EE401052}"/>
              </a:ext>
            </a:extLst>
          </p:cNvPr>
          <p:cNvSpPr/>
          <p:nvPr/>
        </p:nvSpPr>
        <p:spPr>
          <a:xfrm>
            <a:off x="666217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2" name="Ellipse 21">
            <a:extLst>
              <a:ext uri="{FF2B5EF4-FFF2-40B4-BE49-F238E27FC236}">
                <a16:creationId xmlns:a16="http://schemas.microsoft.com/office/drawing/2014/main" id="{CB88B16D-4784-3ED5-3FFA-26B8AD5912FD}"/>
              </a:ext>
            </a:extLst>
          </p:cNvPr>
          <p:cNvSpPr/>
          <p:nvPr/>
        </p:nvSpPr>
        <p:spPr>
          <a:xfrm>
            <a:off x="6878371" y="357917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3" name="Ellipse 22">
            <a:extLst>
              <a:ext uri="{FF2B5EF4-FFF2-40B4-BE49-F238E27FC236}">
                <a16:creationId xmlns:a16="http://schemas.microsoft.com/office/drawing/2014/main" id="{CFAABA29-6E4B-195E-7C73-C8AF4CB3EEC0}"/>
              </a:ext>
            </a:extLst>
          </p:cNvPr>
          <p:cNvSpPr/>
          <p:nvPr/>
        </p:nvSpPr>
        <p:spPr>
          <a:xfrm>
            <a:off x="7096811" y="35791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4" name="Ellipse 23">
            <a:extLst>
              <a:ext uri="{FF2B5EF4-FFF2-40B4-BE49-F238E27FC236}">
                <a16:creationId xmlns:a16="http://schemas.microsoft.com/office/drawing/2014/main" id="{CEAA1B87-4EFE-27EB-82B6-6A63928DB1B0}"/>
              </a:ext>
            </a:extLst>
          </p:cNvPr>
          <p:cNvSpPr/>
          <p:nvPr/>
        </p:nvSpPr>
        <p:spPr>
          <a:xfrm>
            <a:off x="7315251" y="35791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5" name="Ellipse 24">
            <a:extLst>
              <a:ext uri="{FF2B5EF4-FFF2-40B4-BE49-F238E27FC236}">
                <a16:creationId xmlns:a16="http://schemas.microsoft.com/office/drawing/2014/main" id="{EE7F4564-EC50-507D-9989-7310506C6C2A}"/>
              </a:ext>
            </a:extLst>
          </p:cNvPr>
          <p:cNvSpPr/>
          <p:nvPr/>
        </p:nvSpPr>
        <p:spPr>
          <a:xfrm>
            <a:off x="7531451" y="357914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6" name="Ellipse 25">
            <a:extLst>
              <a:ext uri="{FF2B5EF4-FFF2-40B4-BE49-F238E27FC236}">
                <a16:creationId xmlns:a16="http://schemas.microsoft.com/office/drawing/2014/main" id="{44FD04C1-7F66-116E-4DCE-9730248325B6}"/>
              </a:ext>
            </a:extLst>
          </p:cNvPr>
          <p:cNvSpPr/>
          <p:nvPr/>
        </p:nvSpPr>
        <p:spPr>
          <a:xfrm>
            <a:off x="7963851" y="354545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7" name="Ellipse 26">
            <a:extLst>
              <a:ext uri="{FF2B5EF4-FFF2-40B4-BE49-F238E27FC236}">
                <a16:creationId xmlns:a16="http://schemas.microsoft.com/office/drawing/2014/main" id="{ECC17EA4-B551-A15F-E058-65EDFDEFF462}"/>
              </a:ext>
            </a:extLst>
          </p:cNvPr>
          <p:cNvSpPr/>
          <p:nvPr/>
        </p:nvSpPr>
        <p:spPr>
          <a:xfrm>
            <a:off x="7747651" y="354546"/>
            <a:ext cx="122521" cy="122521"/>
          </a:xfrm>
          <a:prstGeom prst="ellipse">
            <a:avLst/>
          </a:prstGeom>
          <a:noFill/>
          <a:ln>
            <a:solidFill>
              <a:srgbClr val="F8A6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Sous-titre 2">
            <a:extLst>
              <a:ext uri="{FF2B5EF4-FFF2-40B4-BE49-F238E27FC236}">
                <a16:creationId xmlns:a16="http://schemas.microsoft.com/office/drawing/2014/main" id="{E9E2B556-D302-EAEA-8165-1DBFBF1D73DD}"/>
              </a:ext>
            </a:extLst>
          </p:cNvPr>
          <p:cNvSpPr txBox="1">
            <a:spLocks/>
          </p:cNvSpPr>
          <p:nvPr/>
        </p:nvSpPr>
        <p:spPr>
          <a:xfrm>
            <a:off x="5935170" y="-6804"/>
            <a:ext cx="2146519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Analyse multicritère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1CBE626A-5838-1079-8A7B-60778ECFF1A5}"/>
              </a:ext>
            </a:extLst>
          </p:cNvPr>
          <p:cNvSpPr txBox="1">
            <a:spLocks/>
          </p:cNvSpPr>
          <p:nvPr/>
        </p:nvSpPr>
        <p:spPr>
          <a:xfrm>
            <a:off x="8541967" y="-28792"/>
            <a:ext cx="1676400" cy="361349"/>
          </a:xfrm>
        </p:spPr>
        <p:txBody>
          <a:bodyPr/>
          <a:lstStyle>
            <a:lvl1pPr marL="0" indent="0" algn="ctr" eaLnBrk="1" hangingPunct="1">
              <a:buNone/>
              <a:defRPr sz="2400">
                <a:latin typeface="+mn-lt"/>
                <a:ea typeface="+mn-ea"/>
                <a:cs typeface="+mn-cs"/>
              </a:defRPr>
            </a:lvl1pPr>
            <a:lvl2pPr marL="457200" indent="0" algn="ctr" eaLnBrk="1" hangingPunct="1">
              <a:buNone/>
              <a:defRPr sz="2000">
                <a:latin typeface="+mn-lt"/>
                <a:ea typeface="+mn-ea"/>
                <a:cs typeface="+mn-cs"/>
              </a:defRPr>
            </a:lvl2pPr>
            <a:lvl3pPr marL="914400" indent="0" algn="ctr" eaLnBrk="1" hangingPunct="1">
              <a:buNone/>
              <a:defRPr sz="1800">
                <a:latin typeface="+mn-lt"/>
                <a:ea typeface="+mn-ea"/>
                <a:cs typeface="+mn-cs"/>
              </a:defRPr>
            </a:lvl3pPr>
            <a:lvl4pPr marL="1371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4pPr>
            <a:lvl5pPr marL="18288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5pPr>
            <a:lvl6pPr marL="22860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6pPr>
            <a:lvl7pPr marL="27432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7pPr>
            <a:lvl8pPr marL="32004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8pPr>
            <a:lvl9pPr marL="3657600" indent="0" algn="ctr" eaLnBrk="1" hangingPunct="1">
              <a:buNone/>
              <a:defRPr sz="1600">
                <a:latin typeface="+mn-lt"/>
                <a:ea typeface="+mn-ea"/>
                <a:cs typeface="+mn-cs"/>
              </a:defRPr>
            </a:lvl9pPr>
          </a:lstStyle>
          <a:p>
            <a:r>
              <a:rPr lang="fr-FR" sz="1400" dirty="0">
                <a:latin typeface="Century Gothic" panose="020B0502020202020204" pitchFamily="34" charset="0"/>
              </a:rPr>
              <a:t>Conclusion</a:t>
            </a:r>
          </a:p>
        </p:txBody>
      </p:sp>
      <p:sp>
        <p:nvSpPr>
          <p:cNvPr id="30" name="Ellipse 29">
            <a:extLst>
              <a:ext uri="{FF2B5EF4-FFF2-40B4-BE49-F238E27FC236}">
                <a16:creationId xmlns:a16="http://schemas.microsoft.com/office/drawing/2014/main" id="{251DFD1E-8A9B-416B-5A60-4AE7BAC5347E}"/>
              </a:ext>
            </a:extLst>
          </p:cNvPr>
          <p:cNvSpPr/>
          <p:nvPr/>
        </p:nvSpPr>
        <p:spPr>
          <a:xfrm>
            <a:off x="9320546" y="354545"/>
            <a:ext cx="122521" cy="122521"/>
          </a:xfrm>
          <a:prstGeom prst="ellipse">
            <a:avLst/>
          </a:prstGeom>
          <a:solidFill>
            <a:srgbClr val="EB5345"/>
          </a:solidFill>
          <a:ln>
            <a:solidFill>
              <a:srgbClr val="EB534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1" name="ZoneTexte 30">
            <a:extLst>
              <a:ext uri="{FF2B5EF4-FFF2-40B4-BE49-F238E27FC236}">
                <a16:creationId xmlns:a16="http://schemas.microsoft.com/office/drawing/2014/main" id="{1D8B1F53-68C6-177C-8060-6A3984A88543}"/>
              </a:ext>
            </a:extLst>
          </p:cNvPr>
          <p:cNvSpPr txBox="1"/>
          <p:nvPr/>
        </p:nvSpPr>
        <p:spPr>
          <a:xfrm>
            <a:off x="5760812" y="6488668"/>
            <a:ext cx="7986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1"/>
                </a:solidFill>
                <a:latin typeface="Century Gothic" panose="020B0502020202020204" pitchFamily="34" charset="0"/>
              </a:rPr>
              <a:t>18/18</a:t>
            </a:r>
          </a:p>
        </p:txBody>
      </p:sp>
    </p:spTree>
    <p:extLst>
      <p:ext uri="{BB962C8B-B14F-4D97-AF65-F5344CB8AC3E}">
        <p14:creationId xmlns:p14="http://schemas.microsoft.com/office/powerpoint/2010/main" val="369399467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48FD64-BDD4-02D2-5EE9-3F86109363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30BABC4F-0E36-A90A-3148-FEEA9DAA7C11}"/>
              </a:ext>
            </a:extLst>
          </p:cNvPr>
          <p:cNvSpPr/>
          <p:nvPr/>
        </p:nvSpPr>
        <p:spPr>
          <a:xfrm>
            <a:off x="0" y="5779856"/>
            <a:ext cx="12192000" cy="10781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F4B3D7B-2635-C3BE-9D63-442A01061411}"/>
              </a:ext>
            </a:extLst>
          </p:cNvPr>
          <p:cNvSpPr/>
          <p:nvPr/>
        </p:nvSpPr>
        <p:spPr>
          <a:xfrm>
            <a:off x="0" y="721151"/>
            <a:ext cx="12192000" cy="4428502"/>
          </a:xfrm>
          <a:prstGeom prst="rect">
            <a:avLst/>
          </a:prstGeom>
          <a:solidFill>
            <a:srgbClr val="FFFFFF">
              <a:alpha val="81961"/>
            </a:srgb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latin typeface="Century Gothic" panose="020B0502020202020204" pitchFamily="34" charset="0"/>
            </a:endParaRPr>
          </a:p>
        </p:txBody>
      </p:sp>
      <p:sp>
        <p:nvSpPr>
          <p:cNvPr id="21" name="Titre 1">
            <a:extLst>
              <a:ext uri="{FF2B5EF4-FFF2-40B4-BE49-F238E27FC236}">
                <a16:creationId xmlns:a16="http://schemas.microsoft.com/office/drawing/2014/main" id="{A0D33EE3-5340-9532-831A-7BB01A3205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1122363"/>
            <a:ext cx="12192000" cy="2387600"/>
          </a:xfrm>
        </p:spPr>
        <p:txBody>
          <a:bodyPr/>
          <a:lstStyle/>
          <a:p>
            <a:r>
              <a:rPr lang="fr-FR" sz="4000" b="1" dirty="0">
                <a:latin typeface="Century Gothic" panose="020B0502020202020204" pitchFamily="34" charset="0"/>
              </a:rPr>
              <a:t>Apport de la géomatique à </a:t>
            </a:r>
            <a:br>
              <a:rPr lang="fr-FR" sz="4000" b="1" dirty="0">
                <a:latin typeface="Century Gothic" panose="020B0502020202020204" pitchFamily="34" charset="0"/>
              </a:rPr>
            </a:br>
            <a:r>
              <a:rPr lang="fr-FR" sz="4000" b="1" dirty="0">
                <a:latin typeface="Century Gothic" panose="020B0502020202020204" pitchFamily="34" charset="0"/>
              </a:rPr>
              <a:t>l’analyse du confort thermique des théâtres</a:t>
            </a:r>
            <a:br>
              <a:rPr lang="fr-FR" sz="4000" b="1" dirty="0">
                <a:latin typeface="Century Gothic" panose="020B0502020202020204" pitchFamily="34" charset="0"/>
              </a:rPr>
            </a:br>
            <a:r>
              <a:rPr lang="fr-FR" sz="2400" dirty="0">
                <a:latin typeface="Century Gothic" panose="020B0502020202020204" pitchFamily="34" charset="0"/>
              </a:rPr>
              <a:t>Premiers résultats d’une analyse multicritère pour l’aide à la décision</a:t>
            </a:r>
            <a:endParaRPr lang="fr-FR" sz="4000" dirty="0">
              <a:latin typeface="Century Gothic" panose="020B0502020202020204" pitchFamily="34" charset="0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98115800-79AF-B4CD-2DF9-5C583C5DCE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181786"/>
            <a:ext cx="9144000" cy="498622"/>
          </a:xfrm>
        </p:spPr>
        <p:txBody>
          <a:bodyPr/>
          <a:lstStyle/>
          <a:p>
            <a:r>
              <a:rPr lang="fr-FR" dirty="0">
                <a:latin typeface="Century Gothic" panose="020B0502020202020204" pitchFamily="34" charset="0"/>
              </a:rPr>
              <a:t>Nicolas Massot (n.massot@protonmail.com)</a:t>
            </a:r>
          </a:p>
          <a:p>
            <a:r>
              <a:rPr lang="fr-FR" dirty="0">
                <a:latin typeface="Century Gothic" panose="020B0502020202020204" pitchFamily="34" charset="0"/>
              </a:rPr>
              <a:t>10 juillet 2025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590BEDD1-802C-D5D4-931D-D050E9A3942E}"/>
              </a:ext>
            </a:extLst>
          </p:cNvPr>
          <p:cNvSpPr/>
          <p:nvPr/>
        </p:nvSpPr>
        <p:spPr>
          <a:xfrm>
            <a:off x="11175476" y="5627802"/>
            <a:ext cx="1016524" cy="123019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25" name="Groupe 24">
            <a:extLst>
              <a:ext uri="{FF2B5EF4-FFF2-40B4-BE49-F238E27FC236}">
                <a16:creationId xmlns:a16="http://schemas.microsoft.com/office/drawing/2014/main" id="{A0923EED-89D3-1740-9172-BF335B621170}"/>
              </a:ext>
            </a:extLst>
          </p:cNvPr>
          <p:cNvGrpSpPr/>
          <p:nvPr/>
        </p:nvGrpSpPr>
        <p:grpSpPr>
          <a:xfrm>
            <a:off x="602582" y="5778450"/>
            <a:ext cx="6793230" cy="1078144"/>
            <a:chOff x="395978" y="5779856"/>
            <a:chExt cx="6793230" cy="1078144"/>
          </a:xfrm>
        </p:grpSpPr>
        <p:pic>
          <p:nvPicPr>
            <p:cNvPr id="26" name="Picture 8">
              <a:extLst>
                <a:ext uri="{FF2B5EF4-FFF2-40B4-BE49-F238E27FC236}">
                  <a16:creationId xmlns:a16="http://schemas.microsoft.com/office/drawing/2014/main" id="{8FF03475-398B-6DF6-B91E-F531D7B4B1D8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0074"/>
            <a:stretch>
              <a:fillRect/>
            </a:stretch>
          </p:blipFill>
          <p:spPr bwMode="auto">
            <a:xfrm>
              <a:off x="395978" y="5779856"/>
              <a:ext cx="3543300" cy="1078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8">
              <a:extLst>
                <a:ext uri="{FF2B5EF4-FFF2-40B4-BE49-F238E27FC236}">
                  <a16:creationId xmlns:a16="http://schemas.microsoft.com/office/drawing/2014/main" id="{CC5D2849-4509-303C-5798-D1889C229167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9840" r="32169"/>
            <a:stretch>
              <a:fillRect/>
            </a:stretch>
          </p:blipFill>
          <p:spPr bwMode="auto">
            <a:xfrm>
              <a:off x="4705088" y="5779856"/>
              <a:ext cx="2484120" cy="10781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26" name="Picture 2" descr="ESPACE | Laboratoire de recherche">
            <a:extLst>
              <a:ext uri="{FF2B5EF4-FFF2-40B4-BE49-F238E27FC236}">
                <a16:creationId xmlns:a16="http://schemas.microsoft.com/office/drawing/2014/main" id="{C2CF2100-1361-F35C-1446-35FE5FC5E1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6916" y="5779856"/>
            <a:ext cx="1668103" cy="103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istory and archives | Festival d'Avignon">
            <a:extLst>
              <a:ext uri="{FF2B5EF4-FFF2-40B4-BE49-F238E27FC236}">
                <a16:creationId xmlns:a16="http://schemas.microsoft.com/office/drawing/2014/main" id="{2ADE8537-0112-5DBE-3648-A2C07C2A32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4463" y="5796440"/>
            <a:ext cx="1016524" cy="106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081100"/>
      </p:ext>
    </p:extLst>
  </p:cSld>
  <p:clrMapOvr>
    <a:masterClrMapping/>
  </p:clrMapOvr>
</p:sld>
</file>

<file path=ppt/theme/theme1.xml><?xml version="1.0" encoding="utf-8"?>
<a:theme xmlns:a="http://schemas.openxmlformats.org/drawingml/2006/main" name="THEME_AU_V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_AU_V2" id="{507CE573-A3BA-4887-A3E7-10CB25655895}" vid="{F8EB8B4C-BB6F-4A09-B69B-E12597CEF928}"/>
    </a:ext>
  </a:extLst>
</a:theme>
</file>

<file path=ppt/theme/theme2.xml><?xml version="1.0" encoding="utf-8"?>
<a:theme xmlns:a="http://schemas.openxmlformats.org/drawingml/2006/main" name="Conception personnalisé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THEME_AU_V2</Template>
  <TotalTime>0</TotalTime>
  <Words>1051</Words>
  <Application>Microsoft Office PowerPoint</Application>
  <PresentationFormat>Grand écran</PresentationFormat>
  <Paragraphs>288</Paragraphs>
  <Slides>24</Slides>
  <Notes>24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24</vt:i4>
      </vt:variant>
    </vt:vector>
  </HeadingPairs>
  <TitlesOfParts>
    <vt:vector size="30" baseType="lpstr">
      <vt:lpstr>Aptos</vt:lpstr>
      <vt:lpstr>Arial</vt:lpstr>
      <vt:lpstr>Cambria Math</vt:lpstr>
      <vt:lpstr>Century Gothic</vt:lpstr>
      <vt:lpstr>THEME_AU_V2</vt:lpstr>
      <vt:lpstr>Conception personnalisée</vt:lpstr>
      <vt:lpstr>Apport de la géomatique à  l’analyse du confort thermique des théâtres Premiers résultats d’une analyse multicritère pour l’aide à la décision</vt:lpstr>
      <vt:lpstr>Présentation PowerPoint</vt:lpstr>
      <vt:lpstr>I. La base de données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II. L’accessibilité aux théâtres</vt:lpstr>
      <vt:lpstr>Présentation PowerPoint</vt:lpstr>
      <vt:lpstr>III. Analyse multicritères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Conclusion –  Ce qu’il faut retenir</vt:lpstr>
      <vt:lpstr>Présentation PowerPoint</vt:lpstr>
      <vt:lpstr>Apport de la géomatique à  l’analyse du confort thermique des théâtres Premiers résultats d’une analyse multicritère pour l’aide à la décision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 Massot</dc:creator>
  <cp:lastModifiedBy>Micro Massot</cp:lastModifiedBy>
  <cp:revision>14</cp:revision>
  <dcterms:created xsi:type="dcterms:W3CDTF">2025-07-09T09:42:49Z</dcterms:created>
  <dcterms:modified xsi:type="dcterms:W3CDTF">2025-07-10T11:51:14Z</dcterms:modified>
</cp:coreProperties>
</file>