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60" r:id="rId3"/>
    <p:sldId id="259" r:id="rId4"/>
    <p:sldId id="264" r:id="rId5"/>
    <p:sldId id="265" r:id="rId6"/>
    <p:sldId id="266" r:id="rId7"/>
    <p:sldId id="268" r:id="rId8"/>
    <p:sldId id="269" r:id="rId9"/>
    <p:sldId id="270" r:id="rId10"/>
    <p:sldId id="271" r:id="rId11"/>
    <p:sldId id="272" r:id="rId12"/>
    <p:sldId id="273" r:id="rId13"/>
    <p:sldId id="275" r:id="rId14"/>
    <p:sldId id="276"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UGNZH7DXesh7lCmtBbntA==" hashData="r9moILsXMk1xGlP3m9X8L5FbEQVjbZVCBxlDKxvuHzMtjcSOpbElgxql5uPLNBc5rISE3NWCxAaRpp/WTwHbX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867E640E-DC1A-4F66-938A-91C4EF498802}" type="datetimeFigureOut">
              <a:rPr lang="fr-FR" smtClean="0"/>
              <a:t>18/07/2025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2B06A4C-821B-4812-B96F-1EE43D30D64D}" type="slidenum">
              <a:rPr lang="fr-FR" smtClean="0"/>
              <a:t>‹N°›</a:t>
            </a:fld>
            <a:endParaRPr lang="fr-FR"/>
          </a:p>
        </p:txBody>
      </p:sp>
    </p:spTree>
    <p:extLst>
      <p:ext uri="{BB962C8B-B14F-4D97-AF65-F5344CB8AC3E}">
        <p14:creationId xmlns:p14="http://schemas.microsoft.com/office/powerpoint/2010/main" val="30926652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67E640E-DC1A-4F66-938A-91C4EF498802}" type="datetimeFigureOut">
              <a:rPr lang="fr-FR" smtClean="0"/>
              <a:t>18/07/2025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2B06A4C-821B-4812-B96F-1EE43D30D64D}" type="slidenum">
              <a:rPr lang="fr-FR" smtClean="0"/>
              <a:t>‹N°›</a:t>
            </a:fld>
            <a:endParaRPr lang="fr-FR"/>
          </a:p>
        </p:txBody>
      </p:sp>
    </p:spTree>
    <p:extLst>
      <p:ext uri="{BB962C8B-B14F-4D97-AF65-F5344CB8AC3E}">
        <p14:creationId xmlns:p14="http://schemas.microsoft.com/office/powerpoint/2010/main" val="1083941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867E640E-DC1A-4F66-938A-91C4EF498802}" type="datetimeFigureOut">
              <a:rPr lang="fr-FR" smtClean="0"/>
              <a:t>18/07/2025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2B06A4C-821B-4812-B96F-1EE43D30D64D}" type="slidenum">
              <a:rPr lang="fr-FR" smtClean="0"/>
              <a:t>‹N°›</a:t>
            </a:fld>
            <a:endParaRPr lang="fr-FR"/>
          </a:p>
        </p:txBody>
      </p:sp>
    </p:spTree>
    <p:extLst>
      <p:ext uri="{BB962C8B-B14F-4D97-AF65-F5344CB8AC3E}">
        <p14:creationId xmlns:p14="http://schemas.microsoft.com/office/powerpoint/2010/main" val="1232284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67E640E-DC1A-4F66-938A-91C4EF498802}" type="datetimeFigureOut">
              <a:rPr lang="fr-FR" smtClean="0"/>
              <a:t>18/07/2025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2B06A4C-821B-4812-B96F-1EE43D30D64D}" type="slidenum">
              <a:rPr lang="fr-FR" smtClean="0"/>
              <a:t>‹N°›</a:t>
            </a:fld>
            <a:endParaRPr lang="fr-FR"/>
          </a:p>
        </p:txBody>
      </p:sp>
    </p:spTree>
    <p:extLst>
      <p:ext uri="{BB962C8B-B14F-4D97-AF65-F5344CB8AC3E}">
        <p14:creationId xmlns:p14="http://schemas.microsoft.com/office/powerpoint/2010/main" val="793803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67E640E-DC1A-4F66-938A-91C4EF498802}" type="datetimeFigureOut">
              <a:rPr lang="fr-FR" smtClean="0"/>
              <a:t>18/07/2025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92B06A4C-821B-4812-B96F-1EE43D30D64D}" type="slidenum">
              <a:rPr lang="fr-FR" smtClean="0"/>
              <a:t>‹N°›</a:t>
            </a:fld>
            <a:endParaRPr lang="fr-FR"/>
          </a:p>
        </p:txBody>
      </p:sp>
    </p:spTree>
    <p:extLst>
      <p:ext uri="{BB962C8B-B14F-4D97-AF65-F5344CB8AC3E}">
        <p14:creationId xmlns:p14="http://schemas.microsoft.com/office/powerpoint/2010/main" val="1092209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67E640E-DC1A-4F66-938A-91C4EF498802}" type="datetimeFigureOut">
              <a:rPr lang="fr-FR" smtClean="0"/>
              <a:t>18/07/2025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92B06A4C-821B-4812-B96F-1EE43D30D64D}" type="slidenum">
              <a:rPr lang="fr-FR" smtClean="0"/>
              <a:t>‹N°›</a:t>
            </a:fld>
            <a:endParaRPr lang="fr-FR"/>
          </a:p>
        </p:txBody>
      </p:sp>
    </p:spTree>
    <p:extLst>
      <p:ext uri="{BB962C8B-B14F-4D97-AF65-F5344CB8AC3E}">
        <p14:creationId xmlns:p14="http://schemas.microsoft.com/office/powerpoint/2010/main" val="2555580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67E640E-DC1A-4F66-938A-91C4EF498802}" type="datetimeFigureOut">
              <a:rPr lang="fr-FR" smtClean="0"/>
              <a:t>18/07/2025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92B06A4C-821B-4812-B96F-1EE43D30D64D}" type="slidenum">
              <a:rPr lang="fr-FR" smtClean="0"/>
              <a:t>‹N°›</a:t>
            </a:fld>
            <a:endParaRPr lang="fr-FR"/>
          </a:p>
        </p:txBody>
      </p:sp>
    </p:spTree>
    <p:extLst>
      <p:ext uri="{BB962C8B-B14F-4D97-AF65-F5344CB8AC3E}">
        <p14:creationId xmlns:p14="http://schemas.microsoft.com/office/powerpoint/2010/main" val="687851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867E640E-DC1A-4F66-938A-91C4EF498802}" type="datetimeFigureOut">
              <a:rPr lang="fr-FR" smtClean="0"/>
              <a:t>18/07/2025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2B06A4C-821B-4812-B96F-1EE43D30D64D}" type="slidenum">
              <a:rPr lang="fr-FR" smtClean="0"/>
              <a:t>‹N°›</a:t>
            </a:fld>
            <a:endParaRPr lang="fr-FR"/>
          </a:p>
        </p:txBody>
      </p:sp>
    </p:spTree>
    <p:extLst>
      <p:ext uri="{BB962C8B-B14F-4D97-AF65-F5344CB8AC3E}">
        <p14:creationId xmlns:p14="http://schemas.microsoft.com/office/powerpoint/2010/main" val="855614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867E640E-DC1A-4F66-938A-91C4EF498802}" type="datetimeFigureOut">
              <a:rPr lang="fr-FR" smtClean="0"/>
              <a:t>18/07/2025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2B06A4C-821B-4812-B96F-1EE43D30D64D}" type="slidenum">
              <a:rPr lang="fr-FR" smtClean="0"/>
              <a:t>‹N°›</a:t>
            </a:fld>
            <a:endParaRPr lang="fr-FR"/>
          </a:p>
        </p:txBody>
      </p:sp>
    </p:spTree>
    <p:extLst>
      <p:ext uri="{BB962C8B-B14F-4D97-AF65-F5344CB8AC3E}">
        <p14:creationId xmlns:p14="http://schemas.microsoft.com/office/powerpoint/2010/main" val="3670309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67E640E-DC1A-4F66-938A-91C4EF498802}" type="datetimeFigureOut">
              <a:rPr lang="fr-FR" smtClean="0"/>
              <a:t>18/07/2025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2B06A4C-821B-4812-B96F-1EE43D30D64D}" type="slidenum">
              <a:rPr lang="fr-FR" smtClean="0"/>
              <a:t>‹N°›</a:t>
            </a:fld>
            <a:endParaRPr lang="fr-FR"/>
          </a:p>
        </p:txBody>
      </p:sp>
    </p:spTree>
    <p:extLst>
      <p:ext uri="{BB962C8B-B14F-4D97-AF65-F5344CB8AC3E}">
        <p14:creationId xmlns:p14="http://schemas.microsoft.com/office/powerpoint/2010/main" val="236357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67E640E-DC1A-4F66-938A-91C4EF498802}" type="datetimeFigureOut">
              <a:rPr lang="fr-FR" smtClean="0"/>
              <a:t>18/07/2025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2B06A4C-821B-4812-B96F-1EE43D30D64D}" type="slidenum">
              <a:rPr lang="fr-FR" smtClean="0"/>
              <a:t>‹N°›</a:t>
            </a:fld>
            <a:endParaRPr lang="fr-FR"/>
          </a:p>
        </p:txBody>
      </p:sp>
    </p:spTree>
    <p:extLst>
      <p:ext uri="{BB962C8B-B14F-4D97-AF65-F5344CB8AC3E}">
        <p14:creationId xmlns:p14="http://schemas.microsoft.com/office/powerpoint/2010/main" val="519609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7E640E-DC1A-4F66-938A-91C4EF498802}" type="datetimeFigureOut">
              <a:rPr lang="fr-FR" smtClean="0"/>
              <a:t>18/07/2025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6A4C-821B-4812-B96F-1EE43D30D64D}" type="slidenum">
              <a:rPr lang="fr-FR" smtClean="0"/>
              <a:t>‹N°›</a:t>
            </a:fld>
            <a:endParaRPr lang="fr-FR"/>
          </a:p>
        </p:txBody>
      </p:sp>
    </p:spTree>
    <p:extLst>
      <p:ext uri="{BB962C8B-B14F-4D97-AF65-F5344CB8AC3E}">
        <p14:creationId xmlns:p14="http://schemas.microsoft.com/office/powerpoint/2010/main" val="12104249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4.jpeg"/><Relationship Id="rId5" Type="http://schemas.microsoft.com/office/2007/relationships/hdphoto" Target="../media/hdphoto4.wdp"/><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www.generation-souvenirs.com/bonbons-des-annees-80-90/collier-de-bonbons-56.html" TargetMode="Externa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hyperlink" Target="https://www.generation-souvenirs.com/bonbons-kubli-252" TargetMode="External"/><Relationship Id="rId4" Type="http://schemas.openxmlformats.org/officeDocument/2006/relationships/hyperlink" Target="https://www.generation-souvenirs.com/bonbons-des-annees-80-90/bonbons-feuilletes-a-la-cacahuete-150g-47.html"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6" Type="http://schemas.microsoft.com/office/2007/relationships/hdphoto" Target="../media/hdphoto5.wdp"/><Relationship Id="rId5" Type="http://schemas.openxmlformats.org/officeDocument/2006/relationships/image" Target="../media/image22.pn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hyperlink" Target="https://fr.wikipedia.org/wiki/Acide_citrique"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9.jpeg"/><Relationship Id="rId7" Type="http://schemas.microsoft.com/office/2007/relationships/hdphoto" Target="../media/hdphoto6.wdp"/><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jpeg"/><Relationship Id="rId10" Type="http://schemas.openxmlformats.org/officeDocument/2006/relationships/image" Target="../media/image35.jpeg"/><Relationship Id="rId4" Type="http://schemas.openxmlformats.org/officeDocument/2006/relationships/image" Target="../media/image30.jpeg"/><Relationship Id="rId9" Type="http://schemas.openxmlformats.org/officeDocument/2006/relationships/image" Target="../media/image34.png"/></Relationships>
</file>

<file path=ppt/slides/_rels/slide12.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7.jpeg"/><Relationship Id="rId7" Type="http://schemas.microsoft.com/office/2007/relationships/hdphoto" Target="../media/hdphoto7.wdp"/><Relationship Id="rId12" Type="http://schemas.openxmlformats.org/officeDocument/2006/relationships/image" Target="../media/image44.jpeg"/><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image" Target="../media/image40.png"/><Relationship Id="rId11" Type="http://schemas.microsoft.com/office/2007/relationships/hdphoto" Target="../media/hdphoto8.wdp"/><Relationship Id="rId5" Type="http://schemas.openxmlformats.org/officeDocument/2006/relationships/image" Target="../media/image39.jpeg"/><Relationship Id="rId10" Type="http://schemas.openxmlformats.org/officeDocument/2006/relationships/image" Target="../media/image43.png"/><Relationship Id="rId4" Type="http://schemas.openxmlformats.org/officeDocument/2006/relationships/image" Target="../media/image38.jpeg"/><Relationship Id="rId9" Type="http://schemas.openxmlformats.org/officeDocument/2006/relationships/image" Target="../media/image42.jpeg"/></Relationships>
</file>

<file path=ppt/slides/_rels/slide13.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image" Target="../media/image45.jpg"/><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48.jpg"/><Relationship Id="rId4" Type="http://schemas.openxmlformats.org/officeDocument/2006/relationships/image" Target="../media/image47.jpg"/></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2.jpg"/><Relationship Id="rId1" Type="http://schemas.openxmlformats.org/officeDocument/2006/relationships/slideLayout" Target="../slideLayouts/slideLayout7.xml"/><Relationship Id="rId5" Type="http://schemas.microsoft.com/office/2007/relationships/hdphoto" Target="../media/hdphoto9.wdp"/><Relationship Id="rId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66FF">
            <a:alpha val="24000"/>
          </a:srgb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45565"/>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88476" y="4650406"/>
            <a:ext cx="1728000" cy="1922701"/>
          </a:xfrm>
          <a:prstGeom prst="rect">
            <a:avLst/>
          </a:prstGeom>
          <a:ln>
            <a:noFill/>
          </a:ln>
          <a:effectLst>
            <a:outerShdw blurRad="292100" dist="139700" dir="2700000" algn="tl" rotWithShape="0">
              <a:srgbClr val="333333">
                <a:alpha val="65000"/>
              </a:srgbClr>
            </a:outerShdw>
          </a:effectLst>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46587" y="4650406"/>
            <a:ext cx="3095625" cy="1981200"/>
          </a:xfrm>
          <a:prstGeom prst="rect">
            <a:avLst/>
          </a:prstGeom>
        </p:spPr>
      </p:pic>
      <p:pic>
        <p:nvPicPr>
          <p:cNvPr id="5" name="BABIBOU 'La Planète des Bonbons' (chanson pour les enfants)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146264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numSld="999" showWhenStopped="0">
                <p:cTn id="7"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BEBA8EAE-BF5A-486C-A8C5-ECC9F3942E4B}">
                <a14:imgProps xmlns:a14="http://schemas.microsoft.com/office/drawing/2010/main">
                  <a14:imgLayer r:embed="rId3">
                    <a14:imgEffect>
                      <a14:colorTemperature colorTemp="7200"/>
                    </a14:imgEffect>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b="3828"/>
          <a:stretch/>
        </p:blipFill>
        <p:spPr>
          <a:xfrm>
            <a:off x="0" y="0"/>
            <a:ext cx="12192000" cy="684432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9728"/>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7346" y="241837"/>
            <a:ext cx="3060000" cy="1500277"/>
          </a:xfrm>
          <a:prstGeom prst="rect">
            <a:avLst/>
          </a:prstGeom>
          <a:ln>
            <a:noFill/>
          </a:ln>
          <a:effectLst>
            <a:outerShdw blurRad="292100" dist="139700" dir="2700000" algn="tl" rotWithShape="0">
              <a:srgbClr val="333333">
                <a:alpha val="65000"/>
              </a:srgbClr>
            </a:outerShdw>
            <a:softEdge rad="317500"/>
          </a:effectLst>
        </p:spPr>
      </p:pic>
    </p:spTree>
    <p:extLst>
      <p:ext uri="{BB962C8B-B14F-4D97-AF65-F5344CB8AC3E}">
        <p14:creationId xmlns:p14="http://schemas.microsoft.com/office/powerpoint/2010/main" val="1454447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clrChange>
              <a:clrFrom>
                <a:srgbClr val="C5C9C9"/>
              </a:clrFrom>
              <a:clrTo>
                <a:srgbClr val="C5C9C9">
                  <a:alpha val="0"/>
                </a:srgbClr>
              </a:clrTo>
            </a:clrChange>
            <a:extLst>
              <a:ext uri="{BEBA8EAE-BF5A-486C-A8C5-ECC9F3942E4B}">
                <a14:imgProps xmlns:a14="http://schemas.microsoft.com/office/drawing/2010/main">
                  <a14:imgLayer r:embed="rId3">
                    <a14:imgEffect>
                      <a14:colorTemperature colorTemp="7200"/>
                    </a14:imgEffect>
                    <a14:imgEffect>
                      <a14:saturation sat="200000"/>
                    </a14:imgEffect>
                    <a14:imgEffect>
                      <a14:brightnessContrast contrast="-40000"/>
                    </a14:imgEffect>
                  </a14:imgLayer>
                </a14:imgProps>
              </a:ext>
              <a:ext uri="{28A0092B-C50C-407E-A947-70E740481C1C}">
                <a14:useLocalDpi xmlns:a14="http://schemas.microsoft.com/office/drawing/2010/main" val="0"/>
              </a:ext>
            </a:extLst>
          </a:blip>
          <a:srcRect b="3828"/>
          <a:stretch/>
        </p:blipFill>
        <p:spPr>
          <a:xfrm>
            <a:off x="0" y="0"/>
            <a:ext cx="12192000" cy="6844320"/>
          </a:xfrm>
          <a:prstGeom prst="rect">
            <a:avLst/>
          </a:prstGeom>
        </p:spPr>
      </p:pic>
      <p:sp>
        <p:nvSpPr>
          <p:cNvPr id="3" name="Rectangle 2"/>
          <p:cNvSpPr/>
          <p:nvPr/>
        </p:nvSpPr>
        <p:spPr>
          <a:xfrm>
            <a:off x="5702300" y="698337"/>
            <a:ext cx="6096000" cy="5447645"/>
          </a:xfrm>
          <a:prstGeom prst="rect">
            <a:avLst/>
          </a:prstGeom>
        </p:spPr>
        <p:txBody>
          <a:bodyPr>
            <a:spAutoFit/>
          </a:bodyPr>
          <a:lstStyle/>
          <a:p>
            <a:pPr algn="just" fontAlgn="base"/>
            <a:r>
              <a:rPr lang="fr-FR" sz="2000" dirty="0">
                <a:solidFill>
                  <a:srgbClr val="000000"/>
                </a:solidFill>
                <a:latin typeface="Roboto" panose="02000000000000000000" pitchFamily="2" charset="0"/>
              </a:rPr>
              <a:t>Un petit retour nostalgique pour vous présenter l’histoire de quelques bonbons </a:t>
            </a:r>
            <a:r>
              <a:rPr lang="fr-FR" sz="2000" dirty="0" smtClean="0">
                <a:solidFill>
                  <a:srgbClr val="000000"/>
                </a:solidFill>
                <a:latin typeface="Roboto" panose="02000000000000000000" pitchFamily="2" charset="0"/>
              </a:rPr>
              <a:t>d’antan</a:t>
            </a:r>
            <a:r>
              <a:rPr lang="fr-FR" sz="2000" dirty="0" smtClean="0">
                <a:solidFill>
                  <a:srgbClr val="000000"/>
                </a:solidFill>
                <a:latin typeface="Roboto" panose="02000000000000000000" pitchFamily="2" charset="0"/>
                <a:ea typeface="Roboto" panose="02000000000000000000" pitchFamily="2" charset="0"/>
              </a:rPr>
              <a:t>: </a:t>
            </a:r>
            <a:r>
              <a:rPr lang="fr-FR" sz="2000" dirty="0" smtClean="0">
                <a:latin typeface="Roboto" panose="02000000000000000000" pitchFamily="2" charset="0"/>
                <a:ea typeface="Roboto" panose="02000000000000000000" pitchFamily="2" charset="0"/>
              </a:rPr>
              <a:t>Ils </a:t>
            </a:r>
            <a:r>
              <a:rPr lang="fr-FR" sz="2000" dirty="0">
                <a:latin typeface="Roboto" panose="02000000000000000000" pitchFamily="2" charset="0"/>
                <a:ea typeface="Roboto" panose="02000000000000000000" pitchFamily="2" charset="0"/>
              </a:rPr>
              <a:t>ont le goût de l’enfance, des souvenirs partagés et des comptoirs de confiseries d’antan. </a:t>
            </a:r>
            <a:r>
              <a:rPr lang="fr-FR" sz="2000" b="1" dirty="0" smtClean="0">
                <a:solidFill>
                  <a:srgbClr val="002D4C"/>
                </a:solidFill>
                <a:latin typeface="Roboto" panose="02000000000000000000" pitchFamily="2" charset="0"/>
                <a:ea typeface="Roboto" panose="02000000000000000000" pitchFamily="2" charset="0"/>
              </a:rPr>
              <a:t>Revenons dans le temps</a:t>
            </a:r>
          </a:p>
          <a:p>
            <a:pPr algn="just" fontAlgn="base"/>
            <a:r>
              <a:rPr lang="fr-FR" sz="2000" dirty="0" smtClean="0">
                <a:latin typeface="Roboto" panose="02000000000000000000" pitchFamily="2" charset="0"/>
                <a:ea typeface="Roboto" panose="02000000000000000000" pitchFamily="2" charset="0"/>
              </a:rPr>
              <a:t>Un peu de culture, ça fait toujours du bien. Je vous pose donc la question, d’où vient le </a:t>
            </a:r>
            <a:r>
              <a:rPr lang="fr-FR" sz="2000" b="1" dirty="0" smtClean="0">
                <a:latin typeface="Roboto" panose="02000000000000000000" pitchFamily="2" charset="0"/>
                <a:ea typeface="Roboto" panose="02000000000000000000" pitchFamily="2" charset="0"/>
              </a:rPr>
              <a:t>bonbon </a:t>
            </a:r>
            <a:r>
              <a:rPr lang="fr-FR" sz="2000" dirty="0" smtClean="0">
                <a:latin typeface="Roboto" panose="02000000000000000000" pitchFamily="2" charset="0"/>
                <a:ea typeface="Roboto" panose="02000000000000000000" pitchFamily="2" charset="0"/>
              </a:rPr>
              <a:t>?</a:t>
            </a:r>
          </a:p>
          <a:p>
            <a:pPr algn="just" fontAlgn="base"/>
            <a:r>
              <a:rPr lang="fr-FR" sz="2000" dirty="0" smtClean="0">
                <a:latin typeface="Roboto" panose="02000000000000000000" pitchFamily="2" charset="0"/>
                <a:ea typeface="Roboto" panose="02000000000000000000" pitchFamily="2" charset="0"/>
              </a:rPr>
              <a:t>On commence 600 avant J.C avec la découverte par les Perses d’un roseau pouvant donner du miel. Près de 200 ans après, suite à la conquête de la perse, Alexandre le Grand découvrit ce fameux roseau, et décida d’en faire la culture sur tout le bassin méditerranéen. Ce n’est que bien plus tard, vers le XIIème Siècle que l’Europe aura eu vent de la </a:t>
            </a:r>
            <a:r>
              <a:rPr lang="fr-FR" sz="2000" b="1" dirty="0" smtClean="0">
                <a:latin typeface="Roboto" panose="02000000000000000000" pitchFamily="2" charset="0"/>
                <a:ea typeface="Roboto" panose="02000000000000000000" pitchFamily="2" charset="0"/>
              </a:rPr>
              <a:t>canne à sucre</a:t>
            </a:r>
            <a:r>
              <a:rPr lang="fr-FR" sz="2000" dirty="0" smtClean="0">
                <a:latin typeface="Roboto" panose="02000000000000000000" pitchFamily="2" charset="0"/>
                <a:ea typeface="Roboto" panose="02000000000000000000" pitchFamily="2" charset="0"/>
              </a:rPr>
              <a:t>. Ainsi, le début de la </a:t>
            </a:r>
            <a:r>
              <a:rPr lang="fr-FR" sz="2000" b="1" dirty="0" smtClean="0">
                <a:latin typeface="Roboto" panose="02000000000000000000" pitchFamily="2" charset="0"/>
                <a:ea typeface="Roboto" panose="02000000000000000000" pitchFamily="2" charset="0"/>
              </a:rPr>
              <a:t>confiserie</a:t>
            </a:r>
            <a:r>
              <a:rPr lang="fr-FR" sz="2000" dirty="0" smtClean="0">
                <a:latin typeface="Roboto" panose="02000000000000000000" pitchFamily="2" charset="0"/>
                <a:ea typeface="Roboto" panose="02000000000000000000" pitchFamily="2" charset="0"/>
              </a:rPr>
              <a:t> débuta.</a:t>
            </a:r>
          </a:p>
          <a:p>
            <a:endParaRPr lang="fr-FR" sz="2800" dirty="0">
              <a:latin typeface="Roboto" panose="02000000000000000000" pitchFamily="2" charset="0"/>
              <a:ea typeface="Roboto" panose="02000000000000000000" pitchFamily="2" charset="0"/>
            </a:endParaRPr>
          </a:p>
        </p:txBody>
      </p:sp>
      <p:sp>
        <p:nvSpPr>
          <p:cNvPr id="4" name="Rectangle 3"/>
          <p:cNvSpPr/>
          <p:nvPr/>
        </p:nvSpPr>
        <p:spPr>
          <a:xfrm>
            <a:off x="317500" y="847636"/>
            <a:ext cx="2628900" cy="5632311"/>
          </a:xfrm>
          <a:prstGeom prst="rect">
            <a:avLst/>
          </a:prstGeom>
        </p:spPr>
        <p:txBody>
          <a:bodyPr wrap="square">
            <a:spAutoFit/>
          </a:bodyPr>
          <a:lstStyle/>
          <a:p>
            <a:r>
              <a:rPr lang="fr-FR" sz="2400" b="0" i="0" dirty="0" err="1" smtClean="0">
                <a:solidFill>
                  <a:srgbClr val="040C28"/>
                </a:solidFill>
                <a:effectLst/>
                <a:latin typeface="Roboto" panose="02000000000000000000" pitchFamily="2" charset="0"/>
                <a:ea typeface="Roboto" panose="02000000000000000000" pitchFamily="2" charset="0"/>
              </a:rPr>
              <a:t>Frizzy</a:t>
            </a:r>
            <a:r>
              <a:rPr lang="fr-FR" sz="2400" b="0" i="0" dirty="0" smtClean="0">
                <a:solidFill>
                  <a:srgbClr val="040C28"/>
                </a:solidFill>
                <a:effectLst/>
                <a:latin typeface="Roboto" panose="02000000000000000000" pitchFamily="2" charset="0"/>
                <a:ea typeface="Roboto" panose="02000000000000000000" pitchFamily="2" charset="0"/>
              </a:rPr>
              <a:t> </a:t>
            </a:r>
            <a:r>
              <a:rPr lang="fr-FR" sz="2400" b="0" i="0" dirty="0" err="1" smtClean="0">
                <a:solidFill>
                  <a:srgbClr val="040C28"/>
                </a:solidFill>
                <a:effectLst/>
                <a:latin typeface="Roboto" panose="02000000000000000000" pitchFamily="2" charset="0"/>
                <a:ea typeface="Roboto" panose="02000000000000000000" pitchFamily="2" charset="0"/>
              </a:rPr>
              <a:t>Pazzy</a:t>
            </a:r>
            <a:r>
              <a:rPr lang="fr-FR" sz="2400" b="0" i="0" dirty="0" smtClean="0">
                <a:solidFill>
                  <a:srgbClr val="040C28"/>
                </a:solidFill>
                <a:effectLst/>
                <a:latin typeface="Roboto" panose="02000000000000000000" pitchFamily="2" charset="0"/>
                <a:ea typeface="Roboto" panose="02000000000000000000" pitchFamily="2" charset="0"/>
              </a:rPr>
              <a:t>, Coquillages Roudoudous, </a:t>
            </a:r>
            <a:r>
              <a:rPr lang="fr-FR" sz="2400" b="0" i="0" dirty="0" err="1" smtClean="0">
                <a:solidFill>
                  <a:srgbClr val="040C28"/>
                </a:solidFill>
                <a:effectLst/>
                <a:latin typeface="Roboto" panose="02000000000000000000" pitchFamily="2" charset="0"/>
                <a:ea typeface="Roboto" panose="02000000000000000000" pitchFamily="2" charset="0"/>
              </a:rPr>
              <a:t>Tubble</a:t>
            </a:r>
            <a:r>
              <a:rPr lang="fr-FR" sz="2400" b="0" i="0" dirty="0" smtClean="0">
                <a:solidFill>
                  <a:srgbClr val="040C28"/>
                </a:solidFill>
                <a:effectLst/>
                <a:latin typeface="Roboto" panose="02000000000000000000" pitchFamily="2" charset="0"/>
                <a:ea typeface="Roboto" panose="02000000000000000000" pitchFamily="2" charset="0"/>
              </a:rPr>
              <a:t> </a:t>
            </a:r>
            <a:r>
              <a:rPr lang="fr-FR" sz="2400" b="0" i="0" dirty="0" err="1" smtClean="0">
                <a:solidFill>
                  <a:srgbClr val="040C28"/>
                </a:solidFill>
                <a:effectLst/>
                <a:latin typeface="Roboto" panose="02000000000000000000" pitchFamily="2" charset="0"/>
                <a:ea typeface="Roboto" panose="02000000000000000000" pitchFamily="2" charset="0"/>
              </a:rPr>
              <a:t>Gum</a:t>
            </a:r>
            <a:r>
              <a:rPr lang="fr-FR" sz="2400" b="0" i="0" dirty="0" smtClean="0">
                <a:solidFill>
                  <a:srgbClr val="040C28"/>
                </a:solidFill>
                <a:effectLst/>
                <a:latin typeface="Roboto" panose="02000000000000000000" pitchFamily="2" charset="0"/>
                <a:ea typeface="Roboto" panose="02000000000000000000" pitchFamily="2" charset="0"/>
              </a:rPr>
              <a:t>, Pipas, </a:t>
            </a:r>
            <a:r>
              <a:rPr lang="fr-FR" sz="2400" b="0" i="0" dirty="0" err="1" smtClean="0">
                <a:solidFill>
                  <a:srgbClr val="040C28"/>
                </a:solidFill>
                <a:effectLst/>
                <a:latin typeface="Roboto" panose="02000000000000000000" pitchFamily="2" charset="0"/>
                <a:ea typeface="Roboto" panose="02000000000000000000" pitchFamily="2" charset="0"/>
              </a:rPr>
              <a:t>Roll'Up</a:t>
            </a:r>
            <a:r>
              <a:rPr lang="fr-FR" sz="2400" b="0" i="0" dirty="0" smtClean="0">
                <a:solidFill>
                  <a:srgbClr val="040C28"/>
                </a:solidFill>
                <a:effectLst/>
                <a:latin typeface="Roboto" panose="02000000000000000000" pitchFamily="2" charset="0"/>
                <a:ea typeface="Roboto" panose="02000000000000000000" pitchFamily="2" charset="0"/>
              </a:rPr>
              <a:t>, Têtes Brûlées, Soucoupes à la poudre, Boules Magiques, </a:t>
            </a:r>
            <a:r>
              <a:rPr lang="fr-FR" sz="2400" b="0" i="0" dirty="0" err="1" smtClean="0">
                <a:solidFill>
                  <a:srgbClr val="040C28"/>
                </a:solidFill>
                <a:effectLst/>
                <a:latin typeface="Roboto" panose="02000000000000000000" pitchFamily="2" charset="0"/>
                <a:ea typeface="Roboto" panose="02000000000000000000" pitchFamily="2" charset="0"/>
              </a:rPr>
              <a:t>Fresquito</a:t>
            </a:r>
            <a:r>
              <a:rPr lang="fr-FR" sz="2400" b="0" i="0" dirty="0" smtClean="0">
                <a:solidFill>
                  <a:srgbClr val="040C28"/>
                </a:solidFill>
                <a:effectLst/>
                <a:latin typeface="Roboto" panose="02000000000000000000" pitchFamily="2" charset="0"/>
                <a:ea typeface="Roboto" panose="02000000000000000000" pitchFamily="2" charset="0"/>
              </a:rPr>
              <a:t>, </a:t>
            </a:r>
            <a:r>
              <a:rPr lang="fr-FR" sz="2400" b="0" i="0" dirty="0" err="1" smtClean="0">
                <a:solidFill>
                  <a:srgbClr val="040C28"/>
                </a:solidFill>
                <a:effectLst/>
                <a:latin typeface="Roboto" panose="02000000000000000000" pitchFamily="2" charset="0"/>
                <a:ea typeface="Roboto" panose="02000000000000000000" pitchFamily="2" charset="0"/>
              </a:rPr>
              <a:t>Treets</a:t>
            </a:r>
            <a:r>
              <a:rPr lang="fr-FR" sz="2400" b="0" i="0" dirty="0" smtClean="0">
                <a:solidFill>
                  <a:srgbClr val="040C28"/>
                </a:solidFill>
                <a:effectLst/>
                <a:latin typeface="Roboto" panose="02000000000000000000" pitchFamily="2" charset="0"/>
                <a:ea typeface="Roboto" panose="02000000000000000000" pitchFamily="2" charset="0"/>
              </a:rPr>
              <a:t>, gaufrettes Ménélik, gâteaux </a:t>
            </a:r>
            <a:r>
              <a:rPr lang="fr-FR" sz="2400" b="0" i="0" dirty="0" err="1" smtClean="0">
                <a:solidFill>
                  <a:srgbClr val="040C28"/>
                </a:solidFill>
                <a:effectLst/>
                <a:latin typeface="Roboto" panose="02000000000000000000" pitchFamily="2" charset="0"/>
                <a:ea typeface="Roboto" panose="02000000000000000000" pitchFamily="2" charset="0"/>
              </a:rPr>
              <a:t>Yes</a:t>
            </a:r>
            <a:r>
              <a:rPr lang="fr-FR" sz="2400" b="0" i="0" dirty="0" smtClean="0">
                <a:solidFill>
                  <a:srgbClr val="1F1F1F"/>
                </a:solidFill>
                <a:effectLst/>
                <a:latin typeface="Roboto" panose="02000000000000000000" pitchFamily="2" charset="0"/>
                <a:ea typeface="Roboto" panose="02000000000000000000" pitchFamily="2" charset="0"/>
              </a:rPr>
              <a:t>... et tant d'autres bonbons rétro </a:t>
            </a:r>
            <a:r>
              <a:rPr lang="fr-FR" b="0" i="0" dirty="0" smtClean="0">
                <a:solidFill>
                  <a:srgbClr val="1F1F1F"/>
                </a:solidFill>
                <a:effectLst/>
                <a:latin typeface="Roboto" panose="02000000000000000000" pitchFamily="2" charset="0"/>
                <a:ea typeface="Roboto" panose="02000000000000000000" pitchFamily="2" charset="0"/>
              </a:rPr>
              <a:t>!</a:t>
            </a:r>
            <a:endParaRPr lang="fr-FR"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2475592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66FF">
            <a:alpha val="24000"/>
          </a:srgbClr>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BEBA8EAE-BF5A-486C-A8C5-ECC9F3942E4B}">
                <a14:imgProps xmlns:a14="http://schemas.microsoft.com/office/drawing/2010/main">
                  <a14:imgLayer r:embed="rId3">
                    <a14:imgEffect>
                      <a14:backgroundRemoval t="1198" b="98204" l="3058" r="89568"/>
                    </a14:imgEffect>
                  </a14:imgLayer>
                </a14:imgProps>
              </a:ext>
              <a:ext uri="{28A0092B-C50C-407E-A947-70E740481C1C}">
                <a14:useLocalDpi xmlns:a14="http://schemas.microsoft.com/office/drawing/2010/main" val="0"/>
              </a:ext>
            </a:extLst>
          </a:blip>
          <a:srcRect l="5276" r="11500" b="46898"/>
          <a:stretch/>
        </p:blipFill>
        <p:spPr>
          <a:xfrm>
            <a:off x="7626350" y="288182"/>
            <a:ext cx="3888000" cy="2814558"/>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900" y="259720"/>
            <a:ext cx="2880000" cy="2862072"/>
          </a:xfrm>
          <a:prstGeom prst="rect">
            <a:avLst/>
          </a:prstGeom>
          <a:effectLst>
            <a:softEdge rad="127000"/>
          </a:effectLst>
        </p:spPr>
      </p:pic>
      <p:sp>
        <p:nvSpPr>
          <p:cNvPr id="6" name="Rectangle 5"/>
          <p:cNvSpPr/>
          <p:nvPr/>
        </p:nvSpPr>
        <p:spPr>
          <a:xfrm>
            <a:off x="152400" y="3241239"/>
            <a:ext cx="4102100" cy="3416320"/>
          </a:xfrm>
          <a:prstGeom prst="rect">
            <a:avLst/>
          </a:prstGeom>
        </p:spPr>
        <p:txBody>
          <a:bodyPr wrap="square">
            <a:spAutoFit/>
          </a:bodyPr>
          <a:lstStyle/>
          <a:p>
            <a:pPr fontAlgn="base"/>
            <a:r>
              <a:rPr lang="fr-FR" b="1" i="0" dirty="0" smtClean="0">
                <a:solidFill>
                  <a:srgbClr val="FF0000"/>
                </a:solidFill>
                <a:effectLst/>
                <a:latin typeface="Rosario"/>
              </a:rPr>
              <a:t>Le roudoudou</a:t>
            </a:r>
          </a:p>
          <a:p>
            <a:pPr fontAlgn="base"/>
            <a:r>
              <a:rPr lang="fr-FR" b="0" i="0" dirty="0" smtClean="0">
                <a:solidFill>
                  <a:srgbClr val="000000"/>
                </a:solidFill>
                <a:effectLst/>
                <a:latin typeface="Roboto" panose="02000000000000000000" pitchFamily="2" charset="0"/>
              </a:rPr>
              <a:t>Lors de sa création, le roudoudou était présenté dans un véritable coquillage. Il est désormais dans un coquillage en plastique. Le roudoudou connait son apogée dans les années 1960-1970. Il est même cité dans la chanson « Mistral Gagnant » de Renaud dans les années 80 !</a:t>
            </a:r>
          </a:p>
          <a:p>
            <a:pPr fontAlgn="base"/>
            <a:r>
              <a:rPr lang="fr-FR" b="0" i="0" dirty="0" smtClean="0">
                <a:solidFill>
                  <a:srgbClr val="000000"/>
                </a:solidFill>
                <a:effectLst/>
                <a:latin typeface="Roboto" panose="02000000000000000000" pitchFamily="2" charset="0"/>
              </a:rPr>
              <a:t>… »Et les vrais Roudoudous qui nous coupaient les lèvres et nous niquaient les dents  » …</a:t>
            </a:r>
            <a:endParaRPr lang="fr-FR" b="0" i="0" dirty="0">
              <a:solidFill>
                <a:srgbClr val="000000"/>
              </a:solidFill>
              <a:effectLst/>
              <a:latin typeface="Roboto" panose="02000000000000000000" pitchFamily="2" charset="0"/>
            </a:endParaRPr>
          </a:p>
        </p:txBody>
      </p:sp>
      <p:sp>
        <p:nvSpPr>
          <p:cNvPr id="7" name="Rectangle 6"/>
          <p:cNvSpPr/>
          <p:nvPr/>
        </p:nvSpPr>
        <p:spPr>
          <a:xfrm>
            <a:off x="7797800" y="3425905"/>
            <a:ext cx="4229100" cy="3139321"/>
          </a:xfrm>
          <a:prstGeom prst="rect">
            <a:avLst/>
          </a:prstGeom>
        </p:spPr>
        <p:txBody>
          <a:bodyPr wrap="square">
            <a:spAutoFit/>
          </a:bodyPr>
          <a:lstStyle/>
          <a:p>
            <a:r>
              <a:rPr lang="fr-FR" b="1" i="0" dirty="0" smtClean="0">
                <a:effectLst/>
                <a:latin typeface="Roboto" panose="02000000000000000000" pitchFamily="2" charset="0"/>
                <a:ea typeface="Roboto" panose="02000000000000000000" pitchFamily="2" charset="0"/>
              </a:rPr>
              <a:t>Ce bonbon au caramel est né en 1954 dans le Nord, où il est encore produit aujourd’hui. Des couleurs flashy (du jaune, du rouge, du fuchsia) ? C’est pour être repéré dès le premier coup d’œil par les gamins à la boulangerie ! Et le nom </a:t>
            </a:r>
            <a:r>
              <a:rPr lang="fr-FR" b="1" i="0" dirty="0" err="1" smtClean="0">
                <a:effectLst/>
                <a:latin typeface="Roboto" panose="02000000000000000000" pitchFamily="2" charset="0"/>
                <a:ea typeface="Roboto" panose="02000000000000000000" pitchFamily="2" charset="0"/>
              </a:rPr>
              <a:t>Caram’Bar</a:t>
            </a:r>
            <a:r>
              <a:rPr lang="fr-FR" b="1" i="0" dirty="0" smtClean="0">
                <a:effectLst/>
                <a:latin typeface="Roboto" panose="02000000000000000000" pitchFamily="2" charset="0"/>
                <a:ea typeface="Roboto" panose="02000000000000000000" pitchFamily="2" charset="0"/>
              </a:rPr>
              <a:t> est tout simplement la contraction de « caramel en barre », un format nouveau pour l’époque. C’est en 1984 qu’il devient Carambar. </a:t>
            </a:r>
            <a:endParaRPr lang="fr-FR" b="1" dirty="0">
              <a:latin typeface="Roboto" panose="02000000000000000000" pitchFamily="2" charset="0"/>
              <a:ea typeface="Roboto" panose="02000000000000000000" pitchFamily="2" charset="0"/>
            </a:endParaRPr>
          </a:p>
        </p:txBody>
      </p:sp>
      <p:sp>
        <p:nvSpPr>
          <p:cNvPr id="8" name="ZoneTexte 7"/>
          <p:cNvSpPr txBox="1"/>
          <p:nvPr/>
        </p:nvSpPr>
        <p:spPr>
          <a:xfrm>
            <a:off x="7995550" y="3056573"/>
            <a:ext cx="1549400" cy="369332"/>
          </a:xfrm>
          <a:prstGeom prst="rect">
            <a:avLst/>
          </a:prstGeom>
          <a:noFill/>
        </p:spPr>
        <p:txBody>
          <a:bodyPr wrap="square" rtlCol="0">
            <a:spAutoFit/>
          </a:bodyPr>
          <a:lstStyle/>
          <a:p>
            <a:r>
              <a:rPr lang="fr-FR" b="1" dirty="0" smtClean="0">
                <a:solidFill>
                  <a:srgbClr val="FF0000"/>
                </a:solidFill>
                <a:latin typeface="Roboto" panose="02000000000000000000" pitchFamily="2" charset="0"/>
                <a:ea typeface="Roboto" panose="02000000000000000000" pitchFamily="2" charset="0"/>
              </a:rPr>
              <a:t>Le Carambar</a:t>
            </a:r>
            <a:endParaRPr lang="fr-FR" b="1" dirty="0">
              <a:solidFill>
                <a:srgbClr val="FF0000"/>
              </a:solidFill>
              <a:latin typeface="Roboto" panose="02000000000000000000" pitchFamily="2" charset="0"/>
              <a:ea typeface="Roboto" panose="02000000000000000000" pitchFamily="2" charset="0"/>
            </a:endParaRPr>
          </a:p>
        </p:txBody>
      </p:sp>
      <p:sp>
        <p:nvSpPr>
          <p:cNvPr id="9" name="Rectangle 8"/>
          <p:cNvSpPr/>
          <p:nvPr/>
        </p:nvSpPr>
        <p:spPr>
          <a:xfrm>
            <a:off x="4254500" y="3102739"/>
            <a:ext cx="3543300" cy="3693319"/>
          </a:xfrm>
          <a:prstGeom prst="rect">
            <a:avLst/>
          </a:prstGeom>
        </p:spPr>
        <p:txBody>
          <a:bodyPr wrap="square">
            <a:spAutoFit/>
          </a:bodyPr>
          <a:lstStyle/>
          <a:p>
            <a:pPr fontAlgn="base"/>
            <a:r>
              <a:rPr lang="fr-FR" b="1" i="0" dirty="0" smtClean="0">
                <a:solidFill>
                  <a:srgbClr val="FF0000"/>
                </a:solidFill>
                <a:effectLst/>
                <a:latin typeface="Rosario"/>
              </a:rPr>
              <a:t>La soucoupe</a:t>
            </a:r>
          </a:p>
          <a:p>
            <a:pPr fontAlgn="base"/>
            <a:r>
              <a:rPr lang="fr-FR" b="0" i="0" dirty="0" smtClean="0">
                <a:solidFill>
                  <a:srgbClr val="000000"/>
                </a:solidFill>
                <a:effectLst/>
                <a:latin typeface="Roboto" panose="02000000000000000000" pitchFamily="2" charset="0"/>
              </a:rPr>
              <a:t>Ce bonbon, vedette des années 80, a une origine inconnue. Toutefois, on peut supposer sa création dans les années 1950-1960 quand les films de science-fiction et leurs soucoupes volantes étaient réputés. Ce bonbon a donc été fabriqué pour profiter de leur popularité et offrir au public de ces films une confiserie fruitée et acidulée !</a:t>
            </a:r>
            <a:endParaRPr lang="fr-FR" b="0" i="0" dirty="0">
              <a:solidFill>
                <a:srgbClr val="000000"/>
              </a:solidFill>
              <a:effectLst/>
              <a:latin typeface="Roboto" panose="02000000000000000000" pitchFamily="2" charset="0"/>
            </a:endParaRPr>
          </a:p>
        </p:txBody>
      </p:sp>
      <p:pic>
        <p:nvPicPr>
          <p:cNvPr id="10" name="Imag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55700" y="288181"/>
            <a:ext cx="2844000" cy="2861736"/>
          </a:xfrm>
          <a:prstGeom prst="rect">
            <a:avLst/>
          </a:prstGeom>
          <a:effectLst>
            <a:softEdge rad="127000"/>
          </a:effectLst>
        </p:spPr>
      </p:pic>
    </p:spTree>
    <p:extLst>
      <p:ext uri="{BB962C8B-B14F-4D97-AF65-F5344CB8AC3E}">
        <p14:creationId xmlns:p14="http://schemas.microsoft.com/office/powerpoint/2010/main" val="1631543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66FF">
            <a:alpha val="24000"/>
          </a:srgbClr>
        </a:solidFill>
        <a:effectLst/>
      </p:bgPr>
    </p:bg>
    <p:spTree>
      <p:nvGrpSpPr>
        <p:cNvPr id="1" name=""/>
        <p:cNvGrpSpPr/>
        <p:nvPr/>
      </p:nvGrpSpPr>
      <p:grpSpPr>
        <a:xfrm>
          <a:off x="0" y="0"/>
          <a:ext cx="0" cy="0"/>
          <a:chOff x="0" y="0"/>
          <a:chExt cx="0" cy="0"/>
        </a:xfrm>
      </p:grpSpPr>
      <p:sp>
        <p:nvSpPr>
          <p:cNvPr id="3" name="Rectangle 2"/>
          <p:cNvSpPr/>
          <p:nvPr/>
        </p:nvSpPr>
        <p:spPr>
          <a:xfrm>
            <a:off x="77043" y="3172011"/>
            <a:ext cx="4292600" cy="3416320"/>
          </a:xfrm>
          <a:prstGeom prst="rect">
            <a:avLst/>
          </a:prstGeom>
        </p:spPr>
        <p:txBody>
          <a:bodyPr wrap="square">
            <a:spAutoFit/>
          </a:bodyPr>
          <a:lstStyle/>
          <a:p>
            <a:r>
              <a:rPr lang="fr-FR" b="0" i="0" dirty="0" smtClean="0">
                <a:solidFill>
                  <a:srgbClr val="FF0000"/>
                </a:solidFill>
                <a:effectLst/>
                <a:latin typeface="Roboto" panose="02000000000000000000" pitchFamily="2" charset="0"/>
                <a:ea typeface="Roboto" panose="02000000000000000000" pitchFamily="2" charset="0"/>
              </a:rPr>
              <a:t>Mistral Gagnant </a:t>
            </a:r>
          </a:p>
          <a:p>
            <a:r>
              <a:rPr lang="fr-FR" b="0" i="0" dirty="0" smtClean="0">
                <a:solidFill>
                  <a:srgbClr val="000000"/>
                </a:solidFill>
                <a:effectLst/>
                <a:latin typeface="Roboto" panose="02000000000000000000" pitchFamily="2" charset="0"/>
                <a:ea typeface="Roboto" panose="02000000000000000000" pitchFamily="2" charset="0"/>
              </a:rPr>
              <a:t>Ce bonbon était une poudre acidulée qu'on aspirait avec une paille en papier. Il y avait plusieurs parfums : fraise, citron, cola, orange... Le nom venait du fait qu'on pouvait gagner un autre bonbon en trouvant un ticket gagnant à l'intérieur de l'emballage. C'était un jeu de hasard qui rendait ce bonbon encore plus excitant ! Mistral Gagnant était emblématique dans les années 1960 et 1980. </a:t>
            </a:r>
            <a:endParaRPr lang="fr-FR" dirty="0">
              <a:latin typeface="Roboto" panose="02000000000000000000" pitchFamily="2" charset="0"/>
              <a:ea typeface="Roboto" panose="02000000000000000000" pitchFamily="2" charset="0"/>
            </a:endParaRPr>
          </a:p>
        </p:txBody>
      </p:sp>
      <p:pic>
        <p:nvPicPr>
          <p:cNvPr id="4" name="Image 3"/>
          <p:cNvPicPr>
            <a:picLocks noChangeAspect="1"/>
          </p:cNvPicPr>
          <p:nvPr/>
        </p:nvPicPr>
        <p:blipFill rotWithShape="1">
          <a:blip r:embed="rId2">
            <a:extLst>
              <a:ext uri="{BEBA8EAE-BF5A-486C-A8C5-ECC9F3942E4B}">
                <a14:imgProps xmlns:a14="http://schemas.microsoft.com/office/drawing/2010/main">
                  <a14:imgLayer r:embed="rId3">
                    <a14:imgEffect>
                      <a14:backgroundRemoval t="1772" b="99494" l="1471" r="99370"/>
                    </a14:imgEffect>
                  </a14:imgLayer>
                </a14:imgProps>
              </a:ext>
              <a:ext uri="{28A0092B-C50C-407E-A947-70E740481C1C}">
                <a14:useLocalDpi xmlns:a14="http://schemas.microsoft.com/office/drawing/2010/main" val="0"/>
              </a:ext>
            </a:extLst>
          </a:blip>
          <a:srcRect r="51120"/>
          <a:stretch/>
        </p:blipFill>
        <p:spPr>
          <a:xfrm>
            <a:off x="997233" y="114300"/>
            <a:ext cx="1908000" cy="3239233"/>
          </a:xfrm>
          <a:prstGeom prst="rect">
            <a:avLst/>
          </a:prstGeom>
        </p:spPr>
      </p:pic>
      <p:sp>
        <p:nvSpPr>
          <p:cNvPr id="6" name="Rectangle 5"/>
          <p:cNvSpPr/>
          <p:nvPr/>
        </p:nvSpPr>
        <p:spPr>
          <a:xfrm>
            <a:off x="4369643" y="114300"/>
            <a:ext cx="7644557" cy="3970318"/>
          </a:xfrm>
          <a:prstGeom prst="rect">
            <a:avLst/>
          </a:prstGeom>
        </p:spPr>
        <p:txBody>
          <a:bodyPr wrap="square">
            <a:spAutoFit/>
          </a:bodyPr>
          <a:lstStyle/>
          <a:p>
            <a:r>
              <a:rPr lang="fr-FR" b="1" i="0" dirty="0" smtClean="0">
                <a:solidFill>
                  <a:srgbClr val="FF0000"/>
                </a:solidFill>
                <a:effectLst/>
                <a:latin typeface="Roboto" panose="02000000000000000000" pitchFamily="2" charset="0"/>
                <a:ea typeface="Roboto" panose="02000000000000000000" pitchFamily="2" charset="0"/>
              </a:rPr>
              <a:t>Casse-gueule ou Couille de Mammouth </a:t>
            </a:r>
            <a:r>
              <a:rPr lang="fr-FR" b="0" i="0" dirty="0" smtClean="0">
                <a:solidFill>
                  <a:srgbClr val="000000"/>
                </a:solidFill>
                <a:effectLst/>
                <a:latin typeface="Roboto" panose="02000000000000000000" pitchFamily="2" charset="0"/>
                <a:ea typeface="Roboto" panose="02000000000000000000" pitchFamily="2" charset="0"/>
              </a:rPr>
              <a:t>Lorsqu'on parle des meilleurs bonbons qui ont disparu, il est essentiel de parler des Boules de Mammouth, ces délicieuses sucreries qui semblaient surgir tout droit des abysses. Vous ne pouviez pas vous en passer, ces sphères au parfum mystérieux étaient la clé de la popularité à la récré. Ces boules étrangement artificielles transformaient votre langue à force de les savourer, au point de ne pouvoir vous contenter que de soupe pendant quatre longs jours. Le Casse-gueule était appelé ainsi en raison de sa consistance extrêmement dure, nécessitant une longue période de succion avant de pouvoir être mâchée. Le Casse-gueule était composée de nombreuses couches, chacune arborant une couleur et parfois un goût distinct. Après avoir teinté la bouche de couleurs et sollicité les mâchoires, le bonbon diminuait suffisamment en taille pour être mâché, dévoilant en fin de compte une simple gomme ordinaire.</a:t>
            </a:r>
            <a:endParaRPr lang="fr-FR" dirty="0">
              <a:latin typeface="Roboto" panose="02000000000000000000" pitchFamily="2" charset="0"/>
              <a:ea typeface="Roboto" panose="02000000000000000000" pitchFamily="2" charset="0"/>
            </a:endParaRPr>
          </a:p>
        </p:txBody>
      </p:sp>
      <p:pic>
        <p:nvPicPr>
          <p:cNvPr id="7" name="Image 6"/>
          <p:cNvPicPr>
            <a:picLocks noChangeAspect="1"/>
          </p:cNvPicPr>
          <p:nvPr/>
        </p:nvPicPr>
        <p:blipFill>
          <a:blip r:embed="rId4">
            <a:extLst>
              <a:ext uri="{BEBA8EAE-BF5A-486C-A8C5-ECC9F3942E4B}">
                <a14:imgProps xmlns:a14="http://schemas.microsoft.com/office/drawing/2010/main">
                  <a14:imgLayer r:embed="rId5">
                    <a14:imgEffect>
                      <a14:backgroundRemoval t="3810" b="97778" l="2947" r="97446"/>
                    </a14:imgEffect>
                  </a14:imgLayer>
                </a14:imgProps>
              </a:ext>
              <a:ext uri="{28A0092B-C50C-407E-A947-70E740481C1C}">
                <a14:useLocalDpi xmlns:a14="http://schemas.microsoft.com/office/drawing/2010/main" val="0"/>
              </a:ext>
            </a:extLst>
          </a:blip>
          <a:stretch>
            <a:fillRect/>
          </a:stretch>
        </p:blipFill>
        <p:spPr>
          <a:xfrm>
            <a:off x="4369643" y="4084618"/>
            <a:ext cx="4068000" cy="2517524"/>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90196" y="4046307"/>
            <a:ext cx="1980000" cy="2720767"/>
          </a:xfrm>
          <a:prstGeom prst="rect">
            <a:avLst/>
          </a:prstGeom>
          <a:effectLst>
            <a:softEdge rad="127000"/>
          </a:effectLst>
        </p:spPr>
      </p:pic>
    </p:spTree>
    <p:extLst>
      <p:ext uri="{BB962C8B-B14F-4D97-AF65-F5344CB8AC3E}">
        <p14:creationId xmlns:p14="http://schemas.microsoft.com/office/powerpoint/2010/main" val="41392907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66FF">
            <a:alpha val="24000"/>
          </a:srgbClr>
        </a:solidFill>
        <a:effectLst/>
      </p:bgPr>
    </p:bg>
    <p:spTree>
      <p:nvGrpSpPr>
        <p:cNvPr id="1" name=""/>
        <p:cNvGrpSpPr/>
        <p:nvPr/>
      </p:nvGrpSpPr>
      <p:grpSpPr>
        <a:xfrm>
          <a:off x="0" y="0"/>
          <a:ext cx="0" cy="0"/>
          <a:chOff x="0" y="0"/>
          <a:chExt cx="0" cy="0"/>
        </a:xfrm>
      </p:grpSpPr>
      <p:sp>
        <p:nvSpPr>
          <p:cNvPr id="4" name="Rectangle 3"/>
          <p:cNvSpPr/>
          <p:nvPr/>
        </p:nvSpPr>
        <p:spPr>
          <a:xfrm>
            <a:off x="355600" y="484138"/>
            <a:ext cx="5372100" cy="2585323"/>
          </a:xfrm>
          <a:prstGeom prst="rect">
            <a:avLst/>
          </a:prstGeom>
        </p:spPr>
        <p:txBody>
          <a:bodyPr wrap="square">
            <a:spAutoFit/>
          </a:bodyPr>
          <a:lstStyle/>
          <a:p>
            <a:pPr fontAlgn="base"/>
            <a:r>
              <a:rPr lang="fr-FR" i="0" dirty="0" smtClean="0">
                <a:solidFill>
                  <a:srgbClr val="FF0000"/>
                </a:solidFill>
                <a:effectLst/>
                <a:latin typeface="Poppins"/>
              </a:rPr>
              <a:t> </a:t>
            </a:r>
            <a:r>
              <a:rPr lang="fr-FR" b="1" i="0" dirty="0" smtClean="0">
                <a:solidFill>
                  <a:srgbClr val="FF0000"/>
                </a:solidFill>
                <a:effectLst/>
                <a:latin typeface="inherit"/>
              </a:rPr>
              <a:t>Les colliers de bonbons</a:t>
            </a:r>
            <a:endParaRPr lang="fr-FR" b="1" i="0" dirty="0" smtClean="0">
              <a:solidFill>
                <a:srgbClr val="FF0000"/>
              </a:solidFill>
              <a:effectLst/>
              <a:latin typeface="Poppins"/>
            </a:endParaRPr>
          </a:p>
          <a:p>
            <a:pPr fontAlgn="base"/>
            <a:r>
              <a:rPr lang="fr-FR" b="1" i="0" dirty="0" smtClean="0">
                <a:solidFill>
                  <a:srgbClr val="000000"/>
                </a:solidFill>
                <a:effectLst/>
                <a:latin typeface="Poppins"/>
              </a:rPr>
              <a:t>À la fois bijou et sucrerie, le </a:t>
            </a:r>
            <a:r>
              <a:rPr lang="fr-FR" b="1" i="0" u="none" strike="noStrike" dirty="0" smtClean="0">
                <a:solidFill>
                  <a:srgbClr val="000000"/>
                </a:solidFill>
                <a:effectLst/>
                <a:latin typeface="inherit"/>
                <a:hlinkClick r:id="rId2"/>
              </a:rPr>
              <a:t>collier de bonbons</a:t>
            </a:r>
            <a:r>
              <a:rPr lang="fr-FR" b="1" i="0" dirty="0" smtClean="0">
                <a:solidFill>
                  <a:srgbClr val="000000"/>
                </a:solidFill>
                <a:effectLst/>
                <a:latin typeface="Poppins"/>
              </a:rPr>
              <a:t> était un véritable symbole des années 70. Composé de pastilles multicolores montées sur un élastique, ce bonbon permettait aux enfants de se sentir "</a:t>
            </a:r>
            <a:r>
              <a:rPr lang="fr-FR" b="1" i="0" dirty="0" err="1" smtClean="0">
                <a:solidFill>
                  <a:srgbClr val="000000"/>
                </a:solidFill>
                <a:effectLst/>
                <a:latin typeface="Poppins"/>
              </a:rPr>
              <a:t>fashion</a:t>
            </a:r>
            <a:r>
              <a:rPr lang="fr-FR" b="1" i="0" dirty="0" smtClean="0">
                <a:solidFill>
                  <a:srgbClr val="000000"/>
                </a:solidFill>
                <a:effectLst/>
                <a:latin typeface="Poppins"/>
              </a:rPr>
              <a:t>" tout en satisfaisant leur gourmandise. À chaque bouchée, un petit craquement sucré. Un double plaisir qui mélangeait jeu et friandise.</a:t>
            </a:r>
            <a:endParaRPr lang="fr-FR" b="1" i="0" dirty="0">
              <a:solidFill>
                <a:srgbClr val="000000"/>
              </a:solidFill>
              <a:effectLst/>
              <a:latin typeface="Poppins"/>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636" y="3353851"/>
            <a:ext cx="3456000" cy="3344367"/>
          </a:xfrm>
          <a:prstGeom prst="rect">
            <a:avLst/>
          </a:prstGeom>
          <a:effectLst>
            <a:softEdge rad="317500"/>
          </a:effectLst>
        </p:spPr>
      </p:pic>
      <p:sp>
        <p:nvSpPr>
          <p:cNvPr id="7" name="Rectangle 6"/>
          <p:cNvSpPr/>
          <p:nvPr/>
        </p:nvSpPr>
        <p:spPr>
          <a:xfrm>
            <a:off x="6220076" y="386140"/>
            <a:ext cx="5819524" cy="3693319"/>
          </a:xfrm>
          <a:prstGeom prst="rect">
            <a:avLst/>
          </a:prstGeom>
        </p:spPr>
        <p:txBody>
          <a:bodyPr wrap="square">
            <a:spAutoFit/>
          </a:bodyPr>
          <a:lstStyle/>
          <a:p>
            <a:pPr fontAlgn="base"/>
            <a:r>
              <a:rPr lang="fr-FR" b="1" i="0" dirty="0" smtClean="0">
                <a:solidFill>
                  <a:srgbClr val="FF0000"/>
                </a:solidFill>
                <a:effectLst/>
                <a:latin typeface="inherit"/>
              </a:rPr>
              <a:t>Les bonbons à la cacahuète</a:t>
            </a:r>
            <a:endParaRPr lang="fr-FR" b="1" i="0" dirty="0" smtClean="0">
              <a:solidFill>
                <a:srgbClr val="FF0000"/>
              </a:solidFill>
              <a:effectLst/>
              <a:latin typeface="Poppins"/>
            </a:endParaRPr>
          </a:p>
          <a:p>
            <a:pPr fontAlgn="base"/>
            <a:r>
              <a:rPr lang="fr-FR" b="1" i="0" dirty="0" smtClean="0">
                <a:solidFill>
                  <a:srgbClr val="000000"/>
                </a:solidFill>
                <a:effectLst/>
                <a:latin typeface="Poppins"/>
              </a:rPr>
              <a:t>Dans la grande famille des bonbons des années 70, les </a:t>
            </a:r>
            <a:r>
              <a:rPr lang="fr-FR" b="1" i="0" u="none" strike="noStrike" dirty="0" smtClean="0">
                <a:solidFill>
                  <a:srgbClr val="000000"/>
                </a:solidFill>
                <a:effectLst/>
                <a:latin typeface="inherit"/>
                <a:hlinkClick r:id="rId4"/>
              </a:rPr>
              <a:t>bonbons cacahuète </a:t>
            </a:r>
            <a:r>
              <a:rPr lang="fr-FR" b="1" i="0" u="none" strike="noStrike" dirty="0" err="1" smtClean="0">
                <a:solidFill>
                  <a:srgbClr val="000000"/>
                </a:solidFill>
                <a:effectLst/>
                <a:latin typeface="inherit"/>
                <a:hlinkClick r:id="rId4"/>
              </a:rPr>
              <a:t>Kubli</a:t>
            </a:r>
            <a:r>
              <a:rPr lang="fr-FR" b="1" i="0" dirty="0" smtClean="0">
                <a:solidFill>
                  <a:srgbClr val="000000"/>
                </a:solidFill>
                <a:effectLst/>
                <a:latin typeface="Poppins"/>
              </a:rPr>
              <a:t> occupent une place toute particulière. Fabriqués par la maison </a:t>
            </a:r>
            <a:r>
              <a:rPr lang="fr-FR" b="1" i="0" u="none" strike="noStrike" dirty="0" err="1" smtClean="0">
                <a:solidFill>
                  <a:srgbClr val="000000"/>
                </a:solidFill>
                <a:effectLst/>
                <a:latin typeface="inherit"/>
                <a:hlinkClick r:id="rId5"/>
              </a:rPr>
              <a:t>Kubli</a:t>
            </a:r>
            <a:r>
              <a:rPr lang="fr-FR" b="1" i="0" dirty="0" smtClean="0">
                <a:solidFill>
                  <a:srgbClr val="000000"/>
                </a:solidFill>
                <a:effectLst/>
                <a:latin typeface="Poppins"/>
              </a:rPr>
              <a:t>, une confiserie française fondée en 1900 et reconnue pour ses recettes traditionnelles, ces friandises mêlent habilement la douceur du sucre caramélisé à la saveur intense de la cacahuète grillée. Présentés sous forme de petites bouchées craquantes, ils étaient souvent vendus en vrac chez les boulangers ou sur les marchés, dans des sachets transparents ou des cornets en papier kraft.</a:t>
            </a:r>
            <a:endParaRPr lang="fr-FR" b="1" i="0" dirty="0">
              <a:solidFill>
                <a:srgbClr val="000000"/>
              </a:solidFill>
              <a:effectLst/>
              <a:latin typeface="Poppins"/>
            </a:endParaRPr>
          </a:p>
        </p:txBody>
      </p:sp>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87057" y="3936163"/>
            <a:ext cx="3240000" cy="2762055"/>
          </a:xfrm>
          <a:prstGeom prst="rect">
            <a:avLst/>
          </a:prstGeom>
          <a:effectLst>
            <a:softEdge rad="127000"/>
          </a:effectLst>
        </p:spPr>
      </p:pic>
    </p:spTree>
    <p:extLst>
      <p:ext uri="{BB962C8B-B14F-4D97-AF65-F5344CB8AC3E}">
        <p14:creationId xmlns:p14="http://schemas.microsoft.com/office/powerpoint/2010/main" val="23725275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66FF">
            <a:alpha val="24000"/>
          </a:srgbClr>
        </a:solidFill>
        <a:effectLst/>
      </p:bgPr>
    </p:bg>
    <p:spTree>
      <p:nvGrpSpPr>
        <p:cNvPr id="1" name=""/>
        <p:cNvGrpSpPr/>
        <p:nvPr/>
      </p:nvGrpSpPr>
      <p:grpSpPr>
        <a:xfrm>
          <a:off x="0" y="0"/>
          <a:ext cx="0" cy="0"/>
          <a:chOff x="0" y="0"/>
          <a:chExt cx="0" cy="0"/>
        </a:xfrm>
      </p:grpSpPr>
      <p:sp>
        <p:nvSpPr>
          <p:cNvPr id="2" name="Rectangle 1"/>
          <p:cNvSpPr/>
          <p:nvPr/>
        </p:nvSpPr>
        <p:spPr>
          <a:xfrm>
            <a:off x="241300" y="336540"/>
            <a:ext cx="5867400" cy="3416320"/>
          </a:xfrm>
          <a:prstGeom prst="rect">
            <a:avLst/>
          </a:prstGeom>
        </p:spPr>
        <p:txBody>
          <a:bodyPr wrap="square">
            <a:spAutoFit/>
          </a:bodyPr>
          <a:lstStyle/>
          <a:p>
            <a:r>
              <a:rPr lang="fr-FR" b="1" i="0" dirty="0" err="1" smtClean="0">
                <a:solidFill>
                  <a:srgbClr val="FF0000"/>
                </a:solidFill>
                <a:effectLst/>
                <a:latin typeface="Open Sans"/>
              </a:rPr>
              <a:t>Frizzy</a:t>
            </a:r>
            <a:r>
              <a:rPr lang="fr-FR" b="1" i="0" dirty="0" smtClean="0">
                <a:solidFill>
                  <a:srgbClr val="FF0000"/>
                </a:solidFill>
                <a:effectLst/>
                <a:latin typeface="Open Sans"/>
              </a:rPr>
              <a:t> </a:t>
            </a:r>
            <a:r>
              <a:rPr lang="fr-FR" b="1" i="0" dirty="0" err="1" smtClean="0">
                <a:solidFill>
                  <a:srgbClr val="FF0000"/>
                </a:solidFill>
                <a:effectLst/>
                <a:latin typeface="Open Sans"/>
              </a:rPr>
              <a:t>Pazzy</a:t>
            </a:r>
            <a:r>
              <a:rPr lang="fr-FR" dirty="0" smtClean="0">
                <a:solidFill>
                  <a:srgbClr val="000000"/>
                </a:solidFill>
                <a:latin typeface="Open Sans"/>
              </a:rPr>
              <a:t>:</a:t>
            </a:r>
          </a:p>
          <a:p>
            <a:r>
              <a:rPr lang="fr-FR" b="0" i="0" dirty="0" smtClean="0">
                <a:solidFill>
                  <a:srgbClr val="000000"/>
                </a:solidFill>
                <a:effectLst/>
                <a:latin typeface="Open Sans"/>
              </a:rPr>
              <a:t> </a:t>
            </a:r>
            <a:r>
              <a:rPr lang="fr-FR" b="0" i="0" dirty="0" smtClean="0">
                <a:solidFill>
                  <a:srgbClr val="000000"/>
                </a:solidFill>
                <a:effectLst/>
                <a:latin typeface="Roboto" panose="02000000000000000000" pitchFamily="2" charset="0"/>
                <a:ea typeface="Roboto" panose="02000000000000000000" pitchFamily="2" charset="0"/>
              </a:rPr>
              <a:t>Parmi les bonbons qui ont disparu, on se souvient des </a:t>
            </a:r>
            <a:r>
              <a:rPr lang="fr-FR" b="0" i="0" dirty="0" err="1" smtClean="0">
                <a:solidFill>
                  <a:srgbClr val="000000"/>
                </a:solidFill>
                <a:effectLst/>
                <a:latin typeface="Roboto" panose="02000000000000000000" pitchFamily="2" charset="0"/>
                <a:ea typeface="Roboto" panose="02000000000000000000" pitchFamily="2" charset="0"/>
              </a:rPr>
              <a:t>Frizzy</a:t>
            </a:r>
            <a:r>
              <a:rPr lang="fr-FR" b="0" i="0" dirty="0" smtClean="0">
                <a:solidFill>
                  <a:srgbClr val="000000"/>
                </a:solidFill>
                <a:effectLst/>
                <a:latin typeface="Roboto" panose="02000000000000000000" pitchFamily="2" charset="0"/>
                <a:ea typeface="Roboto" panose="02000000000000000000" pitchFamily="2" charset="0"/>
              </a:rPr>
              <a:t> </a:t>
            </a:r>
            <a:r>
              <a:rPr lang="fr-FR" b="0" i="0" dirty="0" err="1" smtClean="0">
                <a:solidFill>
                  <a:srgbClr val="000000"/>
                </a:solidFill>
                <a:effectLst/>
                <a:latin typeface="Roboto" panose="02000000000000000000" pitchFamily="2" charset="0"/>
                <a:ea typeface="Roboto" panose="02000000000000000000" pitchFamily="2" charset="0"/>
              </a:rPr>
              <a:t>Pazzy</a:t>
            </a:r>
            <a:r>
              <a:rPr lang="fr-FR" b="0" i="0" dirty="0" smtClean="0">
                <a:solidFill>
                  <a:srgbClr val="000000"/>
                </a:solidFill>
                <a:effectLst/>
                <a:latin typeface="Roboto" panose="02000000000000000000" pitchFamily="2" charset="0"/>
                <a:ea typeface="Roboto" panose="02000000000000000000" pitchFamily="2" charset="0"/>
              </a:rPr>
              <a:t>, cette poudre qui crépitait dans la bouche, et qui faisait un bruit rigolo quand on les mâchait. On les trouvait dans des sachets de différentes couleurs, et on pouvait les mélanger pour créer des goûts originaux. C'était un vrai plaisir de sentir ces billes éclater sur notre langue, et de faire des bulles avec le chewing-gum. Ils ont été retirés du marché dans les années 90, à cause de leur forte teneur en sucre et en colorants, qui étaient mauvais pour la santé et pour l'environnement. </a:t>
            </a:r>
            <a:endParaRPr lang="fr-FR" dirty="0">
              <a:latin typeface="Roboto" panose="02000000000000000000" pitchFamily="2" charset="0"/>
              <a:ea typeface="Roboto" panose="02000000000000000000" pitchFamily="2" charset="0"/>
            </a:endParaRPr>
          </a:p>
        </p:txBody>
      </p:sp>
      <p:sp>
        <p:nvSpPr>
          <p:cNvPr id="4" name="Rectangle 3"/>
          <p:cNvSpPr/>
          <p:nvPr/>
        </p:nvSpPr>
        <p:spPr>
          <a:xfrm>
            <a:off x="6108700" y="336540"/>
            <a:ext cx="5918200" cy="2308324"/>
          </a:xfrm>
          <a:prstGeom prst="rect">
            <a:avLst/>
          </a:prstGeom>
        </p:spPr>
        <p:txBody>
          <a:bodyPr wrap="square">
            <a:spAutoFit/>
          </a:bodyPr>
          <a:lstStyle/>
          <a:p>
            <a:r>
              <a:rPr lang="fr-FR" b="1" i="0" dirty="0" smtClean="0">
                <a:solidFill>
                  <a:srgbClr val="FF0000"/>
                </a:solidFill>
                <a:effectLst/>
                <a:latin typeface="Open Sans"/>
              </a:rPr>
              <a:t>Coco Boer </a:t>
            </a:r>
            <a:r>
              <a:rPr lang="fr-FR" b="0" i="0" dirty="0" smtClean="0">
                <a:solidFill>
                  <a:srgbClr val="000000"/>
                </a:solidFill>
                <a:effectLst/>
                <a:latin typeface="Open Sans"/>
              </a:rPr>
              <a:t>:</a:t>
            </a:r>
          </a:p>
          <a:p>
            <a:r>
              <a:rPr lang="fr-FR" b="0" i="0" dirty="0" smtClean="0">
                <a:solidFill>
                  <a:srgbClr val="000000"/>
                </a:solidFill>
                <a:effectLst/>
                <a:latin typeface="Roboto" panose="02000000000000000000" pitchFamily="2" charset="0"/>
                <a:ea typeface="Roboto" panose="02000000000000000000" pitchFamily="2" charset="0"/>
              </a:rPr>
              <a:t>Créé en 1902, le légendaire Coco Boer est une sucrerie à la réglisse qui se présente sous forme de poudre et est généralement conditionné dans un petit récipient en métal. En mélangeant cette poudre avec une quantité modérée d'eau, on obtient une délicieuse boisson. Malheureusement, la fabrication de ce bonbon a été interrompue dans les années 1970. </a:t>
            </a:r>
            <a:endParaRPr lang="fr-FR" dirty="0">
              <a:latin typeface="Roboto" panose="02000000000000000000" pitchFamily="2" charset="0"/>
              <a:ea typeface="Roboto" panose="02000000000000000000" pitchFamily="2" charset="0"/>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0852" y="3749734"/>
            <a:ext cx="3312000" cy="3108266"/>
          </a:xfrm>
          <a:prstGeom prst="rect">
            <a:avLst/>
          </a:prstGeom>
          <a:effectLst>
            <a:softEdge rad="127000"/>
          </a:effectLst>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7933" y="3749734"/>
            <a:ext cx="2952000" cy="3088907"/>
          </a:xfrm>
          <a:prstGeom prst="rect">
            <a:avLst/>
          </a:prstGeom>
          <a:effectLst>
            <a:softEdge rad="127000"/>
          </a:effectLst>
        </p:spPr>
      </p:pic>
    </p:spTree>
    <p:extLst>
      <p:ext uri="{BB962C8B-B14F-4D97-AF65-F5344CB8AC3E}">
        <p14:creationId xmlns:p14="http://schemas.microsoft.com/office/powerpoint/2010/main" val="41199124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66FF">
            <a:alpha val="24000"/>
          </a:srgbClr>
        </a:solidFill>
        <a:effectLst/>
      </p:bgPr>
    </p:bg>
    <p:spTree>
      <p:nvGrpSpPr>
        <p:cNvPr id="1" name=""/>
        <p:cNvGrpSpPr/>
        <p:nvPr/>
      </p:nvGrpSpPr>
      <p:grpSpPr>
        <a:xfrm>
          <a:off x="0" y="0"/>
          <a:ext cx="0" cy="0"/>
          <a:chOff x="0" y="0"/>
          <a:chExt cx="0" cy="0"/>
        </a:xfrm>
      </p:grpSpPr>
      <p:sp>
        <p:nvSpPr>
          <p:cNvPr id="2" name="Rectangle 1"/>
          <p:cNvSpPr/>
          <p:nvPr/>
        </p:nvSpPr>
        <p:spPr>
          <a:xfrm>
            <a:off x="271523" y="202089"/>
            <a:ext cx="3276600" cy="2862322"/>
          </a:xfrm>
          <a:prstGeom prst="rect">
            <a:avLst/>
          </a:prstGeom>
        </p:spPr>
        <p:txBody>
          <a:bodyPr wrap="square">
            <a:spAutoFit/>
          </a:bodyPr>
          <a:lstStyle/>
          <a:p>
            <a:r>
              <a:rPr lang="fr-FR" b="1" i="0" dirty="0" smtClean="0">
                <a:solidFill>
                  <a:srgbClr val="FF0000"/>
                </a:solidFill>
                <a:effectLst/>
                <a:latin typeface="Open Sans"/>
              </a:rPr>
              <a:t>Les bâtons de réglisse Zan :</a:t>
            </a:r>
          </a:p>
          <a:p>
            <a:r>
              <a:rPr lang="fr-FR" b="0" i="0" dirty="0" smtClean="0">
                <a:solidFill>
                  <a:srgbClr val="000000"/>
                </a:solidFill>
                <a:effectLst/>
                <a:latin typeface="Roboto" panose="02000000000000000000" pitchFamily="2" charset="0"/>
                <a:ea typeface="Roboto" panose="02000000000000000000" pitchFamily="2" charset="0"/>
              </a:rPr>
              <a:t>Ces bâtons noirs à la réglisse qu'on mordillait ou qu'on suçait, et qui avaient un goût fort et amer. On les appréciait pour leur effet rafraîchissant et digestif, et pour leur aspect naturel. C'était un bonbon traditionnel, qui existait depuis le 19e siècle.</a:t>
            </a:r>
            <a:endParaRPr lang="fr-FR" dirty="0">
              <a:latin typeface="Roboto" panose="02000000000000000000" pitchFamily="2" charset="0"/>
              <a:ea typeface="Roboto" panose="02000000000000000000" pitchFamily="2" charset="0"/>
            </a:endParaRPr>
          </a:p>
        </p:txBody>
      </p:sp>
      <p:sp>
        <p:nvSpPr>
          <p:cNvPr id="4" name="Rectangle 3"/>
          <p:cNvSpPr/>
          <p:nvPr/>
        </p:nvSpPr>
        <p:spPr>
          <a:xfrm>
            <a:off x="3752850" y="202089"/>
            <a:ext cx="4140200" cy="3416320"/>
          </a:xfrm>
          <a:prstGeom prst="rect">
            <a:avLst/>
          </a:prstGeom>
        </p:spPr>
        <p:txBody>
          <a:bodyPr wrap="square">
            <a:spAutoFit/>
          </a:bodyPr>
          <a:lstStyle/>
          <a:p>
            <a:r>
              <a:rPr lang="fr-FR" b="1" i="0" dirty="0" err="1" smtClean="0">
                <a:solidFill>
                  <a:srgbClr val="FF0000"/>
                </a:solidFill>
                <a:effectLst/>
                <a:latin typeface="Open Sans"/>
              </a:rPr>
              <a:t>Treets</a:t>
            </a:r>
            <a:r>
              <a:rPr lang="fr-FR" b="1" dirty="0" smtClean="0">
                <a:solidFill>
                  <a:srgbClr val="FF0000"/>
                </a:solidFill>
                <a:latin typeface="Open Sans"/>
              </a:rPr>
              <a:t>:</a:t>
            </a:r>
          </a:p>
          <a:p>
            <a:r>
              <a:rPr lang="fr-FR" b="0" i="0" dirty="0" smtClean="0">
                <a:solidFill>
                  <a:srgbClr val="000000"/>
                </a:solidFill>
                <a:effectLst/>
                <a:latin typeface="Roboto" panose="02000000000000000000" pitchFamily="2" charset="0"/>
                <a:ea typeface="Roboto" panose="02000000000000000000" pitchFamily="2" charset="0"/>
              </a:rPr>
              <a:t> Ces dragées au chocolat recouvertes d'une coquille de sucre colorée étaient les ancêtres des </a:t>
            </a:r>
            <a:r>
              <a:rPr lang="fr-FR" b="0" i="0" dirty="0" err="1" smtClean="0">
                <a:solidFill>
                  <a:srgbClr val="000000"/>
                </a:solidFill>
                <a:effectLst/>
                <a:latin typeface="Roboto" panose="02000000000000000000" pitchFamily="2" charset="0"/>
                <a:ea typeface="Roboto" panose="02000000000000000000" pitchFamily="2" charset="0"/>
              </a:rPr>
              <a:t>M&amp;M's</a:t>
            </a:r>
            <a:r>
              <a:rPr lang="fr-FR" b="0" i="0" dirty="0" smtClean="0">
                <a:solidFill>
                  <a:srgbClr val="000000"/>
                </a:solidFill>
                <a:effectLst/>
                <a:latin typeface="Roboto" panose="02000000000000000000" pitchFamily="2" charset="0"/>
                <a:ea typeface="Roboto" panose="02000000000000000000" pitchFamily="2" charset="0"/>
              </a:rPr>
              <a:t>. On les aimait pour leur croquant et leur fondant. On se régalait avec ces dragées, qui étaient parfaites pour le goûter ou pour le cinéma. Ces bonbons ont disparu et ont été remplacés par les </a:t>
            </a:r>
            <a:r>
              <a:rPr lang="fr-FR" b="0" i="0" dirty="0" err="1" smtClean="0">
                <a:solidFill>
                  <a:srgbClr val="000000"/>
                </a:solidFill>
                <a:effectLst/>
                <a:latin typeface="Roboto" panose="02000000000000000000" pitchFamily="2" charset="0"/>
                <a:ea typeface="Roboto" panose="02000000000000000000" pitchFamily="2" charset="0"/>
              </a:rPr>
              <a:t>M&amp;M's</a:t>
            </a:r>
            <a:r>
              <a:rPr lang="fr-FR" b="0" i="0" dirty="0" smtClean="0">
                <a:solidFill>
                  <a:srgbClr val="000000"/>
                </a:solidFill>
                <a:effectLst/>
                <a:latin typeface="Roboto" panose="02000000000000000000" pitchFamily="2" charset="0"/>
                <a:ea typeface="Roboto" panose="02000000000000000000" pitchFamily="2" charset="0"/>
              </a:rPr>
              <a:t> en 1986, pour des raisons commerciales, car la marque a été rachetée par Mars. </a:t>
            </a:r>
            <a:endParaRPr lang="fr-FR" dirty="0">
              <a:latin typeface="Roboto" panose="02000000000000000000" pitchFamily="2" charset="0"/>
              <a:ea typeface="Roboto" panose="02000000000000000000" pitchFamily="2" charset="0"/>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2809" y="3810940"/>
            <a:ext cx="3816000" cy="2297760"/>
          </a:xfrm>
          <a:prstGeom prst="rect">
            <a:avLst/>
          </a:prstGeom>
          <a:effectLst>
            <a:softEdge rad="317500"/>
          </a:effectLst>
        </p:spPr>
      </p:pic>
      <p:sp>
        <p:nvSpPr>
          <p:cNvPr id="6" name="Rectangle 5"/>
          <p:cNvSpPr/>
          <p:nvPr/>
        </p:nvSpPr>
        <p:spPr>
          <a:xfrm>
            <a:off x="7986212" y="202089"/>
            <a:ext cx="4203700" cy="3693319"/>
          </a:xfrm>
          <a:prstGeom prst="rect">
            <a:avLst/>
          </a:prstGeom>
        </p:spPr>
        <p:txBody>
          <a:bodyPr wrap="square">
            <a:spAutoFit/>
          </a:bodyPr>
          <a:lstStyle/>
          <a:p>
            <a:pPr fontAlgn="base"/>
            <a:r>
              <a:rPr lang="fr-FR" b="1" i="0" dirty="0" smtClean="0">
                <a:solidFill>
                  <a:srgbClr val="FF0000"/>
                </a:solidFill>
                <a:effectLst/>
                <a:latin typeface="inherit"/>
              </a:rPr>
              <a:t>Les cigarettes au chocolat</a:t>
            </a:r>
            <a:endParaRPr lang="fr-FR" b="1" i="0" dirty="0" smtClean="0">
              <a:solidFill>
                <a:srgbClr val="FF0000"/>
              </a:solidFill>
              <a:effectLst/>
              <a:latin typeface="Poppins"/>
            </a:endParaRPr>
          </a:p>
          <a:p>
            <a:pPr fontAlgn="base"/>
            <a:r>
              <a:rPr lang="fr-FR" b="0" i="0" dirty="0" smtClean="0">
                <a:solidFill>
                  <a:srgbClr val="000000"/>
                </a:solidFill>
                <a:effectLst/>
                <a:latin typeface="Roboto" panose="02000000000000000000" pitchFamily="2" charset="0"/>
                <a:ea typeface="Roboto" panose="02000000000000000000" pitchFamily="2" charset="0"/>
              </a:rPr>
              <a:t>On a tous fait semblant d’avoir la classe avec notre cigarette au chocolat au bout des doigts. Un petit goût d’interdit qui nous était alors autorisé et nous donnait envie de grandir (si on avait su…).</a:t>
            </a:r>
          </a:p>
          <a:p>
            <a:pPr fontAlgn="base"/>
            <a:r>
              <a:rPr lang="fr-FR" b="0" i="0" dirty="0" smtClean="0">
                <a:solidFill>
                  <a:srgbClr val="000000"/>
                </a:solidFill>
                <a:effectLst/>
                <a:latin typeface="Roboto" panose="02000000000000000000" pitchFamily="2" charset="0"/>
                <a:ea typeface="Roboto" panose="02000000000000000000" pitchFamily="2" charset="0"/>
              </a:rPr>
              <a:t>Plus que le goût du chocolat (qui n’était pas forcément de qualité), c’était toute la gestuelle qui nous plaisait : caler la clope entre ses doigts, faire de fausses bouffées, expulser la fumée imaginaire…</a:t>
            </a:r>
            <a:endParaRPr lang="fr-FR" b="0" i="0" dirty="0">
              <a:solidFill>
                <a:srgbClr val="000000"/>
              </a:solidFill>
              <a:effectLst/>
              <a:latin typeface="Roboto" panose="02000000000000000000" pitchFamily="2" charset="0"/>
              <a:ea typeface="Roboto" panose="02000000000000000000" pitchFamily="2" charset="0"/>
            </a:endParaRPr>
          </a:p>
        </p:txBody>
      </p:sp>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93050" y="3961211"/>
            <a:ext cx="4205788" cy="2147489"/>
          </a:xfrm>
          <a:prstGeom prst="rect">
            <a:avLst/>
          </a:prstGeom>
          <a:effectLst>
            <a:softEdge rad="63500"/>
          </a:effectLst>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6212" y="4072134"/>
            <a:ext cx="2034088" cy="1846066"/>
          </a:xfrm>
          <a:prstGeom prst="rect">
            <a:avLst/>
          </a:prstGeom>
        </p:spPr>
      </p:pic>
      <p:pic>
        <p:nvPicPr>
          <p:cNvPr id="7" name="Image 6"/>
          <p:cNvPicPr>
            <a:picLocks noChangeAspect="1"/>
          </p:cNvPicPr>
          <p:nvPr/>
        </p:nvPicPr>
        <p:blipFill>
          <a:blip r:embed="rId5">
            <a:extLst>
              <a:ext uri="{BEBA8EAE-BF5A-486C-A8C5-ECC9F3942E4B}">
                <a14:imgProps xmlns:a14="http://schemas.microsoft.com/office/drawing/2010/main">
                  <a14:imgLayer r:embed="rId6">
                    <a14:imgEffect>
                      <a14:backgroundRemoval t="1852" b="97407" l="10000" r="90000"/>
                    </a14:imgEffect>
                  </a14:imgLayer>
                </a14:imgProps>
              </a:ext>
              <a:ext uri="{28A0092B-C50C-407E-A947-70E740481C1C}">
                <a14:useLocalDpi xmlns:a14="http://schemas.microsoft.com/office/drawing/2010/main" val="0"/>
              </a:ext>
            </a:extLst>
          </a:blip>
          <a:stretch>
            <a:fillRect/>
          </a:stretch>
        </p:blipFill>
        <p:spPr>
          <a:xfrm>
            <a:off x="623948" y="3618409"/>
            <a:ext cx="2571750" cy="2571750"/>
          </a:xfrm>
          <a:prstGeom prst="rect">
            <a:avLst/>
          </a:prstGeom>
        </p:spPr>
      </p:pic>
    </p:spTree>
    <p:extLst>
      <p:ext uri="{BB962C8B-B14F-4D97-AF65-F5344CB8AC3E}">
        <p14:creationId xmlns:p14="http://schemas.microsoft.com/office/powerpoint/2010/main" val="22484839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66FF">
            <a:alpha val="24000"/>
          </a:srgbClr>
        </a:solidFill>
        <a:effectLst/>
      </p:bgPr>
    </p:bg>
    <p:spTree>
      <p:nvGrpSpPr>
        <p:cNvPr id="1" name=""/>
        <p:cNvGrpSpPr/>
        <p:nvPr/>
      </p:nvGrpSpPr>
      <p:grpSpPr>
        <a:xfrm>
          <a:off x="0" y="0"/>
          <a:ext cx="0" cy="0"/>
          <a:chOff x="0" y="0"/>
          <a:chExt cx="0" cy="0"/>
        </a:xfrm>
      </p:grpSpPr>
      <p:sp>
        <p:nvSpPr>
          <p:cNvPr id="2" name="Rectangle 1"/>
          <p:cNvSpPr/>
          <p:nvPr/>
        </p:nvSpPr>
        <p:spPr>
          <a:xfrm>
            <a:off x="342900" y="673438"/>
            <a:ext cx="4114800" cy="2308324"/>
          </a:xfrm>
          <a:prstGeom prst="rect">
            <a:avLst/>
          </a:prstGeom>
        </p:spPr>
        <p:txBody>
          <a:bodyPr wrap="square">
            <a:spAutoFit/>
          </a:bodyPr>
          <a:lstStyle/>
          <a:p>
            <a:r>
              <a:rPr lang="fr-FR" b="1" i="0" dirty="0" smtClean="0">
                <a:solidFill>
                  <a:srgbClr val="FF0000"/>
                </a:solidFill>
                <a:effectLst/>
                <a:latin typeface="Source Sans 3"/>
              </a:rPr>
              <a:t>Les graines de tournesol. Pipas sol,</a:t>
            </a:r>
            <a:r>
              <a:rPr lang="fr-FR" b="1" i="0" dirty="0" smtClean="0">
                <a:solidFill>
                  <a:srgbClr val="000000"/>
                </a:solidFill>
                <a:effectLst/>
                <a:latin typeface="Source Sans 3"/>
              </a:rPr>
              <a:t/>
            </a:r>
            <a:br>
              <a:rPr lang="fr-FR" b="1" i="0" dirty="0" smtClean="0">
                <a:solidFill>
                  <a:srgbClr val="000000"/>
                </a:solidFill>
                <a:effectLst/>
                <a:latin typeface="Source Sans 3"/>
              </a:rPr>
            </a:br>
            <a:endParaRPr lang="fr-FR" b="1" i="0" dirty="0" smtClean="0">
              <a:solidFill>
                <a:srgbClr val="000000"/>
              </a:solidFill>
              <a:effectLst/>
              <a:latin typeface="Source Sans 3"/>
            </a:endParaRPr>
          </a:p>
          <a:p>
            <a:r>
              <a:rPr lang="fr-FR" b="0" i="0" dirty="0" smtClean="0">
                <a:solidFill>
                  <a:srgbClr val="000000"/>
                </a:solidFill>
                <a:effectLst/>
                <a:latin typeface="Roboto" panose="02000000000000000000" pitchFamily="2" charset="0"/>
                <a:ea typeface="Roboto" panose="02000000000000000000" pitchFamily="2" charset="0"/>
              </a:rPr>
              <a:t>On vous voit venir, et jusqu’à preuve du contraire : NON, il ne s’agit pas de bonbons, merci. Les graines de tournesol étaient omniprésentes au sein des cours de récrés. Pourquoi ? Le mystère reste et restera entier.</a:t>
            </a:r>
            <a:endParaRPr lang="fr-FR" b="0" i="0" dirty="0">
              <a:solidFill>
                <a:srgbClr val="000000"/>
              </a:solidFill>
              <a:effectLst/>
              <a:latin typeface="Roboto" panose="02000000000000000000" pitchFamily="2" charset="0"/>
              <a:ea typeface="Roboto" panose="02000000000000000000" pitchFamily="2" charset="0"/>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 y="3718264"/>
            <a:ext cx="3996000" cy="2782250"/>
          </a:xfrm>
          <a:prstGeom prst="rect">
            <a:avLst/>
          </a:prstGeom>
          <a:effectLst>
            <a:softEdge rad="317500"/>
          </a:effectLst>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57700" y="3718264"/>
            <a:ext cx="3600000" cy="2782250"/>
          </a:xfrm>
          <a:prstGeom prst="rect">
            <a:avLst/>
          </a:prstGeom>
          <a:effectLst>
            <a:softEdge rad="317500"/>
          </a:effectLst>
        </p:spPr>
      </p:pic>
      <p:sp>
        <p:nvSpPr>
          <p:cNvPr id="6" name="Rectangle 5"/>
          <p:cNvSpPr/>
          <p:nvPr/>
        </p:nvSpPr>
        <p:spPr>
          <a:xfrm>
            <a:off x="4660900" y="673438"/>
            <a:ext cx="3200400" cy="2031325"/>
          </a:xfrm>
          <a:prstGeom prst="rect">
            <a:avLst/>
          </a:prstGeom>
        </p:spPr>
        <p:txBody>
          <a:bodyPr wrap="square">
            <a:spAutoFit/>
          </a:bodyPr>
          <a:lstStyle/>
          <a:p>
            <a:r>
              <a:rPr lang="fr-FR" b="1" i="0" dirty="0" smtClean="0">
                <a:solidFill>
                  <a:srgbClr val="FF0000"/>
                </a:solidFill>
                <a:effectLst/>
                <a:latin typeface="Arial" panose="020B0604020202020204" pitchFamily="34" charset="0"/>
              </a:rPr>
              <a:t>Les bonbons Têtes brulées:</a:t>
            </a:r>
          </a:p>
          <a:p>
            <a:r>
              <a:rPr lang="fr-FR" b="0" i="0" dirty="0" smtClean="0">
                <a:solidFill>
                  <a:srgbClr val="202122"/>
                </a:solidFill>
                <a:effectLst/>
                <a:latin typeface="Roboto" panose="02000000000000000000" pitchFamily="2" charset="0"/>
                <a:ea typeface="Roboto" panose="02000000000000000000" pitchFamily="2" charset="0"/>
              </a:rPr>
              <a:t> se présentent sous la forme de billes recouvertes d'</a:t>
            </a:r>
            <a:r>
              <a:rPr lang="fr-FR" b="0" i="0" u="none" strike="noStrike" dirty="0" smtClean="0">
                <a:solidFill>
                  <a:srgbClr val="3366CC"/>
                </a:solidFill>
                <a:effectLst/>
                <a:latin typeface="Roboto" panose="02000000000000000000" pitchFamily="2" charset="0"/>
                <a:ea typeface="Roboto" panose="02000000000000000000" pitchFamily="2" charset="0"/>
                <a:hlinkClick r:id="rId4" tooltip="Acide citrique"/>
              </a:rPr>
              <a:t>acide citrique</a:t>
            </a:r>
            <a:r>
              <a:rPr lang="fr-FR" b="0" i="0" dirty="0" smtClean="0">
                <a:solidFill>
                  <a:srgbClr val="202122"/>
                </a:solidFill>
                <a:effectLst/>
                <a:latin typeface="Roboto" panose="02000000000000000000" pitchFamily="2" charset="0"/>
                <a:ea typeface="Roboto" panose="02000000000000000000" pitchFamily="2" charset="0"/>
              </a:rPr>
              <a:t> pour créer une sensation acide lors de la consommation.</a:t>
            </a:r>
            <a:endParaRPr lang="fr-FR" dirty="0">
              <a:latin typeface="Roboto" panose="02000000000000000000" pitchFamily="2" charset="0"/>
              <a:ea typeface="Roboto" panose="02000000000000000000" pitchFamily="2" charset="0"/>
            </a:endParaRPr>
          </a:p>
        </p:txBody>
      </p:sp>
      <p:sp>
        <p:nvSpPr>
          <p:cNvPr id="7" name="Rectangle 6"/>
          <p:cNvSpPr/>
          <p:nvPr/>
        </p:nvSpPr>
        <p:spPr>
          <a:xfrm>
            <a:off x="8064500" y="1234541"/>
            <a:ext cx="3963550" cy="2308324"/>
          </a:xfrm>
          <a:prstGeom prst="rect">
            <a:avLst/>
          </a:prstGeom>
        </p:spPr>
        <p:txBody>
          <a:bodyPr wrap="square">
            <a:spAutoFit/>
          </a:bodyPr>
          <a:lstStyle/>
          <a:p>
            <a:r>
              <a:rPr lang="fr-FR" b="0" i="0" dirty="0" smtClean="0">
                <a:solidFill>
                  <a:srgbClr val="383838"/>
                </a:solidFill>
                <a:effectLst/>
                <a:latin typeface="Roboto" panose="02000000000000000000" pitchFamily="2" charset="0"/>
                <a:ea typeface="Roboto" panose="02000000000000000000" pitchFamily="2" charset="0"/>
              </a:rPr>
              <a:t>On les voit moins fréquemment qu’avant mais ca existe encore et on se demande pourquoi. Il existait 2 sortes, des croquantes en sorte de meringue/</a:t>
            </a:r>
            <a:r>
              <a:rPr lang="fr-FR" b="0" i="0" dirty="0" err="1" smtClean="0">
                <a:solidFill>
                  <a:srgbClr val="383838"/>
                </a:solidFill>
                <a:effectLst/>
                <a:latin typeface="Roboto" panose="02000000000000000000" pitchFamily="2" charset="0"/>
                <a:ea typeface="Roboto" panose="02000000000000000000" pitchFamily="2" charset="0"/>
              </a:rPr>
              <a:t>polystyrene</a:t>
            </a:r>
            <a:r>
              <a:rPr lang="fr-FR" b="0" i="0" dirty="0" smtClean="0">
                <a:solidFill>
                  <a:srgbClr val="383838"/>
                </a:solidFill>
                <a:effectLst/>
                <a:latin typeface="Roboto" panose="02000000000000000000" pitchFamily="2" charset="0"/>
                <a:ea typeface="Roboto" panose="02000000000000000000" pitchFamily="2" charset="0"/>
              </a:rPr>
              <a:t> et une autre molle en guimauve. Les 2 étant chimiques et sucrées de manière égale. </a:t>
            </a:r>
            <a:endParaRPr lang="fr-FR" dirty="0">
              <a:latin typeface="Roboto" panose="02000000000000000000" pitchFamily="2" charset="0"/>
              <a:ea typeface="Roboto" panose="02000000000000000000" pitchFamily="2" charset="0"/>
            </a:endParaRPr>
          </a:p>
        </p:txBody>
      </p:sp>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76500" y="3733171"/>
            <a:ext cx="3634500" cy="2767343"/>
          </a:xfrm>
          <a:prstGeom prst="rect">
            <a:avLst/>
          </a:prstGeom>
          <a:effectLst>
            <a:softEdge rad="127000"/>
          </a:effectLst>
        </p:spPr>
      </p:pic>
      <p:sp>
        <p:nvSpPr>
          <p:cNvPr id="9" name="Rectangle 8"/>
          <p:cNvSpPr/>
          <p:nvPr/>
        </p:nvSpPr>
        <p:spPr>
          <a:xfrm>
            <a:off x="8176500" y="674903"/>
            <a:ext cx="1928733" cy="369332"/>
          </a:xfrm>
          <a:prstGeom prst="rect">
            <a:avLst/>
          </a:prstGeom>
        </p:spPr>
        <p:txBody>
          <a:bodyPr wrap="none">
            <a:spAutoFit/>
          </a:bodyPr>
          <a:lstStyle/>
          <a:p>
            <a:pPr fontAlgn="base"/>
            <a:r>
              <a:rPr lang="fr-FR" b="1" i="0" dirty="0" smtClean="0">
                <a:solidFill>
                  <a:srgbClr val="FF0000"/>
                </a:solidFill>
                <a:effectLst>
                  <a:outerShdw blurRad="38100" dist="38100" dir="2700000" algn="tl">
                    <a:srgbClr val="000000">
                      <a:alpha val="43137"/>
                    </a:srgbClr>
                  </a:outerShdw>
                </a:effectLst>
                <a:latin typeface="Open Sans"/>
              </a:rPr>
              <a:t>Boules de Coco</a:t>
            </a:r>
            <a:endParaRPr lang="fr-FR" b="1" i="0" dirty="0">
              <a:solidFill>
                <a:srgbClr val="FF0000"/>
              </a:solidFill>
              <a:effectLst>
                <a:outerShdw blurRad="38100" dist="38100" dir="2700000" algn="tl">
                  <a:srgbClr val="000000">
                    <a:alpha val="43137"/>
                  </a:srgbClr>
                </a:outerShdw>
              </a:effectLst>
              <a:latin typeface="Open Sans"/>
            </a:endParaRPr>
          </a:p>
        </p:txBody>
      </p:sp>
    </p:spTree>
    <p:extLst>
      <p:ext uri="{BB962C8B-B14F-4D97-AF65-F5344CB8AC3E}">
        <p14:creationId xmlns:p14="http://schemas.microsoft.com/office/powerpoint/2010/main" val="28193127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66FF">
            <a:alpha val="24000"/>
          </a:srgbClr>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84496"/>
            <a:ext cx="12192000" cy="2882900"/>
          </a:xfrm>
          <a:prstGeom prst="rect">
            <a:avLst/>
          </a:prstGeom>
        </p:spPr>
      </p:pic>
      <p:sp>
        <p:nvSpPr>
          <p:cNvPr id="2" name="Rectangle 1"/>
          <p:cNvSpPr/>
          <p:nvPr/>
        </p:nvSpPr>
        <p:spPr>
          <a:xfrm>
            <a:off x="1333500" y="161331"/>
            <a:ext cx="9931400" cy="646331"/>
          </a:xfrm>
          <a:prstGeom prst="rect">
            <a:avLst/>
          </a:prstGeom>
        </p:spPr>
        <p:txBody>
          <a:bodyPr wrap="square">
            <a:spAutoFit/>
          </a:bodyPr>
          <a:lstStyle/>
          <a:p>
            <a:r>
              <a:rPr lang="fr-FR" b="0" i="0" dirty="0" smtClean="0">
                <a:effectLst/>
                <a:latin typeface="Roboto" panose="02000000000000000000" pitchFamily="2" charset="0"/>
                <a:ea typeface="Roboto" panose="02000000000000000000" pitchFamily="2" charset="0"/>
              </a:rPr>
              <a:t>Les bonbons avec de la poudre acidulée : soucoupes en </a:t>
            </a:r>
            <a:r>
              <a:rPr lang="fr-FR" b="0" i="0" dirty="0" err="1" smtClean="0">
                <a:effectLst/>
                <a:latin typeface="Roboto" panose="02000000000000000000" pitchFamily="2" charset="0"/>
                <a:ea typeface="Roboto" panose="02000000000000000000" pitchFamily="2" charset="0"/>
              </a:rPr>
              <a:t>ostie</a:t>
            </a:r>
            <a:r>
              <a:rPr lang="fr-FR" b="0" i="0" dirty="0" smtClean="0">
                <a:effectLst/>
                <a:latin typeface="Roboto" panose="02000000000000000000" pitchFamily="2" charset="0"/>
                <a:ea typeface="Roboto" panose="02000000000000000000" pitchFamily="2" charset="0"/>
              </a:rPr>
              <a:t>, cornets et bouteilles-fruits.</a:t>
            </a:r>
            <a:r>
              <a:rPr lang="fr-FR" dirty="0" smtClean="0">
                <a:latin typeface="Roboto" panose="02000000000000000000" pitchFamily="2" charset="0"/>
                <a:ea typeface="Roboto" panose="02000000000000000000" pitchFamily="2" charset="0"/>
              </a:rPr>
              <a:t/>
            </a:r>
            <a:br>
              <a:rPr lang="fr-FR" dirty="0" smtClean="0">
                <a:latin typeface="Roboto" panose="02000000000000000000" pitchFamily="2" charset="0"/>
                <a:ea typeface="Roboto" panose="02000000000000000000" pitchFamily="2" charset="0"/>
              </a:rPr>
            </a:br>
            <a:r>
              <a:rPr lang="fr-FR" b="0" i="0" dirty="0" smtClean="0">
                <a:effectLst/>
                <a:latin typeface="Roboto" panose="02000000000000000000" pitchFamily="2" charset="0"/>
                <a:ea typeface="Roboto" panose="02000000000000000000" pitchFamily="2" charset="0"/>
              </a:rPr>
              <a:t> </a:t>
            </a:r>
            <a:endParaRPr lang="fr-FR" dirty="0">
              <a:latin typeface="Roboto" panose="02000000000000000000" pitchFamily="2" charset="0"/>
              <a:ea typeface="Roboto" panose="02000000000000000000" pitchFamily="2" charset="0"/>
            </a:endParaRPr>
          </a:p>
        </p:txBody>
      </p:sp>
      <p:sp>
        <p:nvSpPr>
          <p:cNvPr id="4" name="Rectangle 3"/>
          <p:cNvSpPr/>
          <p:nvPr/>
        </p:nvSpPr>
        <p:spPr>
          <a:xfrm>
            <a:off x="0" y="5934670"/>
            <a:ext cx="11823700" cy="923330"/>
          </a:xfrm>
          <a:prstGeom prst="rect">
            <a:avLst/>
          </a:prstGeom>
        </p:spPr>
        <p:txBody>
          <a:bodyPr wrap="square">
            <a:spAutoFit/>
          </a:bodyPr>
          <a:lstStyle/>
          <a:p>
            <a:pPr algn="just"/>
            <a:r>
              <a:rPr lang="fr-FR" b="0" i="0" dirty="0" smtClean="0">
                <a:effectLst/>
                <a:latin typeface="Roboto" panose="02000000000000000000" pitchFamily="2" charset="0"/>
                <a:ea typeface="Roboto" panose="02000000000000000000" pitchFamily="2" charset="0"/>
              </a:rPr>
              <a:t>Les pailles de poudre acide. Je me souviens qu'on avait toujours du mal à les terminer car la salive faisait agglomérer la poudre. </a:t>
            </a:r>
          </a:p>
          <a:p>
            <a:pPr algn="just"/>
            <a:r>
              <a:rPr lang="fr-FR" b="0" i="0" dirty="0" smtClean="0">
                <a:effectLst/>
                <a:latin typeface="Roboto" panose="02000000000000000000" pitchFamily="2" charset="0"/>
                <a:ea typeface="Roboto" panose="02000000000000000000" pitchFamily="2" charset="0"/>
              </a:rPr>
              <a:t> </a:t>
            </a:r>
            <a:endParaRPr lang="fr-FR" b="0" i="0" dirty="0">
              <a:effectLst/>
              <a:latin typeface="Roboto" panose="02000000000000000000" pitchFamily="2" charset="0"/>
              <a:ea typeface="Roboto" panose="02000000000000000000" pitchFamily="2" charset="0"/>
            </a:endParaRPr>
          </a:p>
        </p:txBody>
      </p:sp>
      <p:sp>
        <p:nvSpPr>
          <p:cNvPr id="5" name="Rectangle 4"/>
          <p:cNvSpPr/>
          <p:nvPr/>
        </p:nvSpPr>
        <p:spPr>
          <a:xfrm>
            <a:off x="3251200" y="4261535"/>
            <a:ext cx="6096000" cy="646331"/>
          </a:xfrm>
          <a:prstGeom prst="rect">
            <a:avLst/>
          </a:prstGeom>
        </p:spPr>
        <p:txBody>
          <a:bodyPr>
            <a:spAutoFit/>
          </a:bodyPr>
          <a:lstStyle/>
          <a:p>
            <a:r>
              <a:rPr lang="fr-FR" b="0" i="0" dirty="0" smtClean="0">
                <a:effectLst/>
                <a:latin typeface="Roboto" panose="02000000000000000000" pitchFamily="2" charset="0"/>
                <a:ea typeface="Roboto" panose="02000000000000000000" pitchFamily="2" charset="0"/>
              </a:rPr>
              <a:t/>
            </a:r>
            <a:br>
              <a:rPr lang="fr-FR" b="0" i="0" dirty="0" smtClean="0">
                <a:effectLst/>
                <a:latin typeface="Roboto" panose="02000000000000000000" pitchFamily="2" charset="0"/>
                <a:ea typeface="Roboto" panose="02000000000000000000" pitchFamily="2" charset="0"/>
              </a:rPr>
            </a:br>
            <a:endParaRPr lang="fr-FR"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517900"/>
            <a:ext cx="12192000" cy="2416770"/>
          </a:xfrm>
          <a:prstGeom prst="rect">
            <a:avLst/>
          </a:prstGeom>
        </p:spPr>
      </p:pic>
    </p:spTree>
    <p:extLst>
      <p:ext uri="{BB962C8B-B14F-4D97-AF65-F5344CB8AC3E}">
        <p14:creationId xmlns:p14="http://schemas.microsoft.com/office/powerpoint/2010/main" val="10570301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66FF">
            <a:alpha val="24000"/>
          </a:srgbClr>
        </a:solidFill>
        <a:effectLst/>
      </p:bgPr>
    </p:bg>
    <p:spTree>
      <p:nvGrpSpPr>
        <p:cNvPr id="1" name=""/>
        <p:cNvGrpSpPr/>
        <p:nvPr/>
      </p:nvGrpSpPr>
      <p:grpSpPr>
        <a:xfrm>
          <a:off x="0" y="0"/>
          <a:ext cx="0" cy="0"/>
          <a:chOff x="0" y="0"/>
          <a:chExt cx="0" cy="0"/>
        </a:xfrm>
      </p:grpSpPr>
      <p:pic>
        <p:nvPicPr>
          <p:cNvPr id="1026" name="Picture 2" descr="Pain Zan Haribo An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075" y="584200"/>
            <a:ext cx="2857500" cy="28575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491400" y="214868"/>
            <a:ext cx="2839175" cy="369332"/>
          </a:xfrm>
          <a:prstGeom prst="rect">
            <a:avLst/>
          </a:prstGeom>
        </p:spPr>
        <p:txBody>
          <a:bodyPr wrap="none">
            <a:spAutoFit/>
          </a:bodyPr>
          <a:lstStyle/>
          <a:p>
            <a:r>
              <a:rPr lang="fr-FR" b="1" i="0" cap="all" dirty="0" smtClean="0">
                <a:solidFill>
                  <a:srgbClr val="063C99"/>
                </a:solidFill>
                <a:effectLst/>
                <a:latin typeface="Alata"/>
              </a:rPr>
              <a:t>Pain Zan Haribo Anis</a:t>
            </a:r>
            <a:endParaRPr lang="fr-FR" b="1" i="0" cap="all" dirty="0">
              <a:solidFill>
                <a:srgbClr val="063C99"/>
              </a:solidFill>
              <a:effectLst/>
              <a:latin typeface="Alata"/>
            </a:endParaRPr>
          </a:p>
        </p:txBody>
      </p:sp>
      <p:pic>
        <p:nvPicPr>
          <p:cNvPr id="1028" name="Picture 4" descr="Boule Magique Jawbreaker Original x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1575" y="577850"/>
            <a:ext cx="2857500" cy="28575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3834437" y="119232"/>
            <a:ext cx="2159566" cy="369332"/>
          </a:xfrm>
          <a:prstGeom prst="rect">
            <a:avLst/>
          </a:prstGeom>
        </p:spPr>
        <p:txBody>
          <a:bodyPr wrap="none">
            <a:spAutoFit/>
          </a:bodyPr>
          <a:lstStyle/>
          <a:p>
            <a:r>
              <a:rPr lang="fr-FR" b="1" i="0" cap="all" dirty="0" smtClean="0">
                <a:solidFill>
                  <a:srgbClr val="063C99"/>
                </a:solidFill>
                <a:effectLst/>
                <a:latin typeface="Alata"/>
              </a:rPr>
              <a:t>Boule Magique</a:t>
            </a:r>
            <a:endParaRPr lang="fr-FR" b="1" i="0" cap="all" dirty="0">
              <a:solidFill>
                <a:srgbClr val="063C99"/>
              </a:solidFill>
              <a:effectLst/>
              <a:latin typeface="Alata"/>
            </a:endParaRPr>
          </a:p>
        </p:txBody>
      </p:sp>
      <p:pic>
        <p:nvPicPr>
          <p:cNvPr id="1030" name="Picture 6" descr="https://douceurs-palais.com/wp-content/uploads/2018/10/IMG_1736-1024x1024.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27520"/>
          <a:stretch/>
        </p:blipFill>
        <p:spPr bwMode="auto">
          <a:xfrm>
            <a:off x="6950075" y="584200"/>
            <a:ext cx="1939926" cy="285750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7037873" y="144632"/>
            <a:ext cx="1608133" cy="369332"/>
          </a:xfrm>
          <a:prstGeom prst="rect">
            <a:avLst/>
          </a:prstGeom>
        </p:spPr>
        <p:txBody>
          <a:bodyPr wrap="none">
            <a:spAutoFit/>
          </a:bodyPr>
          <a:lstStyle/>
          <a:p>
            <a:r>
              <a:rPr lang="fr-FR" b="1" i="0" dirty="0" smtClean="0">
                <a:solidFill>
                  <a:schemeClr val="accent5">
                    <a:lumMod val="75000"/>
                  </a:schemeClr>
                </a:solidFill>
                <a:effectLst/>
                <a:latin typeface="Alata"/>
              </a:rPr>
              <a:t>Candy canes</a:t>
            </a:r>
            <a:endParaRPr lang="fr-FR" b="1" i="0" dirty="0">
              <a:solidFill>
                <a:schemeClr val="accent5">
                  <a:lumMod val="75000"/>
                </a:schemeClr>
              </a:solidFill>
              <a:effectLst/>
              <a:latin typeface="Alata"/>
            </a:endParaRPr>
          </a:p>
        </p:txBody>
      </p:sp>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8575" y="4192032"/>
            <a:ext cx="2952000" cy="2407855"/>
          </a:xfrm>
          <a:prstGeom prst="rect">
            <a:avLst/>
          </a:prstGeom>
          <a:effectLst>
            <a:softEdge rad="127000"/>
          </a:effectLst>
        </p:spPr>
      </p:pic>
      <p:sp>
        <p:nvSpPr>
          <p:cNvPr id="7" name="Rectangle 6"/>
          <p:cNvSpPr/>
          <p:nvPr/>
        </p:nvSpPr>
        <p:spPr>
          <a:xfrm>
            <a:off x="214960" y="3822700"/>
            <a:ext cx="3813865" cy="369332"/>
          </a:xfrm>
          <a:prstGeom prst="rect">
            <a:avLst/>
          </a:prstGeom>
        </p:spPr>
        <p:txBody>
          <a:bodyPr wrap="none">
            <a:spAutoFit/>
          </a:bodyPr>
          <a:lstStyle/>
          <a:p>
            <a:r>
              <a:rPr lang="fr-FR" b="1" i="0" dirty="0" smtClean="0">
                <a:solidFill>
                  <a:schemeClr val="accent5">
                    <a:lumMod val="75000"/>
                  </a:schemeClr>
                </a:solidFill>
                <a:effectLst/>
                <a:latin typeface="Alata"/>
              </a:rPr>
              <a:t>Caramels tendres au beurre salé</a:t>
            </a:r>
            <a:r>
              <a:rPr lang="fr-FR" b="0" i="0" dirty="0" smtClean="0">
                <a:solidFill>
                  <a:srgbClr val="333333"/>
                </a:solidFill>
                <a:effectLst/>
                <a:latin typeface="Alata"/>
              </a:rPr>
              <a:t> </a:t>
            </a:r>
            <a:endParaRPr lang="fr-FR" dirty="0">
              <a:latin typeface="Alata"/>
            </a:endParaRPr>
          </a:p>
        </p:txBody>
      </p:sp>
      <p:pic>
        <p:nvPicPr>
          <p:cNvPr id="1034" name="Picture 10" descr="Rouleau de réglisse 40g"/>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rcRect b="12393"/>
          <a:stretch/>
        </p:blipFill>
        <p:spPr bwMode="auto">
          <a:xfrm>
            <a:off x="3520325" y="3793187"/>
            <a:ext cx="3240000" cy="2838450"/>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8" name="Rectangle 7"/>
          <p:cNvSpPr/>
          <p:nvPr/>
        </p:nvSpPr>
        <p:spPr>
          <a:xfrm>
            <a:off x="3834437" y="4026839"/>
            <a:ext cx="3111500" cy="923330"/>
          </a:xfrm>
          <a:prstGeom prst="rect">
            <a:avLst/>
          </a:prstGeom>
        </p:spPr>
        <p:txBody>
          <a:bodyPr wrap="square">
            <a:spAutoFit/>
          </a:bodyPr>
          <a:lstStyle/>
          <a:p>
            <a:r>
              <a:rPr lang="fr-FR" b="1" i="0" dirty="0" smtClean="0">
                <a:solidFill>
                  <a:schemeClr val="accent5">
                    <a:lumMod val="75000"/>
                  </a:schemeClr>
                </a:solidFill>
                <a:effectLst/>
                <a:latin typeface="Alata"/>
              </a:rPr>
              <a:t>Le rouleau de réglisse </a:t>
            </a:r>
          </a:p>
          <a:p>
            <a:r>
              <a:rPr lang="fr-FR" b="1" i="0" dirty="0" smtClean="0">
                <a:solidFill>
                  <a:schemeClr val="accent5">
                    <a:lumMod val="75000"/>
                  </a:schemeClr>
                </a:solidFill>
                <a:effectLst/>
                <a:latin typeface="Alata"/>
              </a:rPr>
              <a:t>avec sa bille </a:t>
            </a:r>
            <a:r>
              <a:rPr lang="fr-FR" b="1" i="0" dirty="0" err="1" smtClean="0">
                <a:solidFill>
                  <a:schemeClr val="accent5">
                    <a:lumMod val="75000"/>
                  </a:schemeClr>
                </a:solidFill>
                <a:effectLst/>
                <a:latin typeface="Alata"/>
              </a:rPr>
              <a:t>gum</a:t>
            </a:r>
            <a:r>
              <a:rPr lang="fr-FR" b="0" i="0" dirty="0" smtClean="0">
                <a:solidFill>
                  <a:srgbClr val="333333"/>
                </a:solidFill>
                <a:effectLst/>
                <a:latin typeface="Ubuntu"/>
              </a:rPr>
              <a:t>.</a:t>
            </a:r>
            <a:r>
              <a:rPr lang="fr-FR" dirty="0" smtClean="0"/>
              <a:t/>
            </a:r>
            <a:br>
              <a:rPr lang="fr-FR" dirty="0" smtClean="0"/>
            </a:br>
            <a:endParaRPr lang="fr-FR" dirty="0"/>
          </a:p>
        </p:txBody>
      </p:sp>
      <p:sp>
        <p:nvSpPr>
          <p:cNvPr id="9" name="Rectangle 8"/>
          <p:cNvSpPr/>
          <p:nvPr/>
        </p:nvSpPr>
        <p:spPr>
          <a:xfrm>
            <a:off x="6635940" y="3842173"/>
            <a:ext cx="1941557" cy="369332"/>
          </a:xfrm>
          <a:prstGeom prst="rect">
            <a:avLst/>
          </a:prstGeom>
        </p:spPr>
        <p:txBody>
          <a:bodyPr wrap="none">
            <a:spAutoFit/>
          </a:bodyPr>
          <a:lstStyle/>
          <a:p>
            <a:r>
              <a:rPr lang="fr-FR" b="1" i="0" dirty="0" smtClean="0">
                <a:solidFill>
                  <a:schemeClr val="accent5">
                    <a:lumMod val="75000"/>
                  </a:schemeClr>
                </a:solidFill>
                <a:effectLst/>
                <a:latin typeface="Alata"/>
              </a:rPr>
              <a:t>Biberon </a:t>
            </a:r>
            <a:r>
              <a:rPr lang="fr-FR" b="1" i="0" dirty="0" err="1" smtClean="0">
                <a:solidFill>
                  <a:schemeClr val="accent5">
                    <a:lumMod val="75000"/>
                  </a:schemeClr>
                </a:solidFill>
                <a:effectLst/>
                <a:latin typeface="Alata"/>
              </a:rPr>
              <a:t>perlage</a:t>
            </a:r>
            <a:endParaRPr lang="fr-FR" b="1" dirty="0">
              <a:solidFill>
                <a:schemeClr val="accent5">
                  <a:lumMod val="75000"/>
                </a:schemeClr>
              </a:solidFill>
              <a:latin typeface="Alata"/>
            </a:endParaRPr>
          </a:p>
        </p:txBody>
      </p:sp>
      <p:pic>
        <p:nvPicPr>
          <p:cNvPr id="10" name="Imag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36804" y="4396171"/>
            <a:ext cx="2412000" cy="2336185"/>
          </a:xfrm>
          <a:prstGeom prst="rect">
            <a:avLst/>
          </a:prstGeom>
          <a:effectLst>
            <a:softEdge rad="127000"/>
          </a:effectLst>
        </p:spPr>
      </p:pic>
      <p:pic>
        <p:nvPicPr>
          <p:cNvPr id="1036" name="Picture 12" descr="https://static.weezbe.com/planetbonbons/Images/products/p_1388_240106130533_original.png"/>
          <p:cNvPicPr>
            <a:picLocks noChangeAspect="1" noChangeArrowheads="1"/>
          </p:cNvPicPr>
          <p:nvPr/>
        </p:nvPicPr>
        <p:blipFill rotWithShape="1">
          <a:blip r:embed="rId9">
            <a:extLst>
              <a:ext uri="{28A0092B-C50C-407E-A947-70E740481C1C}">
                <a14:useLocalDpi xmlns:a14="http://schemas.microsoft.com/office/drawing/2010/main" val="0"/>
              </a:ext>
            </a:extLst>
          </a:blip>
          <a:srcRect r="21375" b="13491"/>
          <a:stretch/>
        </p:blipFill>
        <p:spPr bwMode="auto">
          <a:xfrm>
            <a:off x="9047940" y="1225644"/>
            <a:ext cx="3024000" cy="170805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9648953" y="125158"/>
            <a:ext cx="1941557" cy="369332"/>
          </a:xfrm>
          <a:prstGeom prst="rect">
            <a:avLst/>
          </a:prstGeom>
        </p:spPr>
        <p:txBody>
          <a:bodyPr wrap="none">
            <a:spAutoFit/>
          </a:bodyPr>
          <a:lstStyle/>
          <a:p>
            <a:r>
              <a:rPr lang="fr-FR" b="1" i="0" dirty="0" smtClean="0">
                <a:solidFill>
                  <a:schemeClr val="accent5">
                    <a:lumMod val="75000"/>
                  </a:schemeClr>
                </a:solidFill>
                <a:effectLst/>
                <a:latin typeface="Alata"/>
              </a:rPr>
              <a:t>Le bon Malakoff</a:t>
            </a:r>
            <a:endParaRPr lang="fr-FR" b="1" dirty="0">
              <a:solidFill>
                <a:schemeClr val="accent5">
                  <a:lumMod val="75000"/>
                </a:schemeClr>
              </a:solidFill>
              <a:latin typeface="Alata"/>
            </a:endParaRPr>
          </a:p>
        </p:txBody>
      </p:sp>
      <p:sp>
        <p:nvSpPr>
          <p:cNvPr id="12" name="Rectangle 11"/>
          <p:cNvSpPr/>
          <p:nvPr/>
        </p:nvSpPr>
        <p:spPr>
          <a:xfrm>
            <a:off x="8948804" y="3684200"/>
            <a:ext cx="3243196" cy="646331"/>
          </a:xfrm>
          <a:prstGeom prst="rect">
            <a:avLst/>
          </a:prstGeom>
        </p:spPr>
        <p:txBody>
          <a:bodyPr wrap="none">
            <a:spAutoFit/>
          </a:bodyPr>
          <a:lstStyle/>
          <a:p>
            <a:r>
              <a:rPr lang="fr-FR" b="0" i="0" dirty="0" smtClean="0">
                <a:solidFill>
                  <a:srgbClr val="232323"/>
                </a:solidFill>
                <a:effectLst/>
                <a:latin typeface="Roboto" panose="02000000000000000000" pitchFamily="2" charset="0"/>
              </a:rPr>
              <a:t> </a:t>
            </a:r>
            <a:r>
              <a:rPr lang="fr-FR" b="1" i="0" dirty="0" smtClean="0">
                <a:solidFill>
                  <a:schemeClr val="accent5">
                    <a:lumMod val="75000"/>
                  </a:schemeClr>
                </a:solidFill>
                <a:effectLst/>
                <a:latin typeface="Alata"/>
              </a:rPr>
              <a:t>Roll Up fraise. Cette bande </a:t>
            </a:r>
          </a:p>
          <a:p>
            <a:r>
              <a:rPr lang="fr-FR" b="1" i="0" dirty="0" smtClean="0">
                <a:solidFill>
                  <a:schemeClr val="accent5">
                    <a:lumMod val="75000"/>
                  </a:schemeClr>
                </a:solidFill>
                <a:effectLst/>
                <a:latin typeface="Alata"/>
              </a:rPr>
              <a:t>de </a:t>
            </a:r>
            <a:r>
              <a:rPr lang="fr-FR" b="1" i="0" dirty="0" err="1" smtClean="0">
                <a:solidFill>
                  <a:schemeClr val="accent5">
                    <a:lumMod val="75000"/>
                  </a:schemeClr>
                </a:solidFill>
                <a:effectLst/>
                <a:latin typeface="Alata"/>
              </a:rPr>
              <a:t>chewing</a:t>
            </a:r>
            <a:r>
              <a:rPr lang="fr-FR" b="1" i="0" dirty="0" smtClean="0">
                <a:solidFill>
                  <a:schemeClr val="accent5">
                    <a:lumMod val="75000"/>
                  </a:schemeClr>
                </a:solidFill>
                <a:effectLst/>
                <a:latin typeface="Alata"/>
              </a:rPr>
              <a:t> </a:t>
            </a:r>
            <a:r>
              <a:rPr lang="fr-FR" b="1" i="0" dirty="0" err="1" smtClean="0">
                <a:solidFill>
                  <a:schemeClr val="accent5">
                    <a:lumMod val="75000"/>
                  </a:schemeClr>
                </a:solidFill>
                <a:effectLst/>
                <a:latin typeface="Alata"/>
              </a:rPr>
              <a:t>gum</a:t>
            </a:r>
            <a:r>
              <a:rPr lang="fr-FR" b="1" i="0" dirty="0" smtClean="0">
                <a:solidFill>
                  <a:schemeClr val="accent5">
                    <a:lumMod val="75000"/>
                  </a:schemeClr>
                </a:solidFill>
                <a:effectLst/>
                <a:latin typeface="Alata"/>
              </a:rPr>
              <a:t> en rouleau</a:t>
            </a:r>
            <a:endParaRPr lang="fr-FR" b="1" dirty="0">
              <a:solidFill>
                <a:schemeClr val="accent5">
                  <a:lumMod val="75000"/>
                </a:schemeClr>
              </a:solidFill>
              <a:latin typeface="Alata"/>
            </a:endParaRPr>
          </a:p>
        </p:txBody>
      </p:sp>
      <p:pic>
        <p:nvPicPr>
          <p:cNvPr id="13" name="Image 1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047940" y="4446201"/>
            <a:ext cx="3096000" cy="2129317"/>
          </a:xfrm>
          <a:prstGeom prst="rect">
            <a:avLst/>
          </a:prstGeom>
          <a:effectLst>
            <a:softEdge rad="317500"/>
          </a:effectLst>
        </p:spPr>
      </p:pic>
    </p:spTree>
    <p:extLst>
      <p:ext uri="{BB962C8B-B14F-4D97-AF65-F5344CB8AC3E}">
        <p14:creationId xmlns:p14="http://schemas.microsoft.com/office/powerpoint/2010/main" val="9097246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66FF">
            <a:alpha val="24000"/>
          </a:srgb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81770" y="104403"/>
            <a:ext cx="2772000" cy="2719602"/>
          </a:xfrm>
          <a:prstGeom prst="rect">
            <a:avLst/>
          </a:prstGeom>
          <a:effectLst>
            <a:softEdge rad="317500"/>
          </a:effectLst>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9799" y="104403"/>
            <a:ext cx="2736000" cy="2707783"/>
          </a:xfrm>
          <a:prstGeom prst="rect">
            <a:avLst/>
          </a:prstGeom>
          <a:effectLst>
            <a:softEdge rad="317500"/>
          </a:effectLst>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81828" y="104403"/>
            <a:ext cx="2268000" cy="2707783"/>
          </a:xfrm>
          <a:prstGeom prst="rect">
            <a:avLst/>
          </a:prstGeom>
          <a:effectLst>
            <a:softEdge rad="127000"/>
          </a:effectLst>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756" y="104403"/>
            <a:ext cx="3600000" cy="2739450"/>
          </a:xfrm>
          <a:prstGeom prst="rect">
            <a:avLst/>
          </a:prstGeom>
          <a:effectLst>
            <a:softEdge rad="317500"/>
          </a:effectLst>
        </p:spPr>
      </p:pic>
      <p:sp>
        <p:nvSpPr>
          <p:cNvPr id="7" name="Rectangle 6"/>
          <p:cNvSpPr/>
          <p:nvPr/>
        </p:nvSpPr>
        <p:spPr>
          <a:xfrm>
            <a:off x="3793034" y="2842191"/>
            <a:ext cx="2890535" cy="369332"/>
          </a:xfrm>
          <a:prstGeom prst="rect">
            <a:avLst/>
          </a:prstGeom>
        </p:spPr>
        <p:txBody>
          <a:bodyPr wrap="none">
            <a:spAutoFit/>
          </a:bodyPr>
          <a:lstStyle/>
          <a:p>
            <a:r>
              <a:rPr lang="fr-FR" b="1" dirty="0" err="1" smtClean="0">
                <a:solidFill>
                  <a:srgbClr val="FF0000"/>
                </a:solidFill>
                <a:latin typeface="Poppins"/>
              </a:rPr>
              <a:t>Stoptou</a:t>
            </a:r>
            <a:r>
              <a:rPr lang="fr-FR" b="1" dirty="0" smtClean="0">
                <a:solidFill>
                  <a:srgbClr val="FF0000"/>
                </a:solidFill>
                <a:latin typeface="Poppins"/>
              </a:rPr>
              <a:t> </a:t>
            </a:r>
            <a:r>
              <a:rPr lang="fr-FR" b="1" dirty="0">
                <a:solidFill>
                  <a:srgbClr val="000000"/>
                </a:solidFill>
                <a:latin typeface="Poppins"/>
              </a:rPr>
              <a:t>au goût réglisse</a:t>
            </a:r>
            <a:endParaRPr lang="fr-FR" b="1" dirty="0"/>
          </a:p>
        </p:txBody>
      </p:sp>
      <p:sp>
        <p:nvSpPr>
          <p:cNvPr id="8" name="Rectangle 7"/>
          <p:cNvSpPr/>
          <p:nvPr/>
        </p:nvSpPr>
        <p:spPr>
          <a:xfrm>
            <a:off x="7197020" y="2842191"/>
            <a:ext cx="1941557" cy="369332"/>
          </a:xfrm>
          <a:prstGeom prst="rect">
            <a:avLst/>
          </a:prstGeom>
        </p:spPr>
        <p:txBody>
          <a:bodyPr wrap="none">
            <a:spAutoFit/>
          </a:bodyPr>
          <a:lstStyle/>
          <a:p>
            <a:r>
              <a:rPr lang="fr-FR" b="1" dirty="0">
                <a:solidFill>
                  <a:srgbClr val="000000"/>
                </a:solidFill>
                <a:latin typeface="Poppins"/>
              </a:rPr>
              <a:t>Sucettes </a:t>
            </a:r>
            <a:r>
              <a:rPr lang="fr-FR" b="1" dirty="0" err="1">
                <a:solidFill>
                  <a:srgbClr val="000000"/>
                </a:solidFill>
                <a:latin typeface="Poppins"/>
              </a:rPr>
              <a:t>Lollies</a:t>
            </a:r>
            <a:endParaRPr lang="fr-FR" b="1" i="0" dirty="0">
              <a:solidFill>
                <a:srgbClr val="000000"/>
              </a:solidFill>
              <a:effectLst/>
              <a:latin typeface="Poppins"/>
            </a:endParaRPr>
          </a:p>
        </p:txBody>
      </p:sp>
      <p:sp>
        <p:nvSpPr>
          <p:cNvPr id="9" name="Rectangle 8"/>
          <p:cNvSpPr/>
          <p:nvPr/>
        </p:nvSpPr>
        <p:spPr>
          <a:xfrm>
            <a:off x="9793982" y="2842191"/>
            <a:ext cx="2243691" cy="369332"/>
          </a:xfrm>
          <a:prstGeom prst="rect">
            <a:avLst/>
          </a:prstGeom>
        </p:spPr>
        <p:txBody>
          <a:bodyPr wrap="none">
            <a:spAutoFit/>
          </a:bodyPr>
          <a:lstStyle/>
          <a:p>
            <a:r>
              <a:rPr lang="fr-FR" b="1" dirty="0" smtClean="0"/>
              <a:t>Les</a:t>
            </a:r>
            <a:r>
              <a:rPr lang="fr-FR" b="1" dirty="0"/>
              <a:t> Rolls de Dextrose</a:t>
            </a:r>
            <a:r>
              <a:rPr lang="fr-FR" dirty="0"/>
              <a:t> </a:t>
            </a:r>
            <a:endParaRPr lang="fr-FR" b="1" i="0" dirty="0">
              <a:solidFill>
                <a:srgbClr val="000000"/>
              </a:solidFill>
              <a:effectLst/>
              <a:latin typeface="Poppins"/>
            </a:endParaRPr>
          </a:p>
        </p:txBody>
      </p:sp>
      <p:sp>
        <p:nvSpPr>
          <p:cNvPr id="10" name="Rectangle 9"/>
          <p:cNvSpPr/>
          <p:nvPr/>
        </p:nvSpPr>
        <p:spPr>
          <a:xfrm>
            <a:off x="187526" y="3018066"/>
            <a:ext cx="3504614" cy="369332"/>
          </a:xfrm>
          <a:prstGeom prst="rect">
            <a:avLst/>
          </a:prstGeom>
        </p:spPr>
        <p:txBody>
          <a:bodyPr wrap="none">
            <a:spAutoFit/>
          </a:bodyPr>
          <a:lstStyle/>
          <a:p>
            <a:r>
              <a:rPr lang="fr-FR" b="1" dirty="0">
                <a:solidFill>
                  <a:srgbClr val="000000"/>
                </a:solidFill>
                <a:latin typeface="Poppins"/>
              </a:rPr>
              <a:t>Petit </a:t>
            </a:r>
            <a:r>
              <a:rPr lang="fr-FR" b="1" dirty="0" smtClean="0">
                <a:solidFill>
                  <a:srgbClr val="000000"/>
                </a:solidFill>
                <a:latin typeface="Poppins"/>
              </a:rPr>
              <a:t>Jésus </a:t>
            </a:r>
            <a:r>
              <a:rPr lang="fr-FR" dirty="0"/>
              <a:t> meringues fondantes</a:t>
            </a:r>
            <a:endParaRPr lang="fr-FR" b="1" i="0" dirty="0">
              <a:solidFill>
                <a:srgbClr val="000000"/>
              </a:solidFill>
              <a:effectLst/>
              <a:latin typeface="Poppins"/>
            </a:endParaRPr>
          </a:p>
        </p:txBody>
      </p:sp>
      <p:sp>
        <p:nvSpPr>
          <p:cNvPr id="11" name="Rectangle 10"/>
          <p:cNvSpPr/>
          <p:nvPr/>
        </p:nvSpPr>
        <p:spPr>
          <a:xfrm>
            <a:off x="4875153" y="3244334"/>
            <a:ext cx="248786" cy="369332"/>
          </a:xfrm>
          <a:prstGeom prst="rect">
            <a:avLst/>
          </a:prstGeom>
        </p:spPr>
        <p:txBody>
          <a:bodyPr wrap="none">
            <a:spAutoFit/>
          </a:bodyPr>
          <a:lstStyle/>
          <a:p>
            <a:r>
              <a:rPr lang="fr-FR" dirty="0">
                <a:solidFill>
                  <a:srgbClr val="282828"/>
                </a:solidFill>
                <a:latin typeface="Noto Sans Japanese"/>
              </a:rPr>
              <a:t> </a:t>
            </a:r>
            <a:endParaRPr lang="fr-FR" dirty="0"/>
          </a:p>
        </p:txBody>
      </p:sp>
      <p:pic>
        <p:nvPicPr>
          <p:cNvPr id="14" name="Image 13"/>
          <p:cNvPicPr>
            <a:picLocks noChangeAspect="1"/>
          </p:cNvPicPr>
          <p:nvPr/>
        </p:nvPicPr>
        <p:blipFill rotWithShape="1">
          <a:blip r:embed="rId6">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rcRect l="8729" t="26398" r="26475" b="8806"/>
          <a:stretch/>
        </p:blipFill>
        <p:spPr>
          <a:xfrm>
            <a:off x="237726" y="3897433"/>
            <a:ext cx="1980000" cy="1980000"/>
          </a:xfrm>
          <a:prstGeom prst="rect">
            <a:avLst/>
          </a:prstGeom>
        </p:spPr>
      </p:pic>
      <p:pic>
        <p:nvPicPr>
          <p:cNvPr id="13" name="Image 12"/>
          <p:cNvPicPr>
            <a:picLocks noChangeAspect="1"/>
          </p:cNvPicPr>
          <p:nvPr/>
        </p:nvPicPr>
        <p:blipFill rotWithShape="1">
          <a:blip r:embed="rId8">
            <a:extLst>
              <a:ext uri="{28A0092B-C50C-407E-A947-70E740481C1C}">
                <a14:useLocalDpi xmlns:a14="http://schemas.microsoft.com/office/drawing/2010/main" val="0"/>
              </a:ext>
            </a:extLst>
          </a:blip>
          <a:srcRect t="16069" b="6876"/>
          <a:stretch/>
        </p:blipFill>
        <p:spPr>
          <a:xfrm>
            <a:off x="921726" y="3765889"/>
            <a:ext cx="2592000" cy="1997244"/>
          </a:xfrm>
          <a:prstGeom prst="rect">
            <a:avLst/>
          </a:prstGeom>
        </p:spPr>
      </p:pic>
      <p:sp>
        <p:nvSpPr>
          <p:cNvPr id="15" name="Rectangle 14"/>
          <p:cNvSpPr/>
          <p:nvPr/>
        </p:nvSpPr>
        <p:spPr>
          <a:xfrm>
            <a:off x="237726" y="6001479"/>
            <a:ext cx="3390672" cy="646331"/>
          </a:xfrm>
          <a:prstGeom prst="rect">
            <a:avLst/>
          </a:prstGeom>
        </p:spPr>
        <p:txBody>
          <a:bodyPr wrap="none">
            <a:spAutoFit/>
          </a:bodyPr>
          <a:lstStyle/>
          <a:p>
            <a:r>
              <a:rPr lang="fr-FR" b="1" dirty="0" smtClean="0">
                <a:solidFill>
                  <a:srgbClr val="FF0000"/>
                </a:solidFill>
                <a:latin typeface="Arial" panose="020B0604020202020204" pitchFamily="34" charset="0"/>
              </a:rPr>
              <a:t>PEZ:</a:t>
            </a:r>
            <a:r>
              <a:rPr lang="fr-FR" b="1" dirty="0" smtClean="0">
                <a:solidFill>
                  <a:srgbClr val="202122"/>
                </a:solidFill>
                <a:latin typeface="Arial" panose="020B0604020202020204" pitchFamily="34" charset="0"/>
              </a:rPr>
              <a:t> distributeur </a:t>
            </a:r>
            <a:r>
              <a:rPr lang="fr-FR" b="1" dirty="0">
                <a:solidFill>
                  <a:srgbClr val="202122"/>
                </a:solidFill>
                <a:latin typeface="Arial" panose="020B0604020202020204" pitchFamily="34" charset="0"/>
              </a:rPr>
              <a:t>mécanique </a:t>
            </a:r>
            <a:endParaRPr lang="fr-FR" b="1" dirty="0" smtClean="0">
              <a:solidFill>
                <a:srgbClr val="202122"/>
              </a:solidFill>
              <a:latin typeface="Arial" panose="020B0604020202020204" pitchFamily="34" charset="0"/>
            </a:endParaRPr>
          </a:p>
          <a:p>
            <a:r>
              <a:rPr lang="fr-FR" b="1" dirty="0" smtClean="0">
                <a:solidFill>
                  <a:srgbClr val="202122"/>
                </a:solidFill>
                <a:latin typeface="Arial" panose="020B0604020202020204" pitchFamily="34" charset="0"/>
              </a:rPr>
              <a:t>surmonté </a:t>
            </a:r>
            <a:r>
              <a:rPr lang="fr-FR" b="1" dirty="0">
                <a:solidFill>
                  <a:srgbClr val="202122"/>
                </a:solidFill>
                <a:latin typeface="Arial" panose="020B0604020202020204" pitchFamily="34" charset="0"/>
              </a:rPr>
              <a:t>d'une figurine</a:t>
            </a:r>
            <a:r>
              <a:rPr lang="fr-FR" dirty="0">
                <a:solidFill>
                  <a:srgbClr val="202122"/>
                </a:solidFill>
                <a:latin typeface="Arial" panose="020B0604020202020204" pitchFamily="34" charset="0"/>
              </a:rPr>
              <a:t> </a:t>
            </a:r>
            <a:endParaRPr lang="fr-FR" dirty="0"/>
          </a:p>
        </p:txBody>
      </p:sp>
      <p:sp>
        <p:nvSpPr>
          <p:cNvPr id="16" name="Rectangle 15"/>
          <p:cNvSpPr/>
          <p:nvPr/>
        </p:nvSpPr>
        <p:spPr>
          <a:xfrm>
            <a:off x="8942392" y="6206844"/>
            <a:ext cx="3249608" cy="369332"/>
          </a:xfrm>
          <a:prstGeom prst="rect">
            <a:avLst/>
          </a:prstGeom>
        </p:spPr>
        <p:txBody>
          <a:bodyPr wrap="none">
            <a:spAutoFit/>
          </a:bodyPr>
          <a:lstStyle/>
          <a:p>
            <a:pPr algn="ctr" fontAlgn="base"/>
            <a:r>
              <a:rPr lang="fr-FR" b="1" dirty="0">
                <a:latin typeface="Poppins"/>
              </a:rPr>
              <a:t>Sucettes Pierrot Gourmand</a:t>
            </a:r>
            <a:r>
              <a:rPr lang="fr-FR" b="1" dirty="0">
                <a:solidFill>
                  <a:srgbClr val="F57EB6"/>
                </a:solidFill>
                <a:latin typeface="Poppins"/>
              </a:rPr>
              <a:t> </a:t>
            </a:r>
            <a:endParaRPr lang="fr-FR" b="1" i="0" dirty="0">
              <a:solidFill>
                <a:srgbClr val="F57EB6"/>
              </a:solidFill>
              <a:effectLst/>
              <a:latin typeface="Poppins"/>
            </a:endParaRPr>
          </a:p>
        </p:txBody>
      </p:sp>
      <p:pic>
        <p:nvPicPr>
          <p:cNvPr id="18" name="Image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75553" y="3330159"/>
            <a:ext cx="1548000" cy="2758343"/>
          </a:xfrm>
          <a:prstGeom prst="rect">
            <a:avLst/>
          </a:prstGeom>
        </p:spPr>
      </p:pic>
      <p:pic>
        <p:nvPicPr>
          <p:cNvPr id="17" name="Image 16"/>
          <p:cNvPicPr>
            <a:picLocks noChangeAspect="1"/>
          </p:cNvPicPr>
          <p:nvPr/>
        </p:nvPicPr>
        <p:blipFill>
          <a:blip r:embed="rId10">
            <a:extLst>
              <a:ext uri="{BEBA8EAE-BF5A-486C-A8C5-ECC9F3942E4B}">
                <a14:imgProps xmlns:a14="http://schemas.microsoft.com/office/drawing/2010/main">
                  <a14:imgLayer r:embed="rId11">
                    <a14:imgEffect>
                      <a14:backgroundRemoval t="1294" b="98336" l="38745" r="76407"/>
                    </a14:imgEffect>
                  </a14:imgLayer>
                </a14:imgProps>
              </a:ext>
              <a:ext uri="{28A0092B-C50C-407E-A947-70E740481C1C}">
                <a14:useLocalDpi xmlns:a14="http://schemas.microsoft.com/office/drawing/2010/main" val="0"/>
              </a:ext>
            </a:extLst>
          </a:blip>
          <a:stretch>
            <a:fillRect/>
          </a:stretch>
        </p:blipFill>
        <p:spPr>
          <a:xfrm rot="20450507">
            <a:off x="9126483" y="3552991"/>
            <a:ext cx="2196000" cy="2571497"/>
          </a:xfrm>
          <a:prstGeom prst="rect">
            <a:avLst/>
          </a:prstGeom>
        </p:spPr>
      </p:pic>
      <p:sp>
        <p:nvSpPr>
          <p:cNvPr id="19" name="Rectangle 18"/>
          <p:cNvSpPr/>
          <p:nvPr/>
        </p:nvSpPr>
        <p:spPr>
          <a:xfrm>
            <a:off x="4862030" y="5877433"/>
            <a:ext cx="3275256" cy="646331"/>
          </a:xfrm>
          <a:prstGeom prst="rect">
            <a:avLst/>
          </a:prstGeom>
        </p:spPr>
        <p:txBody>
          <a:bodyPr wrap="none">
            <a:spAutoFit/>
          </a:bodyPr>
          <a:lstStyle/>
          <a:p>
            <a:r>
              <a:rPr lang="fr-FR" dirty="0">
                <a:solidFill>
                  <a:srgbClr val="001D35"/>
                </a:solidFill>
                <a:latin typeface="Google Sans"/>
              </a:rPr>
              <a:t> </a:t>
            </a:r>
            <a:r>
              <a:rPr lang="fr-FR" b="1" dirty="0" smtClean="0">
                <a:solidFill>
                  <a:srgbClr val="FF0000"/>
                </a:solidFill>
                <a:latin typeface="Google Sans"/>
              </a:rPr>
              <a:t>La pastille Idéale </a:t>
            </a:r>
            <a:r>
              <a:rPr lang="fr-FR" dirty="0" smtClean="0">
                <a:solidFill>
                  <a:srgbClr val="001D35"/>
                </a:solidFill>
                <a:latin typeface="Google Sans"/>
              </a:rPr>
              <a:t>:</a:t>
            </a:r>
          </a:p>
          <a:p>
            <a:r>
              <a:rPr lang="fr-FR" dirty="0" smtClean="0">
                <a:solidFill>
                  <a:srgbClr val="001D35"/>
                </a:solidFill>
                <a:latin typeface="Google Sans"/>
              </a:rPr>
              <a:t>de </a:t>
            </a:r>
            <a:r>
              <a:rPr lang="fr-FR" dirty="0">
                <a:solidFill>
                  <a:srgbClr val="001D35"/>
                </a:solidFill>
                <a:latin typeface="Google Sans"/>
              </a:rPr>
              <a:t>pâte de réglisse mentholée</a:t>
            </a:r>
            <a:endParaRPr lang="fr-FR" dirty="0"/>
          </a:p>
        </p:txBody>
      </p:sp>
      <p:pic>
        <p:nvPicPr>
          <p:cNvPr id="20" name="Image 1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123939" y="3429000"/>
            <a:ext cx="2772000" cy="2352543"/>
          </a:xfrm>
          <a:prstGeom prst="rect">
            <a:avLst/>
          </a:prstGeom>
        </p:spPr>
      </p:pic>
    </p:spTree>
    <p:extLst>
      <p:ext uri="{BB962C8B-B14F-4D97-AF65-F5344CB8AC3E}">
        <p14:creationId xmlns:p14="http://schemas.microsoft.com/office/powerpoint/2010/main" val="25927962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66FF">
            <a:alpha val="16000"/>
          </a:srgb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3427" y="0"/>
            <a:ext cx="2736000" cy="3866734"/>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12437" y="79583"/>
            <a:ext cx="2736000" cy="3866734"/>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b="2418"/>
          <a:stretch/>
        </p:blipFill>
        <p:spPr>
          <a:xfrm>
            <a:off x="6371448" y="0"/>
            <a:ext cx="2736000" cy="40259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72819" y="0"/>
            <a:ext cx="2628000" cy="4050880"/>
          </a:xfrm>
          <a:prstGeom prst="rect">
            <a:avLst/>
          </a:prstGeom>
        </p:spPr>
      </p:pic>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3427" y="4188846"/>
            <a:ext cx="3816000" cy="2300253"/>
          </a:xfrm>
          <a:prstGeom prst="rect">
            <a:avLst/>
          </a:prstGeom>
        </p:spPr>
      </p:pic>
      <p:pic>
        <p:nvPicPr>
          <p:cNvPr id="8" name="Imag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220819" y="4210546"/>
            <a:ext cx="3780000" cy="2278553"/>
          </a:xfrm>
          <a:prstGeom prst="rect">
            <a:avLst/>
          </a:prstGeom>
        </p:spPr>
      </p:pic>
      <p:pic>
        <p:nvPicPr>
          <p:cNvPr id="9" name="Imag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08481" y="4210546"/>
            <a:ext cx="3894119" cy="2253754"/>
          </a:xfrm>
          <a:prstGeom prst="rect">
            <a:avLst/>
          </a:prstGeom>
        </p:spPr>
      </p:pic>
    </p:spTree>
    <p:extLst>
      <p:ext uri="{BB962C8B-B14F-4D97-AF65-F5344CB8AC3E}">
        <p14:creationId xmlns:p14="http://schemas.microsoft.com/office/powerpoint/2010/main" val="30212818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
            <a:ext cx="12192000" cy="6841606"/>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55276" y="5069506"/>
            <a:ext cx="1298448" cy="1444752"/>
          </a:xfrm>
          <a:prstGeom prst="rect">
            <a:avLst/>
          </a:prstGeom>
        </p:spPr>
      </p:pic>
      <p:pic>
        <p:nvPicPr>
          <p:cNvPr id="4" name="Image 3"/>
          <p:cNvPicPr>
            <a:picLocks noChangeAspect="1"/>
          </p:cNvPicPr>
          <p:nvPr/>
        </p:nvPicPr>
        <p:blipFill>
          <a:blip r:embed="rId4">
            <a:extLst>
              <a:ext uri="{BEBA8EAE-BF5A-486C-A8C5-ECC9F3942E4B}">
                <a14:imgProps xmlns:a14="http://schemas.microsoft.com/office/drawing/2010/main">
                  <a14:imgLayer r:embed="rId5">
                    <a14:imgEffect>
                      <a14:saturation sat="400000"/>
                    </a14:imgEffect>
                  </a14:imgLayer>
                </a14:imgProps>
              </a:ext>
              <a:ext uri="{28A0092B-C50C-407E-A947-70E740481C1C}">
                <a14:useLocalDpi xmlns:a14="http://schemas.microsoft.com/office/drawing/2010/main" val="0"/>
              </a:ext>
            </a:extLst>
          </a:blip>
          <a:stretch>
            <a:fillRect/>
          </a:stretch>
        </p:blipFill>
        <p:spPr>
          <a:xfrm>
            <a:off x="657638" y="2081958"/>
            <a:ext cx="4320000" cy="4320000"/>
          </a:xfrm>
          <a:prstGeom prst="rect">
            <a:avLst/>
          </a:prstGeom>
        </p:spPr>
      </p:pic>
      <p:sp>
        <p:nvSpPr>
          <p:cNvPr id="5" name="Rectangle 4"/>
          <p:cNvSpPr/>
          <p:nvPr/>
        </p:nvSpPr>
        <p:spPr>
          <a:xfrm>
            <a:off x="4239755" y="5162034"/>
            <a:ext cx="3331489" cy="369332"/>
          </a:xfrm>
          <a:prstGeom prst="rect">
            <a:avLst/>
          </a:prstGeom>
        </p:spPr>
        <p:txBody>
          <a:bodyPr wrap="none">
            <a:spAutoFit/>
          </a:bodyPr>
          <a:lstStyle/>
          <a:p>
            <a:r>
              <a:rPr lang="fr-FR" b="1" dirty="0">
                <a:solidFill>
                  <a:schemeClr val="bg1"/>
                </a:solidFill>
              </a:rPr>
              <a:t>Commentaires et images du NET:</a:t>
            </a:r>
          </a:p>
        </p:txBody>
      </p:sp>
    </p:spTree>
    <p:extLst>
      <p:ext uri="{BB962C8B-B14F-4D97-AF65-F5344CB8AC3E}">
        <p14:creationId xmlns:p14="http://schemas.microsoft.com/office/powerpoint/2010/main" val="813534302"/>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664</TotalTime>
  <Words>1470</Words>
  <Application>Microsoft Office PowerPoint</Application>
  <PresentationFormat>Grand écran</PresentationFormat>
  <Paragraphs>60</Paragraphs>
  <Slides>14</Slides>
  <Notes>0</Notes>
  <HiddenSlides>0</HiddenSlides>
  <MMClips>1</MMClips>
  <ScaleCrop>false</ScaleCrop>
  <HeadingPairs>
    <vt:vector size="6" baseType="variant">
      <vt:variant>
        <vt:lpstr>Polices utilisées</vt:lpstr>
      </vt:variant>
      <vt:variant>
        <vt:i4>13</vt:i4>
      </vt:variant>
      <vt:variant>
        <vt:lpstr>Thème</vt:lpstr>
      </vt:variant>
      <vt:variant>
        <vt:i4>1</vt:i4>
      </vt:variant>
      <vt:variant>
        <vt:lpstr>Titres des diapositives</vt:lpstr>
      </vt:variant>
      <vt:variant>
        <vt:i4>14</vt:i4>
      </vt:variant>
    </vt:vector>
  </HeadingPairs>
  <TitlesOfParts>
    <vt:vector size="28" baseType="lpstr">
      <vt:lpstr>Alata</vt:lpstr>
      <vt:lpstr>Arial</vt:lpstr>
      <vt:lpstr>Calibri</vt:lpstr>
      <vt:lpstr>Calibri Light</vt:lpstr>
      <vt:lpstr>Google Sans</vt:lpstr>
      <vt:lpstr>inherit</vt:lpstr>
      <vt:lpstr>Noto Sans Japanese</vt:lpstr>
      <vt:lpstr>Open Sans</vt:lpstr>
      <vt:lpstr>Poppins</vt:lpstr>
      <vt:lpstr>Roboto</vt:lpstr>
      <vt:lpstr>Rosario</vt:lpstr>
      <vt:lpstr>Source Sans 3</vt:lpstr>
      <vt:lpstr>Ubuntu</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14</cp:revision>
  <dcterms:created xsi:type="dcterms:W3CDTF">2025-07-17T13:42:00Z</dcterms:created>
  <dcterms:modified xsi:type="dcterms:W3CDTF">2025-07-18T17:44:58Z</dcterms:modified>
</cp:coreProperties>
</file>