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66" autoAdjust="0"/>
    <p:restoredTop sz="94660"/>
  </p:normalViewPr>
  <p:slideViewPr>
    <p:cSldViewPr snapToGrid="0">
      <p:cViewPr varScale="1">
        <p:scale>
          <a:sx n="63" d="100"/>
          <a:sy n="63" d="100"/>
        </p:scale>
        <p:origin x="22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ature&#10;&#10;Le contenu généré par l’IA peut être incorrect.">
            <a:extLst>
              <a:ext uri="{FF2B5EF4-FFF2-40B4-BE49-F238E27FC236}">
                <a16:creationId xmlns:a16="http://schemas.microsoft.com/office/drawing/2014/main" id="{6C779C22-3146-6B82-2440-741C8484F9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902308"/>
            <a:ext cx="11592000" cy="5053383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EADEE1-F9F2-E626-A82B-692DAC07D566}"/>
              </a:ext>
            </a:extLst>
          </p:cNvPr>
          <p:cNvSpPr txBox="1"/>
          <p:nvPr/>
        </p:nvSpPr>
        <p:spPr>
          <a:xfrm>
            <a:off x="4486656" y="5955691"/>
            <a:ext cx="6303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 Anse aux Meadows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DDD53CC-A2CC-F7B5-5053-4482A9B7AA27}"/>
              </a:ext>
            </a:extLst>
          </p:cNvPr>
          <p:cNvSpPr txBox="1"/>
          <p:nvPr/>
        </p:nvSpPr>
        <p:spPr>
          <a:xfrm>
            <a:off x="3401568" y="902308"/>
            <a:ext cx="821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Une Promenade Au Canada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  <p:sndAc>
          <p:stSnd loop="1">
            <p:snd r:embed="rId2" name="Line Renaud - MA CABANE AU CANADA.wav"/>
          </p:stSnd>
        </p:sndAc>
      </p:transition>
    </mc:Choice>
    <mc:Fallback>
      <p:transition spd="slow" advClick="0" advTm="10000">
        <p:fade/>
        <p:sndAc>
          <p:stSnd loop="1">
            <p:snd r:embed="rId2" name="Line Renaud - MA CABANE AU CANAD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hute, paysage, plante&#10;&#10;Le contenu généré par l’IA peut être incorrect.">
            <a:extLst>
              <a:ext uri="{FF2B5EF4-FFF2-40B4-BE49-F238E27FC236}">
                <a16:creationId xmlns:a16="http://schemas.microsoft.com/office/drawing/2014/main" id="{2A3865D9-6086-4530-E466-59F4510235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74" y="1197000"/>
            <a:ext cx="6923166" cy="44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050016-3954-82D5-F8CC-750528E3D041}"/>
              </a:ext>
            </a:extLst>
          </p:cNvPr>
          <p:cNvSpPr txBox="1"/>
          <p:nvPr/>
        </p:nvSpPr>
        <p:spPr>
          <a:xfrm>
            <a:off x="1743456" y="5661000"/>
            <a:ext cx="4852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visites autour de Montréal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849163B-AB02-6BCA-9EF2-5A114578B73B}"/>
              </a:ext>
            </a:extLst>
          </p:cNvPr>
          <p:cNvSpPr txBox="1"/>
          <p:nvPr/>
        </p:nvSpPr>
        <p:spPr>
          <a:xfrm>
            <a:off x="7254240" y="1595348"/>
            <a:ext cx="49621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Canada s'étend dans les océans Atlantique à l'est, Arctique au nord et Pacifique à l'ouest. Cette façade maritime lui offre la huitième plus vaste zone économique exclusive du monde, avec comme particularité qu'elle soit moins vaste que ses eaux territoriales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erbe, bâtiment&#10;&#10;Le contenu généré par l’IA peut être incorrect.">
            <a:extLst>
              <a:ext uri="{FF2B5EF4-FFF2-40B4-BE49-F238E27FC236}">
                <a16:creationId xmlns:a16="http://schemas.microsoft.com/office/drawing/2014/main" id="{F5A09702-B19D-9D70-89A0-FD7C24252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66" y="279000"/>
            <a:ext cx="9437782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59ED470-17C9-704D-1352-82B7D6CFF109}"/>
              </a:ext>
            </a:extLst>
          </p:cNvPr>
          <p:cNvSpPr txBox="1"/>
          <p:nvPr/>
        </p:nvSpPr>
        <p:spPr>
          <a:xfrm>
            <a:off x="9838944" y="2974848"/>
            <a:ext cx="23530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Forteresse de Louisbourg, aujourd’hui intégrée à Parcs Canada.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herbe&#10;&#10;Le contenu généré par l’IA peut être incorrect.">
            <a:extLst>
              <a:ext uri="{FF2B5EF4-FFF2-40B4-BE49-F238E27FC236}">
                <a16:creationId xmlns:a16="http://schemas.microsoft.com/office/drawing/2014/main" id="{5CEAAD0A-FF5F-45D1-6EA5-4E0F1BC92C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" y="477000"/>
            <a:ext cx="5411962" cy="2952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185D40-1839-78CB-5B49-F76FE5C1A7C8}"/>
              </a:ext>
            </a:extLst>
          </p:cNvPr>
          <p:cNvSpPr txBox="1"/>
          <p:nvPr/>
        </p:nvSpPr>
        <p:spPr>
          <a:xfrm>
            <a:off x="414528" y="3550921"/>
            <a:ext cx="635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route des Glaciers offre des paysages spectaculaires de Banff à Jasper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eau, arbre&#10;&#10;Le contenu généré par l’IA peut être incorrect.">
            <a:extLst>
              <a:ext uri="{FF2B5EF4-FFF2-40B4-BE49-F238E27FC236}">
                <a16:creationId xmlns:a16="http://schemas.microsoft.com/office/drawing/2014/main" id="{08681081-626D-91E8-B58A-52CE2FCC76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9508" y="3429000"/>
            <a:ext cx="5477964" cy="2988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3AA272-F97A-E549-418C-748133F3B004}"/>
              </a:ext>
            </a:extLst>
          </p:cNvPr>
          <p:cNvSpPr txBox="1"/>
          <p:nvPr/>
        </p:nvSpPr>
        <p:spPr>
          <a:xfrm>
            <a:off x="7933236" y="2900880"/>
            <a:ext cx="5807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Maligne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eau&#10;&#10;Le contenu généré par l’IA peut être incorrect.">
            <a:extLst>
              <a:ext uri="{FF2B5EF4-FFF2-40B4-BE49-F238E27FC236}">
                <a16:creationId xmlns:a16="http://schemas.microsoft.com/office/drawing/2014/main" id="{8EBB95B9-1C4E-1F04-A0C1-8064A5484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9" y="311195"/>
            <a:ext cx="5477959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6AC2A0-11BC-FED3-B26B-C119C1E60BAE}"/>
              </a:ext>
            </a:extLst>
          </p:cNvPr>
          <p:cNvSpPr txBox="1"/>
          <p:nvPr/>
        </p:nvSpPr>
        <p:spPr>
          <a:xfrm>
            <a:off x="1389888" y="3327973"/>
            <a:ext cx="5587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chutes </a:t>
            </a:r>
            <a:r>
              <a:rPr lang="fr-FR" sz="2400" b="1" dirty="0" err="1">
                <a:solidFill>
                  <a:schemeClr val="bg1"/>
                </a:solidFill>
              </a:rPr>
              <a:t>Helmcken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paysage, ciel, eau&#10;&#10;Le contenu généré par l’IA peut être incorrect.">
            <a:extLst>
              <a:ext uri="{FF2B5EF4-FFF2-40B4-BE49-F238E27FC236}">
                <a16:creationId xmlns:a16="http://schemas.microsoft.com/office/drawing/2014/main" id="{DDF473C5-A2C5-8298-92E2-AEF64296D5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8608" y="3558805"/>
            <a:ext cx="5477961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59824E-3798-F192-9F63-3FAF3B33DE0E}"/>
              </a:ext>
            </a:extLst>
          </p:cNvPr>
          <p:cNvSpPr txBox="1"/>
          <p:nvPr/>
        </p:nvSpPr>
        <p:spPr>
          <a:xfrm>
            <a:off x="6205727" y="2797059"/>
            <a:ext cx="5575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aérienne de la Pacific Rim sur l'île de Vancouver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60CB73DC-F305-B37F-7F34-F55907191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3554268"/>
            <a:ext cx="5411962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975E9E-FBC8-E7F0-17C5-2CCD50EEA82E}"/>
              </a:ext>
            </a:extLst>
          </p:cNvPr>
          <p:cNvSpPr txBox="1"/>
          <p:nvPr/>
        </p:nvSpPr>
        <p:spPr>
          <a:xfrm>
            <a:off x="1365504" y="3072899"/>
            <a:ext cx="5205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Vallée de l'Okanagan</a:t>
            </a:r>
          </a:p>
        </p:txBody>
      </p:sp>
      <p:pic>
        <p:nvPicPr>
          <p:cNvPr id="6" name="Image 5" descr="Une image contenant paysage, plein air, montagne, arbre&#10;&#10;Le contenu généré par l’IA peut être incorrect.">
            <a:extLst>
              <a:ext uri="{FF2B5EF4-FFF2-40B4-BE49-F238E27FC236}">
                <a16:creationId xmlns:a16="http://schemas.microsoft.com/office/drawing/2014/main" id="{2D310499-9B35-CE7E-A543-92D84AFF91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033" y="315731"/>
            <a:ext cx="5477961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0AFBF57-2ADD-7CF6-0E45-857CC777C9D2}"/>
              </a:ext>
            </a:extLst>
          </p:cNvPr>
          <p:cNvSpPr txBox="1"/>
          <p:nvPr/>
        </p:nvSpPr>
        <p:spPr>
          <a:xfrm>
            <a:off x="7900416" y="3303731"/>
            <a:ext cx="5205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Moraine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nuage&#10;&#10;Le contenu généré par l’IA peut être incorrect.">
            <a:extLst>
              <a:ext uri="{FF2B5EF4-FFF2-40B4-BE49-F238E27FC236}">
                <a16:creationId xmlns:a16="http://schemas.microsoft.com/office/drawing/2014/main" id="{AF36D9FB-6B47-28F7-10BC-C9C9367A4E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311173"/>
            <a:ext cx="5478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C5E152A-5AE2-99FA-2EB6-539AC76B73F0}"/>
              </a:ext>
            </a:extLst>
          </p:cNvPr>
          <p:cNvSpPr txBox="1"/>
          <p:nvPr/>
        </p:nvSpPr>
        <p:spPr>
          <a:xfrm>
            <a:off x="926592" y="3327995"/>
            <a:ext cx="5827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Rocheuses vues du ciel</a:t>
            </a:r>
          </a:p>
        </p:txBody>
      </p:sp>
      <p:pic>
        <p:nvPicPr>
          <p:cNvPr id="9" name="Image 8" descr="Une image contenant paysage, plein air, arbre, eau&#10;&#10;Le contenu généré par l’IA peut être incorrect.">
            <a:extLst>
              <a:ext uri="{FF2B5EF4-FFF2-40B4-BE49-F238E27FC236}">
                <a16:creationId xmlns:a16="http://schemas.microsoft.com/office/drawing/2014/main" id="{29A78CA0-92CB-6C44-5153-77DE899656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8336" y="3651806"/>
            <a:ext cx="5345963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paysage&#10;&#10;Le contenu généré par l’IA peut être incorrect.">
            <a:extLst>
              <a:ext uri="{FF2B5EF4-FFF2-40B4-BE49-F238E27FC236}">
                <a16:creationId xmlns:a16="http://schemas.microsoft.com/office/drawing/2014/main" id="{388BA94E-254F-4D39-1C08-586E2550F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797" y="3611394"/>
            <a:ext cx="5335705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9F4EAA-E919-113D-F8F0-34651078ABE4}"/>
              </a:ext>
            </a:extLst>
          </p:cNvPr>
          <p:cNvSpPr txBox="1"/>
          <p:nvPr/>
        </p:nvSpPr>
        <p:spPr>
          <a:xfrm>
            <a:off x="438463" y="2411065"/>
            <a:ext cx="5176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rocher Percé est considéré comme le plus grand symbole de la Gaspésie</a:t>
            </a:r>
          </a:p>
        </p:txBody>
      </p:sp>
      <p:pic>
        <p:nvPicPr>
          <p:cNvPr id="6" name="Image 5" descr="Une image contenant plein air, herbe, arbre, ciel&#10;&#10;Le contenu généré par l’IA peut être incorrect.">
            <a:extLst>
              <a:ext uri="{FF2B5EF4-FFF2-40B4-BE49-F238E27FC236}">
                <a16:creationId xmlns:a16="http://schemas.microsoft.com/office/drawing/2014/main" id="{23B1870D-886D-425F-6BAC-2DD7A38365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6896" y="294659"/>
            <a:ext cx="5240254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934CFE9-07D4-C90E-0052-87558746FE46}"/>
              </a:ext>
            </a:extLst>
          </p:cNvPr>
          <p:cNvSpPr txBox="1"/>
          <p:nvPr/>
        </p:nvSpPr>
        <p:spPr>
          <a:xfrm>
            <a:off x="8253984" y="3198167"/>
            <a:ext cx="5176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Mont-Tremblant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paysage&#10;&#10;Le contenu généré par l’IA peut être incorrect.">
            <a:extLst>
              <a:ext uri="{FF2B5EF4-FFF2-40B4-BE49-F238E27FC236}">
                <a16:creationId xmlns:a16="http://schemas.microsoft.com/office/drawing/2014/main" id="{3E7C12B5-E5C9-D428-79F3-9FD9DC7712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78" y="441000"/>
            <a:ext cx="5478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15B1DA-9BCD-576B-ED43-34666049D851}"/>
              </a:ext>
            </a:extLst>
          </p:cNvPr>
          <p:cNvSpPr txBox="1"/>
          <p:nvPr/>
        </p:nvSpPr>
        <p:spPr>
          <a:xfrm>
            <a:off x="999744" y="3429000"/>
            <a:ext cx="5652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canot-parc-jacques-cartier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49739BBF-9EE5-A769-E739-A8BCD34B11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992" y="3562296"/>
            <a:ext cx="5412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CE35AD0-7264-55CE-0409-26A4B341427A}"/>
              </a:ext>
            </a:extLst>
          </p:cNvPr>
          <p:cNvSpPr txBox="1"/>
          <p:nvPr/>
        </p:nvSpPr>
        <p:spPr>
          <a:xfrm>
            <a:off x="7144512" y="3043835"/>
            <a:ext cx="547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port-au-persil-charlevoix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uage, forêt&#10;&#10;Le contenu généré par l’IA peut être incorrect.">
            <a:extLst>
              <a:ext uri="{FF2B5EF4-FFF2-40B4-BE49-F238E27FC236}">
                <a16:creationId xmlns:a16="http://schemas.microsoft.com/office/drawing/2014/main" id="{BBA5E907-9FDA-E981-3186-2CF64C247A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3603039"/>
            <a:ext cx="5345964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BB9476-858C-49EE-51FD-1DEE9CF7E842}"/>
              </a:ext>
            </a:extLst>
          </p:cNvPr>
          <p:cNvSpPr txBox="1"/>
          <p:nvPr/>
        </p:nvSpPr>
        <p:spPr>
          <a:xfrm>
            <a:off x="316992" y="3084576"/>
            <a:ext cx="5345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parc-national-de-la-jacques-cartier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paysage, eau&#10;&#10;Le contenu généré par l’IA peut être incorrect.">
            <a:extLst>
              <a:ext uri="{FF2B5EF4-FFF2-40B4-BE49-F238E27FC236}">
                <a16:creationId xmlns:a16="http://schemas.microsoft.com/office/drawing/2014/main" id="{E0ED104B-9559-6AD8-27F3-496E9353DC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1186" y="278892"/>
            <a:ext cx="5346000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5A600EA-9139-A0AF-1CB7-00183F37EC04}"/>
              </a:ext>
            </a:extLst>
          </p:cNvPr>
          <p:cNvSpPr txBox="1"/>
          <p:nvPr/>
        </p:nvSpPr>
        <p:spPr>
          <a:xfrm>
            <a:off x="7461504" y="3141374"/>
            <a:ext cx="5620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forillon-parc-national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paysage&#10;&#10;Le contenu généré par l’IA peut être incorrect.">
            <a:extLst>
              <a:ext uri="{FF2B5EF4-FFF2-40B4-BE49-F238E27FC236}">
                <a16:creationId xmlns:a16="http://schemas.microsoft.com/office/drawing/2014/main" id="{C4099941-F4A0-899D-FC62-E99BA180DC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9" y="379464"/>
            <a:ext cx="5411967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634514-3816-EA2E-3428-7E4334B427B0}"/>
              </a:ext>
            </a:extLst>
          </p:cNvPr>
          <p:cNvSpPr txBox="1"/>
          <p:nvPr/>
        </p:nvSpPr>
        <p:spPr>
          <a:xfrm>
            <a:off x="1694688" y="3331464"/>
            <a:ext cx="590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charlevoix-quebec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rive, nature, eau&#10;&#10;Le contenu généré par l’IA peut être incorrect.">
            <a:extLst>
              <a:ext uri="{FF2B5EF4-FFF2-40B4-BE49-F238E27FC236}">
                <a16:creationId xmlns:a16="http://schemas.microsoft.com/office/drawing/2014/main" id="{AFFEC188-8204-4E55-3CA5-DB554C4A15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6416" y="3562296"/>
            <a:ext cx="5478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DF060C3-C0A0-34D3-68B2-390A925D12B1}"/>
              </a:ext>
            </a:extLst>
          </p:cNvPr>
          <p:cNvSpPr txBox="1"/>
          <p:nvPr/>
        </p:nvSpPr>
        <p:spPr>
          <a:xfrm>
            <a:off x="7926080" y="3100631"/>
            <a:ext cx="5742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cap-bon-ami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40D9D80-7511-3E29-2DF4-7EA37C4F64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135" y="3109033"/>
            <a:ext cx="3980842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hiver, gelé&#10;&#10;Le contenu généré par l’IA peut être incorrect.">
            <a:extLst>
              <a:ext uri="{FF2B5EF4-FFF2-40B4-BE49-F238E27FC236}">
                <a16:creationId xmlns:a16="http://schemas.microsoft.com/office/drawing/2014/main" id="{DA024D77-3018-C95C-F7E5-CE2C9A7658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292" y="707136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eau, ciel&#10;&#10;Le contenu généré par l’IA peut être incorrect.">
            <a:extLst>
              <a:ext uri="{FF2B5EF4-FFF2-40B4-BE49-F238E27FC236}">
                <a16:creationId xmlns:a16="http://schemas.microsoft.com/office/drawing/2014/main" id="{F71155A3-027D-1AD1-5BDB-0331A56157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9" y="396542"/>
            <a:ext cx="5279963" cy="28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4A75F2-54E4-747D-4054-B81C9822C6C4}"/>
              </a:ext>
            </a:extLst>
          </p:cNvPr>
          <p:cNvSpPr txBox="1"/>
          <p:nvPr/>
        </p:nvSpPr>
        <p:spPr>
          <a:xfrm>
            <a:off x="3243072" y="3931620"/>
            <a:ext cx="62666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fjord-saguenay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arbre, plein air, paysage, eau&#10;&#10;Le contenu généré par l’IA peut être incorrect.">
            <a:extLst>
              <a:ext uri="{FF2B5EF4-FFF2-40B4-BE49-F238E27FC236}">
                <a16:creationId xmlns:a16="http://schemas.microsoft.com/office/drawing/2014/main" id="{6A242F8C-F902-B4B5-B58A-FC22EB0873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6416" y="3470798"/>
            <a:ext cx="5411962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4F03AA79-20D6-D3EF-A78A-9E58CBC32C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3615229"/>
            <a:ext cx="5411961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6858BF-A31A-5537-EDD4-AB1A4179A0B9}"/>
              </a:ext>
            </a:extLst>
          </p:cNvPr>
          <p:cNvSpPr txBox="1"/>
          <p:nvPr/>
        </p:nvSpPr>
        <p:spPr>
          <a:xfrm>
            <a:off x="987552" y="3153564"/>
            <a:ext cx="5510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parc-fjord-saguenay-automne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paysage, arbre, eau&#10;&#10;Le contenu généré par l’IA peut être incorrect.">
            <a:extLst>
              <a:ext uri="{FF2B5EF4-FFF2-40B4-BE49-F238E27FC236}">
                <a16:creationId xmlns:a16="http://schemas.microsoft.com/office/drawing/2014/main" id="{B7A579BD-D354-0DD3-5974-09FE7F6330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8336" y="335100"/>
            <a:ext cx="5346000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48AC547-1199-7D44-CCA6-F5526F02C623}"/>
              </a:ext>
            </a:extLst>
          </p:cNvPr>
          <p:cNvSpPr txBox="1"/>
          <p:nvPr/>
        </p:nvSpPr>
        <p:spPr>
          <a:xfrm>
            <a:off x="8180832" y="3251100"/>
            <a:ext cx="569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parc-</a:t>
            </a:r>
            <a:r>
              <a:rPr lang="fr-FR" sz="2400" b="1" dirty="0" err="1">
                <a:solidFill>
                  <a:schemeClr val="bg1"/>
                </a:solidFill>
              </a:rPr>
              <a:t>mauricie</a:t>
            </a:r>
            <a:r>
              <a:rPr lang="fr-FR" sz="24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Le contenu généré par l’IA peut être incorrect.">
            <a:extLst>
              <a:ext uri="{FF2B5EF4-FFF2-40B4-BE49-F238E27FC236}">
                <a16:creationId xmlns:a16="http://schemas.microsoft.com/office/drawing/2014/main" id="{D7F3632E-C1A6-8A21-F1AF-475608098B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540" y="731520"/>
            <a:ext cx="442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F9AA6B-D1E0-53B8-0EF9-B97C4A21174D}"/>
              </a:ext>
            </a:extLst>
          </p:cNvPr>
          <p:cNvSpPr txBox="1"/>
          <p:nvPr/>
        </p:nvSpPr>
        <p:spPr>
          <a:xfrm>
            <a:off x="1560786" y="3683520"/>
            <a:ext cx="4972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Canal Rideau - Ottawa</a:t>
            </a:r>
          </a:p>
        </p:txBody>
      </p:sp>
      <p:pic>
        <p:nvPicPr>
          <p:cNvPr id="6" name="Image 5" descr="Une image contenant plein air, bâtiment, ciel, route&#10;&#10;Le contenu généré par l’IA peut être incorrect.">
            <a:extLst>
              <a:ext uri="{FF2B5EF4-FFF2-40B4-BE49-F238E27FC236}">
                <a16:creationId xmlns:a16="http://schemas.microsoft.com/office/drawing/2014/main" id="{40E36474-D3E0-77A6-9AA6-BF5B58D3C4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2462" y="3236976"/>
            <a:ext cx="4553739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94677A9-981C-8F6D-3574-C82824D62B04}"/>
              </a:ext>
            </a:extLst>
          </p:cNvPr>
          <p:cNvSpPr txBox="1"/>
          <p:nvPr/>
        </p:nvSpPr>
        <p:spPr>
          <a:xfrm>
            <a:off x="7595616" y="2703576"/>
            <a:ext cx="555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Quartier du marché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sée, mur, art&#10;&#10;Le contenu généré par l’IA peut être incorrect.">
            <a:extLst>
              <a:ext uri="{FF2B5EF4-FFF2-40B4-BE49-F238E27FC236}">
                <a16:creationId xmlns:a16="http://schemas.microsoft.com/office/drawing/2014/main" id="{9EBAAA2F-8141-9EC9-5905-455348BAFC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474" y="3429000"/>
            <a:ext cx="3957988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2BD6C0-EAD8-5CCD-F8E6-504855C6ACD7}"/>
              </a:ext>
            </a:extLst>
          </p:cNvPr>
          <p:cNvSpPr txBox="1"/>
          <p:nvPr/>
        </p:nvSpPr>
        <p:spPr>
          <a:xfrm>
            <a:off x="705978" y="2934622"/>
            <a:ext cx="5938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canadian_museum_of_history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475B9EF7-6BB1-3C14-6A6F-69906048A3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6433" y="477000"/>
            <a:ext cx="4421093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35E27C-EB94-E7AC-8854-C8B959D8994B}"/>
              </a:ext>
            </a:extLst>
          </p:cNvPr>
          <p:cNvSpPr txBox="1"/>
          <p:nvPr/>
        </p:nvSpPr>
        <p:spPr>
          <a:xfrm>
            <a:off x="7796449" y="3396287"/>
            <a:ext cx="4919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chateau_laurier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05B9A288-6109-238E-FEE2-2CB2E5237D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38" y="279000"/>
            <a:ext cx="841702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0F0D54-11DB-45D1-D953-9434D5B3B192}"/>
              </a:ext>
            </a:extLst>
          </p:cNvPr>
          <p:cNvSpPr txBox="1"/>
          <p:nvPr/>
        </p:nvSpPr>
        <p:spPr>
          <a:xfrm>
            <a:off x="9005161" y="3560064"/>
            <a:ext cx="2962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Parlement Ottawa</a:t>
            </a: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epère&#10;&#10;Le contenu généré par l’IA peut être incorrect.">
            <a:extLst>
              <a:ext uri="{FF2B5EF4-FFF2-40B4-BE49-F238E27FC236}">
                <a16:creationId xmlns:a16="http://schemas.microsoft.com/office/drawing/2014/main" id="{1A8A2BE3-DB5D-00CD-77B5-5EFB89D5C1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80EC5D-6684-74B5-357F-83E4EA8A5018}"/>
              </a:ext>
            </a:extLst>
          </p:cNvPr>
          <p:cNvSpPr txBox="1"/>
          <p:nvPr/>
        </p:nvSpPr>
        <p:spPr>
          <a:xfrm>
            <a:off x="256320" y="2657856"/>
            <a:ext cx="3108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Chateau Laurier Hotel, west elevation overlooking the Rideau Canal at Ottawa, Confederation Square.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ciel, Usage mixte&#10;&#10;Le contenu généré par l’IA peut être incorrect.">
            <a:extLst>
              <a:ext uri="{FF2B5EF4-FFF2-40B4-BE49-F238E27FC236}">
                <a16:creationId xmlns:a16="http://schemas.microsoft.com/office/drawing/2014/main" id="{174A6D8B-5B18-51D7-AA66-03159EC571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441000"/>
            <a:ext cx="531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architecture, plante&#10;&#10;Le contenu généré par l’IA peut être incorrect.">
            <a:extLst>
              <a:ext uri="{FF2B5EF4-FFF2-40B4-BE49-F238E27FC236}">
                <a16:creationId xmlns:a16="http://schemas.microsoft.com/office/drawing/2014/main" id="{2BF3D235-7379-9584-3A76-152E570145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488" y="3572256"/>
            <a:ext cx="5220000" cy="29362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528FDCE5-F388-74D5-B2A9-5042EF263B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272" y="3524481"/>
            <a:ext cx="5148000" cy="28957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intérieur, plafond, mur, sol&#10;&#10;Le contenu généré par l’IA peut être incorrect.">
            <a:extLst>
              <a:ext uri="{FF2B5EF4-FFF2-40B4-BE49-F238E27FC236}">
                <a16:creationId xmlns:a16="http://schemas.microsoft.com/office/drawing/2014/main" id="{AA0BCC64-64ED-5E94-8F40-D955805E88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720" y="402336"/>
            <a:ext cx="5184000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4B2AA5B5-866F-F2B3-42AA-2AA304E281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533250"/>
            <a:ext cx="5148000" cy="28957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intérieur, sol, mur&#10;&#10;Le contenu généré par l’IA peut être incorrect.">
            <a:extLst>
              <a:ext uri="{FF2B5EF4-FFF2-40B4-BE49-F238E27FC236}">
                <a16:creationId xmlns:a16="http://schemas.microsoft.com/office/drawing/2014/main" id="{399BE6F6-279F-5429-5397-C6D4BFB286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5360" y="3429000"/>
            <a:ext cx="524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rt, plafond, sol&#10;&#10;Le contenu généré par l’IA peut être incorrect.">
            <a:extLst>
              <a:ext uri="{FF2B5EF4-FFF2-40B4-BE49-F238E27FC236}">
                <a16:creationId xmlns:a16="http://schemas.microsoft.com/office/drawing/2014/main" id="{DE1319ED-D4D4-9FFE-6F27-9F83085B65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3429000"/>
            <a:ext cx="531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abits, personne, bâtiment&#10;&#10;Le contenu généré par l’IA peut être incorrect.">
            <a:extLst>
              <a:ext uri="{FF2B5EF4-FFF2-40B4-BE49-F238E27FC236}">
                <a16:creationId xmlns:a16="http://schemas.microsoft.com/office/drawing/2014/main" id="{9079F90B-053E-503C-5A62-3D4AE7382B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7232" y="414528"/>
            <a:ext cx="5184000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bâtiment, Lieux sacrés, Paroisse&#10;&#10;Le contenu généré par l’IA peut être incorrect.">
            <a:extLst>
              <a:ext uri="{FF2B5EF4-FFF2-40B4-BE49-F238E27FC236}">
                <a16:creationId xmlns:a16="http://schemas.microsoft.com/office/drawing/2014/main" id="{02F75433-D0A2-D417-8329-3E0985CB7F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477000"/>
            <a:ext cx="524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eige, hiver, ciel&#10;&#10;Le contenu généré par l’IA peut être incorrect.">
            <a:extLst>
              <a:ext uri="{FF2B5EF4-FFF2-40B4-BE49-F238E27FC236}">
                <a16:creationId xmlns:a16="http://schemas.microsoft.com/office/drawing/2014/main" id="{6D6A1E9B-1321-AF7F-2614-1EAEECD399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1938" y="3429000"/>
            <a:ext cx="531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Lieux sacrés, chapelle, intérieur&#10;&#10;Le contenu généré par l’IA peut être incorrect.">
            <a:extLst>
              <a:ext uri="{FF2B5EF4-FFF2-40B4-BE49-F238E27FC236}">
                <a16:creationId xmlns:a16="http://schemas.microsoft.com/office/drawing/2014/main" id="{9EA34E2A-7EE8-4ED3-CFC7-1E8C7968BD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3525000"/>
            <a:ext cx="524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8FCB2C2E-AE38-7E58-29B5-743A6A84F1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1936" y="390144"/>
            <a:ext cx="524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2D9018-C6E8-67D2-BFFE-E83FD45CF5A2}"/>
              </a:ext>
            </a:extLst>
          </p:cNvPr>
          <p:cNvSpPr txBox="1"/>
          <p:nvPr/>
        </p:nvSpPr>
        <p:spPr>
          <a:xfrm>
            <a:off x="7363968" y="3429000"/>
            <a:ext cx="4693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Parlement Québécois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fontaine, arbre&#10;&#10;Le contenu généré par l’IA peut être incorrect.">
            <a:extLst>
              <a:ext uri="{FF2B5EF4-FFF2-40B4-BE49-F238E27FC236}">
                <a16:creationId xmlns:a16="http://schemas.microsoft.com/office/drawing/2014/main" id="{ED9E897F-488D-6A65-4385-6AEF6BA481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365760"/>
            <a:ext cx="5184000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B97267-EBAA-075C-2B5F-7EB67B5B46BB}"/>
              </a:ext>
            </a:extLst>
          </p:cNvPr>
          <p:cNvSpPr txBox="1"/>
          <p:nvPr/>
        </p:nvSpPr>
        <p:spPr>
          <a:xfrm>
            <a:off x="1121664" y="3345408"/>
            <a:ext cx="536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De Ville Québec</a:t>
            </a:r>
          </a:p>
        </p:txBody>
      </p:sp>
      <p:pic>
        <p:nvPicPr>
          <p:cNvPr id="8" name="Image 7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3019BEB1-7BB0-8EA6-EAA6-0E459B0ABD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6144" y="3576240"/>
            <a:ext cx="531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CA01317-413F-F74C-DF47-718E7B96801B}"/>
              </a:ext>
            </a:extLst>
          </p:cNvPr>
          <p:cNvSpPr txBox="1"/>
          <p:nvPr/>
        </p:nvSpPr>
        <p:spPr>
          <a:xfrm>
            <a:off x="7896720" y="3114575"/>
            <a:ext cx="610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Parlement-Building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eige&#10;&#10;Le contenu généré par l’IA peut être incorrect.">
            <a:extLst>
              <a:ext uri="{FF2B5EF4-FFF2-40B4-BE49-F238E27FC236}">
                <a16:creationId xmlns:a16="http://schemas.microsoft.com/office/drawing/2014/main" id="{4C3D9B25-5B5E-EC7D-F7BB-E190D91A74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1" y="279000"/>
            <a:ext cx="933333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44503E-1809-3D00-D35A-5F78E435CB79}"/>
              </a:ext>
            </a:extLst>
          </p:cNvPr>
          <p:cNvSpPr txBox="1"/>
          <p:nvPr/>
        </p:nvSpPr>
        <p:spPr>
          <a:xfrm>
            <a:off x="9739735" y="3742944"/>
            <a:ext cx="25619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Carnaval d'hiver de Québec 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655A6584-C648-9248-8C45-114CDAD9B9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8770" y="279000"/>
            <a:ext cx="794483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A3904F-C5BF-F771-4BBC-5569F2C70DA3}"/>
              </a:ext>
            </a:extLst>
          </p:cNvPr>
          <p:cNvSpPr txBox="1"/>
          <p:nvPr/>
        </p:nvSpPr>
        <p:spPr>
          <a:xfrm>
            <a:off x="158496" y="3255264"/>
            <a:ext cx="37102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Pavillon Louis-Jacques-Casault de l'Université Laval (ville de Québec, Québec, Canada);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arbre, nuage&#10;&#10;Le contenu généré par l’IA peut être incorrect.">
            <a:extLst>
              <a:ext uri="{FF2B5EF4-FFF2-40B4-BE49-F238E27FC236}">
                <a16:creationId xmlns:a16="http://schemas.microsoft.com/office/drawing/2014/main" id="{3A47A682-7DE4-5483-A2C1-11A587ABDD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568372"/>
            <a:ext cx="11520000" cy="372125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3A0F22-3C6F-53E0-2F72-694E2BC93C09}"/>
              </a:ext>
            </a:extLst>
          </p:cNvPr>
          <p:cNvSpPr txBox="1"/>
          <p:nvPr/>
        </p:nvSpPr>
        <p:spPr>
          <a:xfrm>
            <a:off x="5352288" y="1106707"/>
            <a:ext cx="6839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Montréal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tinoir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9391AF50-6E61-1381-7BAF-0A868E7FEC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276" y="621792"/>
            <a:ext cx="442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1207CD-26B7-C3D0-46FA-D8132009E259}"/>
              </a:ext>
            </a:extLst>
          </p:cNvPr>
          <p:cNvSpPr txBox="1"/>
          <p:nvPr/>
        </p:nvSpPr>
        <p:spPr>
          <a:xfrm>
            <a:off x="1475232" y="3573792"/>
            <a:ext cx="537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Montréal en hiver.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automne, paysage, arbre&#10;&#10;Le contenu généré par l’IA peut être incorrect.">
            <a:extLst>
              <a:ext uri="{FF2B5EF4-FFF2-40B4-BE49-F238E27FC236}">
                <a16:creationId xmlns:a16="http://schemas.microsoft.com/office/drawing/2014/main" id="{9F31BB64-D305-0C7C-101F-5ED683AF22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6161" y="3284208"/>
            <a:ext cx="4531563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B557D4B-6D29-80A5-8166-68604715BE60}"/>
              </a:ext>
            </a:extLst>
          </p:cNvPr>
          <p:cNvSpPr txBox="1"/>
          <p:nvPr/>
        </p:nvSpPr>
        <p:spPr>
          <a:xfrm>
            <a:off x="7839456" y="2822543"/>
            <a:ext cx="5047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Mont-Tremblant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eau&#10;&#10;Le contenu généré par l’IA peut être incorrect.">
            <a:extLst>
              <a:ext uri="{FF2B5EF4-FFF2-40B4-BE49-F238E27FC236}">
                <a16:creationId xmlns:a16="http://schemas.microsoft.com/office/drawing/2014/main" id="{9CC6F390-8DD6-F385-3B21-CEAC366EB8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3429000"/>
            <a:ext cx="3984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maison, fenêtre&#10;&#10;Le contenu généré par l’IA peut être incorrect.">
            <a:extLst>
              <a:ext uri="{FF2B5EF4-FFF2-40B4-BE49-F238E27FC236}">
                <a16:creationId xmlns:a16="http://schemas.microsoft.com/office/drawing/2014/main" id="{1A753219-E530-4EC9-E390-B3F55863C1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280" y="341376"/>
            <a:ext cx="4608000" cy="28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5935622-5738-4DE8-8B14-62DF6B8BB934}"/>
              </a:ext>
            </a:extLst>
          </p:cNvPr>
          <p:cNvSpPr txBox="1"/>
          <p:nvPr/>
        </p:nvSpPr>
        <p:spPr>
          <a:xfrm>
            <a:off x="926592" y="672648"/>
            <a:ext cx="65471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Le Canada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Dun Net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Daniel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213</Words>
  <Application>Microsoft Office PowerPoint</Application>
  <PresentationFormat>Grand écran</PresentationFormat>
  <Paragraphs>43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2025-07-04T09:29:33Z</dcterms:modified>
</cp:coreProperties>
</file>