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71" r:id="rId3"/>
    <p:sldId id="272" r:id="rId4"/>
    <p:sldId id="270" r:id="rId5"/>
    <p:sldId id="269" r:id="rId6"/>
    <p:sldId id="268" r:id="rId7"/>
    <p:sldId id="267" r:id="rId8"/>
    <p:sldId id="266" r:id="rId9"/>
    <p:sldId id="265" r:id="rId10"/>
    <p:sldId id="264" r:id="rId11"/>
    <p:sldId id="263" r:id="rId12"/>
    <p:sldId id="262" r:id="rId13"/>
    <p:sldId id="261" r:id="rId14"/>
    <p:sldId id="260" r:id="rId15"/>
    <p:sldId id="259" r:id="rId16"/>
    <p:sldId id="258" r:id="rId17"/>
    <p:sldId id="257" r:id="rId18"/>
    <p:sldId id="273" r:id="rId19"/>
    <p:sldId id="274" r:id="rId20"/>
    <p:sldId id="275" r:id="rId21"/>
    <p:sldId id="277" r:id="rId22"/>
    <p:sldId id="278" r:id="rId23"/>
    <p:sldId id="279" r:id="rId24"/>
    <p:sldId id="280" r:id="rId25"/>
    <p:sldId id="281" r:id="rId26"/>
    <p:sldId id="282" r:id="rId27"/>
    <p:sldId id="283" r:id="rId28"/>
    <p:sldId id="284" r:id="rId29"/>
    <p:sldId id="285"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18" autoAdjust="0"/>
    <p:restoredTop sz="94660"/>
  </p:normalViewPr>
  <p:slideViewPr>
    <p:cSldViewPr snapToGrid="0">
      <p:cViewPr varScale="1">
        <p:scale>
          <a:sx n="63" d="100"/>
          <a:sy n="63" d="100"/>
        </p:scale>
        <p:origin x="475"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BE4085-5690-4F3A-B7E1-D08AEAC097F7}" type="datetimeFigureOut">
              <a:rPr lang="fr-FR" smtClean="0"/>
              <a:t>14/07/2025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115A9E-AB71-4680-AFE7-C2B691A03272}" type="slidenum">
              <a:rPr lang="fr-FR" smtClean="0"/>
              <a:t>‹N°›</a:t>
            </a:fld>
            <a:endParaRPr lang="fr-FR"/>
          </a:p>
        </p:txBody>
      </p:sp>
    </p:spTree>
    <p:extLst>
      <p:ext uri="{BB962C8B-B14F-4D97-AF65-F5344CB8AC3E}">
        <p14:creationId xmlns:p14="http://schemas.microsoft.com/office/powerpoint/2010/main" val="19252252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BD115A9E-AB71-4680-AFE7-C2B691A03272}" type="slidenum">
              <a:rPr lang="fr-FR" smtClean="0"/>
              <a:t>11</a:t>
            </a:fld>
            <a:endParaRPr lang="fr-FR"/>
          </a:p>
        </p:txBody>
      </p:sp>
    </p:spTree>
    <p:extLst>
      <p:ext uri="{BB962C8B-B14F-4D97-AF65-F5344CB8AC3E}">
        <p14:creationId xmlns:p14="http://schemas.microsoft.com/office/powerpoint/2010/main" val="40470791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B089F3-6844-0085-E77E-42F217BC6E6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5B6C09A-8209-4514-2BAE-1348CCA26B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A6A5C66-C50A-98AD-A554-763D2A304684}"/>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5" name="Espace réservé du pied de page 4">
            <a:extLst>
              <a:ext uri="{FF2B5EF4-FFF2-40B4-BE49-F238E27FC236}">
                <a16:creationId xmlns:a16="http://schemas.microsoft.com/office/drawing/2014/main" id="{86F45E60-0C24-121D-12A9-D8DD333471B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211EEA0-50D4-F6AF-B05F-B32D0557B15F}"/>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970474951"/>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7A246C-B37E-3D51-AA10-F7CBCDFB2F0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ABCDF7-765A-07E7-555E-81825C0FB43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6502C7E-EA20-7016-6FA5-26742CE42247}"/>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5" name="Espace réservé du pied de page 4">
            <a:extLst>
              <a:ext uri="{FF2B5EF4-FFF2-40B4-BE49-F238E27FC236}">
                <a16:creationId xmlns:a16="http://schemas.microsoft.com/office/drawing/2014/main" id="{5331CAA5-8A70-19CA-5B17-40FB410B9A7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A356333-1ADA-D42E-E532-4A574080F4F9}"/>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133440137"/>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59A2E6-3414-FE3B-0DD2-40B1DE29667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2FEEC84-1C83-C4F1-7571-2F1C178E6A5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4F67399-358F-0E1E-0F44-2915671DC79A}"/>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5" name="Espace réservé du pied de page 4">
            <a:extLst>
              <a:ext uri="{FF2B5EF4-FFF2-40B4-BE49-F238E27FC236}">
                <a16:creationId xmlns:a16="http://schemas.microsoft.com/office/drawing/2014/main" id="{93229CF9-7B36-E59E-9305-D066389A73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ECE468-11AF-B55D-C725-23BCB7A2A70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3127790745"/>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EFEF63-8840-2BE1-C576-2660BE81AF7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37E924D-CCF7-E876-F105-F3E6D996357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DB64F69-05DF-ADF8-2BE1-B2B93B59500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2B206F5-507D-1604-3663-E207283D1DFF}"/>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6" name="Espace réservé du pied de page 5">
            <a:extLst>
              <a:ext uri="{FF2B5EF4-FFF2-40B4-BE49-F238E27FC236}">
                <a16:creationId xmlns:a16="http://schemas.microsoft.com/office/drawing/2014/main" id="{DEA58CD3-7C49-35BA-A26A-51733D798DF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C38830D-C42D-C826-7A44-954D887A91F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82427654"/>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E8DF51-0AB6-10F3-EF55-8D99AA08C9F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08D7E1A-B178-8165-02C5-D31C4DC77A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640F485-95FC-DB48-85C3-13557062D41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D765EA7-27DB-FBD3-934E-29FCCCDAAA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1D8E284-3E4D-9021-CACD-BDEF7A3BBD2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CDE2FD3-83C0-A3BB-EF79-384ED5BBE2A5}"/>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8" name="Espace réservé du pied de page 7">
            <a:extLst>
              <a:ext uri="{FF2B5EF4-FFF2-40B4-BE49-F238E27FC236}">
                <a16:creationId xmlns:a16="http://schemas.microsoft.com/office/drawing/2014/main" id="{D53E4423-60B7-663C-EB33-A93F2FFAA66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EDCE821-6141-307B-835E-1F42FF8952D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354509432"/>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C2E40A-1DF7-F5A4-C5FD-521BE233D56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C6357E0-D07F-E4EA-0FC5-8003A212B4D9}"/>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4" name="Espace réservé du pied de page 3">
            <a:extLst>
              <a:ext uri="{FF2B5EF4-FFF2-40B4-BE49-F238E27FC236}">
                <a16:creationId xmlns:a16="http://schemas.microsoft.com/office/drawing/2014/main" id="{A3ED47E1-D2B8-6726-EC8C-5C56DA2EC72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E060852-C557-0E21-9696-8EDBD2FC7FF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407830132"/>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860FD76-139E-5B56-87E5-9B41743E9368}"/>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3" name="Espace réservé du pied de page 2">
            <a:extLst>
              <a:ext uri="{FF2B5EF4-FFF2-40B4-BE49-F238E27FC236}">
                <a16:creationId xmlns:a16="http://schemas.microsoft.com/office/drawing/2014/main" id="{394E18E9-4E2A-B44A-725A-C330E40EF30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A1AB888-1E8A-33FD-B5BD-2A984E908E3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536894326"/>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16AFFF-15D1-16CC-43A3-D2DBAEC357E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C5DFA6F-C200-DA46-A066-4EB8AAA6B8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F4B4A27-7D34-C752-E107-689EC99408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67376FE-A790-8C59-BD90-91ACEBCB357E}"/>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6" name="Espace réservé du pied de page 5">
            <a:extLst>
              <a:ext uri="{FF2B5EF4-FFF2-40B4-BE49-F238E27FC236}">
                <a16:creationId xmlns:a16="http://schemas.microsoft.com/office/drawing/2014/main" id="{9C8F7DC7-45CC-57BA-4033-AD2A196314F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0E83C21-7CC8-F40B-45B5-DF230B5059C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654545384"/>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1A970D-F676-87E3-B8F6-5A3A6D8D444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900529C-FA65-8622-5304-0B8E041FF1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19A119A-DD07-347F-89AD-E690660AAC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756911E-1E55-4933-D202-062C0373B19F}"/>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6" name="Espace réservé du pied de page 5">
            <a:extLst>
              <a:ext uri="{FF2B5EF4-FFF2-40B4-BE49-F238E27FC236}">
                <a16:creationId xmlns:a16="http://schemas.microsoft.com/office/drawing/2014/main" id="{8035D872-202E-F54F-87E7-57B9CCCA805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E46A997-1B11-F72C-298F-B2C693008E8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31791598"/>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529296-98F8-605B-009C-622A3D3C115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1635291-CDB6-70AB-C724-8AAC20397F2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994723-B4FB-0BD0-AC0F-6C9245BBC5AC}"/>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5" name="Espace réservé du pied de page 4">
            <a:extLst>
              <a:ext uri="{FF2B5EF4-FFF2-40B4-BE49-F238E27FC236}">
                <a16:creationId xmlns:a16="http://schemas.microsoft.com/office/drawing/2014/main" id="{222ABAFA-2D71-820B-BF4D-4CD98DFA41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A15E9E5-E0E5-D804-7C6C-8DE4A0D616B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21488242"/>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E1E2D92-1232-FC6A-FCBF-1C73B707DF7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66E7EEF-1BCD-6123-21EE-3F97D0E3492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30DCB5C-802C-95C2-EA2E-8ADFE53290C7}"/>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5" name="Espace réservé du pied de page 4">
            <a:extLst>
              <a:ext uri="{FF2B5EF4-FFF2-40B4-BE49-F238E27FC236}">
                <a16:creationId xmlns:a16="http://schemas.microsoft.com/office/drawing/2014/main" id="{CF0BAEA6-71B5-2813-2271-B1E9C0CAA8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9FA58A-C1C0-415C-7767-BC536CD65FAD}"/>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35862787"/>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1726646-FEBC-08E8-7144-85451D5EDC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6B52F3A-F91D-E677-E206-F8D1E5F558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C1E6F0-8949-50FB-5292-1F9FBFDAD5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C234826-C824-4A48-8CF1-B89DCDEE2041}" type="datetimeFigureOut">
              <a:rPr lang="fr-FR" smtClean="0"/>
              <a:t>14/07/2025</a:t>
            </a:fld>
            <a:endParaRPr lang="fr-FR"/>
          </a:p>
        </p:txBody>
      </p:sp>
      <p:sp>
        <p:nvSpPr>
          <p:cNvPr id="5" name="Espace réservé du pied de page 4">
            <a:extLst>
              <a:ext uri="{FF2B5EF4-FFF2-40B4-BE49-F238E27FC236}">
                <a16:creationId xmlns:a16="http://schemas.microsoft.com/office/drawing/2014/main" id="{4DCF888B-DBE1-6427-B412-DD7FBE2E31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566BB2D-29F0-85C4-4002-3A863582C6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E1A2961-93A7-414B-AAF6-7AFCBA24E6C0}" type="slidenum">
              <a:rPr lang="fr-FR" smtClean="0"/>
              <a:t>‹N°›</a:t>
            </a:fld>
            <a:endParaRPr lang="fr-FR"/>
          </a:p>
        </p:txBody>
      </p:sp>
    </p:spTree>
    <p:extLst>
      <p:ext uri="{BB962C8B-B14F-4D97-AF65-F5344CB8AC3E}">
        <p14:creationId xmlns:p14="http://schemas.microsoft.com/office/powerpoint/2010/main" val="35978119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ciel, arbre&#10;&#10;Le contenu généré par l’IA peut être incorrect.">
            <a:extLst>
              <a:ext uri="{FF2B5EF4-FFF2-40B4-BE49-F238E27FC236}">
                <a16:creationId xmlns:a16="http://schemas.microsoft.com/office/drawing/2014/main" id="{C87A09ED-8E6B-8F71-8366-A0850DBFD3B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1376" y="279000"/>
            <a:ext cx="8400000"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6187C88-1675-14EF-1549-CDC28F40E1A4}"/>
              </a:ext>
            </a:extLst>
          </p:cNvPr>
          <p:cNvSpPr txBox="1"/>
          <p:nvPr/>
        </p:nvSpPr>
        <p:spPr>
          <a:xfrm>
            <a:off x="2121408" y="279000"/>
            <a:ext cx="5230368" cy="584775"/>
          </a:xfrm>
          <a:prstGeom prst="rect">
            <a:avLst/>
          </a:prstGeom>
          <a:noFill/>
        </p:spPr>
        <p:txBody>
          <a:bodyPr wrap="square" rtlCol="0">
            <a:spAutoFit/>
          </a:bodyPr>
          <a:lstStyle/>
          <a:p>
            <a:r>
              <a:rPr lang="fr-FR" sz="3200" b="1">
                <a:solidFill>
                  <a:schemeClr val="bg1"/>
                </a:solidFill>
              </a:rPr>
              <a:t>Gorges de l'Ardèche</a:t>
            </a:r>
            <a:endParaRPr lang="fr-FR" sz="3200" b="1" dirty="0">
              <a:solidFill>
                <a:schemeClr val="bg1"/>
              </a:solidFill>
            </a:endParaRPr>
          </a:p>
        </p:txBody>
      </p:sp>
      <p:sp>
        <p:nvSpPr>
          <p:cNvPr id="5" name="ZoneTexte 4">
            <a:extLst>
              <a:ext uri="{FF2B5EF4-FFF2-40B4-BE49-F238E27FC236}">
                <a16:creationId xmlns:a16="http://schemas.microsoft.com/office/drawing/2014/main" id="{597C10A9-FC62-4F80-1A7A-D9441CBDA3A3}"/>
              </a:ext>
            </a:extLst>
          </p:cNvPr>
          <p:cNvSpPr txBox="1"/>
          <p:nvPr/>
        </p:nvSpPr>
        <p:spPr>
          <a:xfrm>
            <a:off x="8875776" y="863775"/>
            <a:ext cx="3108960" cy="5262979"/>
          </a:xfrm>
          <a:prstGeom prst="rect">
            <a:avLst/>
          </a:prstGeom>
          <a:noFill/>
        </p:spPr>
        <p:txBody>
          <a:bodyPr wrap="square" rtlCol="0">
            <a:spAutoFit/>
          </a:bodyPr>
          <a:lstStyle/>
          <a:p>
            <a:r>
              <a:rPr lang="fr-FR" sz="2400" b="1" dirty="0">
                <a:solidFill>
                  <a:schemeClr val="bg1"/>
                </a:solidFill>
              </a:rPr>
              <a:t>Les gorges de l'Ardèche sont des gorges pittoresques, haut lieu touristique du département français de l'Ardèche et frontalier de celui du Gard, dans leur cours inférieur. Elles forment un important canyon d'une trentaine de kilomètres, creusé par la rivière</a:t>
            </a:r>
          </a:p>
        </p:txBody>
      </p:sp>
      <p:sp>
        <p:nvSpPr>
          <p:cNvPr id="6" name="ZoneTexte 5">
            <a:extLst>
              <a:ext uri="{FF2B5EF4-FFF2-40B4-BE49-F238E27FC236}">
                <a16:creationId xmlns:a16="http://schemas.microsoft.com/office/drawing/2014/main" id="{F8945CDC-9B12-4EBB-E199-3E6010850F1E}"/>
              </a:ext>
            </a:extLst>
          </p:cNvPr>
          <p:cNvSpPr txBox="1"/>
          <p:nvPr/>
        </p:nvSpPr>
        <p:spPr>
          <a:xfrm>
            <a:off x="3633216" y="6146458"/>
            <a:ext cx="5498592" cy="461665"/>
          </a:xfrm>
          <a:prstGeom prst="rect">
            <a:avLst/>
          </a:prstGeom>
          <a:noFill/>
        </p:spPr>
        <p:txBody>
          <a:bodyPr wrap="square" rtlCol="0">
            <a:spAutoFit/>
          </a:bodyPr>
          <a:lstStyle/>
          <a:p>
            <a:r>
              <a:rPr lang="fr-FR" sz="2400" b="1">
                <a:solidFill>
                  <a:schemeClr val="bg1"/>
                </a:solidFill>
              </a:rPr>
              <a:t>Pont d'Arc</a:t>
            </a:r>
            <a:endParaRPr lang="fr-FR" sz="2400" b="1" dirty="0">
              <a:solidFill>
                <a:schemeClr val="bg1"/>
              </a:solidFill>
            </a:endParaRPr>
          </a:p>
        </p:txBody>
      </p:sp>
    </p:spTree>
    <p:extLst>
      <p:ext uri="{BB962C8B-B14F-4D97-AF65-F5344CB8AC3E}">
        <p14:creationId xmlns:p14="http://schemas.microsoft.com/office/powerpoint/2010/main" val="699682448"/>
      </p:ext>
    </p:extLst>
  </p:cSld>
  <p:clrMapOvr>
    <a:masterClrMapping/>
  </p:clrMapOvr>
  <mc:AlternateContent xmlns:mc="http://schemas.openxmlformats.org/markup-compatibility/2006">
    <mc:Choice xmlns:p14="http://schemas.microsoft.com/office/powerpoint/2010/main" Requires="p14">
      <p:transition spd="slow" p14:dur="5000" advClick="0" advTm="14000">
        <p:sndAc>
          <p:stSnd loop="1">
            <p:snd r:embed="rId2" name="Jai un pays à visiter par Céline et Barbara Deschamps.wav"/>
          </p:stSnd>
        </p:sndAc>
      </p:transition>
    </mc:Choice>
    <mc:Fallback>
      <p:transition spd="slow" advClick="0" advTm="14000">
        <p:sndAc>
          <p:stSnd loop="1">
            <p:snd r:embed="rId2" name="Jai un pays à visiter par Céline et Barbara Deschamp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7479EB-B6BE-B61D-A1E3-A19D49436CC1}"/>
            </a:ext>
          </a:extLst>
        </p:cNvPr>
        <p:cNvGrpSpPr/>
        <p:nvPr/>
      </p:nvGrpSpPr>
      <p:grpSpPr>
        <a:xfrm>
          <a:off x="0" y="0"/>
          <a:ext cx="0" cy="0"/>
          <a:chOff x="0" y="0"/>
          <a:chExt cx="0" cy="0"/>
        </a:xfrm>
      </p:grpSpPr>
      <p:pic>
        <p:nvPicPr>
          <p:cNvPr id="3" name="Image 2" descr="Une image contenant plein air, nuage, nature, ciel&#10;&#10;Le contenu généré par l’IA peut être incorrect.">
            <a:extLst>
              <a:ext uri="{FF2B5EF4-FFF2-40B4-BE49-F238E27FC236}">
                <a16:creationId xmlns:a16="http://schemas.microsoft.com/office/drawing/2014/main" id="{6156CAEB-2131-9587-C5F9-19DD9EE98B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72" y="279000"/>
            <a:ext cx="9487055"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27D2A25-B52C-FA59-FE01-6A11780441B8}"/>
              </a:ext>
            </a:extLst>
          </p:cNvPr>
          <p:cNvSpPr txBox="1"/>
          <p:nvPr/>
        </p:nvSpPr>
        <p:spPr>
          <a:xfrm>
            <a:off x="2231136" y="5748003"/>
            <a:ext cx="8168640" cy="830997"/>
          </a:xfrm>
          <a:prstGeom prst="rect">
            <a:avLst/>
          </a:prstGeom>
          <a:noFill/>
        </p:spPr>
        <p:txBody>
          <a:bodyPr wrap="square" rtlCol="0">
            <a:spAutoFit/>
          </a:bodyPr>
          <a:lstStyle/>
          <a:p>
            <a:r>
              <a:rPr lang="fr-FR" sz="2400" b="1">
                <a:solidFill>
                  <a:schemeClr val="bg1"/>
                </a:solidFill>
              </a:rPr>
              <a:t>Cirque de la Madeleine, balcon et plages des Templiers, maladrerie des Templiers, et remparts du Garn.</a:t>
            </a:r>
            <a:endParaRPr lang="fr-FR" sz="2400" b="1" dirty="0">
              <a:solidFill>
                <a:schemeClr val="bg1"/>
              </a:solidFill>
            </a:endParaRPr>
          </a:p>
        </p:txBody>
      </p:sp>
    </p:spTree>
    <p:extLst>
      <p:ext uri="{BB962C8B-B14F-4D97-AF65-F5344CB8AC3E}">
        <p14:creationId xmlns:p14="http://schemas.microsoft.com/office/powerpoint/2010/main" val="2318005915"/>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1CE79-8483-E231-CF1B-2D97B822ADC0}"/>
            </a:ext>
          </a:extLst>
        </p:cNvPr>
        <p:cNvGrpSpPr/>
        <p:nvPr/>
      </p:nvGrpSpPr>
      <p:grpSpPr>
        <a:xfrm>
          <a:off x="0" y="0"/>
          <a:ext cx="0" cy="0"/>
          <a:chOff x="0" y="0"/>
          <a:chExt cx="0" cy="0"/>
        </a:xfrm>
      </p:grpSpPr>
      <p:pic>
        <p:nvPicPr>
          <p:cNvPr id="3" name="Image 2" descr="Une image contenant arbre, plein air, plante, Ruines&#10;&#10;Le contenu généré par l’IA peut être incorrect.">
            <a:extLst>
              <a:ext uri="{FF2B5EF4-FFF2-40B4-BE49-F238E27FC236}">
                <a16:creationId xmlns:a16="http://schemas.microsoft.com/office/drawing/2014/main" id="{AD7F45D8-4CCE-BCE7-13AC-5066E4778A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79249" y="279000"/>
            <a:ext cx="10233502"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38F2031-C3F8-44D0-4C1B-168BA1A891CF}"/>
              </a:ext>
            </a:extLst>
          </p:cNvPr>
          <p:cNvSpPr txBox="1"/>
          <p:nvPr/>
        </p:nvSpPr>
        <p:spPr>
          <a:xfrm>
            <a:off x="2889504" y="5748003"/>
            <a:ext cx="7168896" cy="830997"/>
          </a:xfrm>
          <a:prstGeom prst="rect">
            <a:avLst/>
          </a:prstGeom>
          <a:noFill/>
        </p:spPr>
        <p:txBody>
          <a:bodyPr wrap="square" rtlCol="0">
            <a:spAutoFit/>
          </a:bodyPr>
          <a:lstStyle/>
          <a:p>
            <a:r>
              <a:rPr lang="fr-FR" sz="2400" b="1">
                <a:solidFill>
                  <a:schemeClr val="bg1"/>
                </a:solidFill>
              </a:rPr>
              <a:t>Vestiges du monastère-prieuré de la Madeleine (ou maladrerie des Templiers) du XIe siècle.</a:t>
            </a:r>
            <a:endParaRPr lang="fr-FR" sz="2400" b="1" dirty="0">
              <a:solidFill>
                <a:schemeClr val="bg1"/>
              </a:solidFill>
            </a:endParaRPr>
          </a:p>
        </p:txBody>
      </p:sp>
    </p:spTree>
    <p:extLst>
      <p:ext uri="{BB962C8B-B14F-4D97-AF65-F5344CB8AC3E}">
        <p14:creationId xmlns:p14="http://schemas.microsoft.com/office/powerpoint/2010/main" val="726299070"/>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13EB85-F805-F7A8-6677-7381ED936807}"/>
            </a:ext>
          </a:extLst>
        </p:cNvPr>
        <p:cNvGrpSpPr/>
        <p:nvPr/>
      </p:nvGrpSpPr>
      <p:grpSpPr>
        <a:xfrm>
          <a:off x="0" y="0"/>
          <a:ext cx="0" cy="0"/>
          <a:chOff x="0" y="0"/>
          <a:chExt cx="0" cy="0"/>
        </a:xfrm>
      </p:grpSpPr>
      <p:pic>
        <p:nvPicPr>
          <p:cNvPr id="3" name="Image 2" descr="Une image contenant plein air, paysage, arbre, nuage&#10;&#10;Le contenu généré par l’IA peut être incorrect.">
            <a:extLst>
              <a:ext uri="{FF2B5EF4-FFF2-40B4-BE49-F238E27FC236}">
                <a16:creationId xmlns:a16="http://schemas.microsoft.com/office/drawing/2014/main" id="{F94CB801-1185-A6A4-0F0F-B0289B54AF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924" y="1197000"/>
            <a:ext cx="11446151" cy="44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6764EA3-6E47-B756-DBDB-7122B9B0FDCD}"/>
              </a:ext>
            </a:extLst>
          </p:cNvPr>
          <p:cNvSpPr txBox="1"/>
          <p:nvPr/>
        </p:nvSpPr>
        <p:spPr>
          <a:xfrm>
            <a:off x="2353056" y="5694479"/>
            <a:ext cx="8302752" cy="461665"/>
          </a:xfrm>
          <a:prstGeom prst="rect">
            <a:avLst/>
          </a:prstGeom>
          <a:noFill/>
        </p:spPr>
        <p:txBody>
          <a:bodyPr wrap="square" rtlCol="0">
            <a:spAutoFit/>
          </a:bodyPr>
          <a:lstStyle/>
          <a:p>
            <a:r>
              <a:rPr lang="fr-FR" sz="2400" b="1">
                <a:solidFill>
                  <a:schemeClr val="bg1"/>
                </a:solidFill>
              </a:rPr>
              <a:t>Pont d'Arc, porte d'entrée des gorges de l'Ardèche.</a:t>
            </a:r>
            <a:endParaRPr lang="fr-FR" sz="2400" b="1" dirty="0">
              <a:solidFill>
                <a:schemeClr val="bg1"/>
              </a:solidFill>
            </a:endParaRPr>
          </a:p>
        </p:txBody>
      </p:sp>
    </p:spTree>
    <p:extLst>
      <p:ext uri="{BB962C8B-B14F-4D97-AF65-F5344CB8AC3E}">
        <p14:creationId xmlns:p14="http://schemas.microsoft.com/office/powerpoint/2010/main" val="900448284"/>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96E7D-867B-94DE-F7BC-535DFC051FBA}"/>
            </a:ext>
          </a:extLst>
        </p:cNvPr>
        <p:cNvGrpSpPr/>
        <p:nvPr/>
      </p:nvGrpSpPr>
      <p:grpSpPr>
        <a:xfrm>
          <a:off x="0" y="0"/>
          <a:ext cx="0" cy="0"/>
          <a:chOff x="0" y="0"/>
          <a:chExt cx="0" cy="0"/>
        </a:xfrm>
      </p:grpSpPr>
      <p:pic>
        <p:nvPicPr>
          <p:cNvPr id="3" name="Image 2" descr="Une image contenant plein air, nature, nuage, montagne&#10;&#10;Le contenu généré par l’IA peut être incorrect.">
            <a:extLst>
              <a:ext uri="{FF2B5EF4-FFF2-40B4-BE49-F238E27FC236}">
                <a16:creationId xmlns:a16="http://schemas.microsoft.com/office/drawing/2014/main" id="{97FC4F8D-464A-D09C-2C44-1F8B5FF0C0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2800"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E5DC797-48F1-9ABE-CEC7-984C40A3EA89}"/>
              </a:ext>
            </a:extLst>
          </p:cNvPr>
          <p:cNvSpPr txBox="1"/>
          <p:nvPr/>
        </p:nvSpPr>
        <p:spPr>
          <a:xfrm>
            <a:off x="146304" y="3681984"/>
            <a:ext cx="3328416" cy="461665"/>
          </a:xfrm>
          <a:prstGeom prst="rect">
            <a:avLst/>
          </a:prstGeom>
          <a:noFill/>
        </p:spPr>
        <p:txBody>
          <a:bodyPr wrap="square" rtlCol="0">
            <a:spAutoFit/>
          </a:bodyPr>
          <a:lstStyle/>
          <a:p>
            <a:r>
              <a:rPr lang="fr-FR" sz="2400" b="1">
                <a:solidFill>
                  <a:schemeClr val="bg1"/>
                </a:solidFill>
              </a:rPr>
              <a:t> Gorges de l'Ardèche</a:t>
            </a:r>
            <a:endParaRPr lang="fr-FR" sz="2400" b="1" dirty="0">
              <a:solidFill>
                <a:schemeClr val="bg1"/>
              </a:solidFill>
            </a:endParaRPr>
          </a:p>
        </p:txBody>
      </p:sp>
    </p:spTree>
    <p:extLst>
      <p:ext uri="{BB962C8B-B14F-4D97-AF65-F5344CB8AC3E}">
        <p14:creationId xmlns:p14="http://schemas.microsoft.com/office/powerpoint/2010/main" val="2289918103"/>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D25D70-84B2-51E2-9BEF-63E74C2E65A1}"/>
            </a:ext>
          </a:extLst>
        </p:cNvPr>
        <p:cNvGrpSpPr/>
        <p:nvPr/>
      </p:nvGrpSpPr>
      <p:grpSpPr>
        <a:xfrm>
          <a:off x="0" y="0"/>
          <a:ext cx="0" cy="0"/>
          <a:chOff x="0" y="0"/>
          <a:chExt cx="0" cy="0"/>
        </a:xfrm>
      </p:grpSpPr>
      <p:pic>
        <p:nvPicPr>
          <p:cNvPr id="3" name="Image 2" descr="Une image contenant plein air, ciel, arbre, nuage&#10;&#10;Le contenu généré par l’IA peut être incorrect.">
            <a:extLst>
              <a:ext uri="{FF2B5EF4-FFF2-40B4-BE49-F238E27FC236}">
                <a16:creationId xmlns:a16="http://schemas.microsoft.com/office/drawing/2014/main" id="{803518D9-8891-C71C-8D6E-B8E94DBA99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FFB8AEC-C304-8098-046F-3E44E7E8C338}"/>
              </a:ext>
            </a:extLst>
          </p:cNvPr>
          <p:cNvSpPr txBox="1"/>
          <p:nvPr/>
        </p:nvSpPr>
        <p:spPr>
          <a:xfrm>
            <a:off x="4998720" y="6117335"/>
            <a:ext cx="3072384" cy="461665"/>
          </a:xfrm>
          <a:prstGeom prst="rect">
            <a:avLst/>
          </a:prstGeom>
          <a:noFill/>
        </p:spPr>
        <p:txBody>
          <a:bodyPr wrap="square" rtlCol="0">
            <a:spAutoFit/>
          </a:bodyPr>
          <a:lstStyle/>
          <a:p>
            <a:r>
              <a:rPr lang="fr-FR" sz="2400" b="1">
                <a:solidFill>
                  <a:schemeClr val="bg1"/>
                </a:solidFill>
              </a:rPr>
              <a:t>Cirque de Gens.</a:t>
            </a:r>
            <a:endParaRPr lang="fr-FR" sz="2400" b="1" dirty="0">
              <a:solidFill>
                <a:schemeClr val="bg1"/>
              </a:solidFill>
            </a:endParaRPr>
          </a:p>
        </p:txBody>
      </p:sp>
    </p:spTree>
    <p:extLst>
      <p:ext uri="{BB962C8B-B14F-4D97-AF65-F5344CB8AC3E}">
        <p14:creationId xmlns:p14="http://schemas.microsoft.com/office/powerpoint/2010/main" val="191106150"/>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5FE46B-AA64-FF91-4B5D-110509018D87}"/>
            </a:ext>
          </a:extLst>
        </p:cNvPr>
        <p:cNvGrpSpPr/>
        <p:nvPr/>
      </p:nvGrpSpPr>
      <p:grpSpPr>
        <a:xfrm>
          <a:off x="0" y="0"/>
          <a:ext cx="0" cy="0"/>
          <a:chOff x="0" y="0"/>
          <a:chExt cx="0" cy="0"/>
        </a:xfrm>
      </p:grpSpPr>
      <p:pic>
        <p:nvPicPr>
          <p:cNvPr id="3" name="Image 2" descr="Une image contenant plein air, nature, ciel, montagne&#10;&#10;Le contenu généré par l’IA peut être incorrect.">
            <a:extLst>
              <a:ext uri="{FF2B5EF4-FFF2-40B4-BE49-F238E27FC236}">
                <a16:creationId xmlns:a16="http://schemas.microsoft.com/office/drawing/2014/main" id="{81E1D196-1937-D64F-FB74-9D8A728445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53" y="365760"/>
            <a:ext cx="945369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9CB3B86-6440-6837-17B9-B0315047FFC1}"/>
              </a:ext>
            </a:extLst>
          </p:cNvPr>
          <p:cNvSpPr txBox="1"/>
          <p:nvPr/>
        </p:nvSpPr>
        <p:spPr>
          <a:xfrm>
            <a:off x="4730496" y="6261407"/>
            <a:ext cx="6851904" cy="461665"/>
          </a:xfrm>
          <a:prstGeom prst="rect">
            <a:avLst/>
          </a:prstGeom>
          <a:noFill/>
        </p:spPr>
        <p:txBody>
          <a:bodyPr wrap="square" rtlCol="0">
            <a:spAutoFit/>
          </a:bodyPr>
          <a:lstStyle/>
          <a:p>
            <a:r>
              <a:rPr lang="fr-FR" sz="2400" b="1">
                <a:solidFill>
                  <a:schemeClr val="bg1"/>
                </a:solidFill>
              </a:rPr>
              <a:t>Cirque de Madeleine.</a:t>
            </a:r>
            <a:endParaRPr lang="fr-FR" sz="2400" b="1" dirty="0">
              <a:solidFill>
                <a:schemeClr val="bg1"/>
              </a:solidFill>
            </a:endParaRPr>
          </a:p>
        </p:txBody>
      </p:sp>
    </p:spTree>
    <p:extLst>
      <p:ext uri="{BB962C8B-B14F-4D97-AF65-F5344CB8AC3E}">
        <p14:creationId xmlns:p14="http://schemas.microsoft.com/office/powerpoint/2010/main" val="702007867"/>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4F401-5D9A-F3BF-AA34-7FB4F0744FFC}"/>
            </a:ext>
          </a:extLst>
        </p:cNvPr>
        <p:cNvGrpSpPr/>
        <p:nvPr/>
      </p:nvGrpSpPr>
      <p:grpSpPr>
        <a:xfrm>
          <a:off x="0" y="0"/>
          <a:ext cx="0" cy="0"/>
          <a:chOff x="0" y="0"/>
          <a:chExt cx="0" cy="0"/>
        </a:xfrm>
      </p:grpSpPr>
      <p:pic>
        <p:nvPicPr>
          <p:cNvPr id="3" name="Image 2" descr="Une image contenant plein air, nature, ciel, ravin&#10;&#10;Le contenu généré par l’IA peut être incorrect.">
            <a:extLst>
              <a:ext uri="{FF2B5EF4-FFF2-40B4-BE49-F238E27FC236}">
                <a16:creationId xmlns:a16="http://schemas.microsoft.com/office/drawing/2014/main" id="{C502FBA5-E33F-8F17-A164-80763B792A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53" y="279000"/>
            <a:ext cx="945369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5F98F82-BAA5-D339-C3E7-3815BC0BF3A0}"/>
              </a:ext>
            </a:extLst>
          </p:cNvPr>
          <p:cNvSpPr txBox="1"/>
          <p:nvPr/>
        </p:nvSpPr>
        <p:spPr>
          <a:xfrm>
            <a:off x="4364736" y="6132576"/>
            <a:ext cx="5279136" cy="461665"/>
          </a:xfrm>
          <a:prstGeom prst="rect">
            <a:avLst/>
          </a:prstGeom>
          <a:noFill/>
        </p:spPr>
        <p:txBody>
          <a:bodyPr wrap="square" rtlCol="0">
            <a:spAutoFit/>
          </a:bodyPr>
          <a:lstStyle/>
          <a:p>
            <a:r>
              <a:rPr lang="fr-FR" sz="2400" b="1">
                <a:solidFill>
                  <a:schemeClr val="bg1"/>
                </a:solidFill>
              </a:rPr>
              <a:t>Gorges de l'Ardèche</a:t>
            </a:r>
            <a:endParaRPr lang="fr-FR" sz="2400" b="1" dirty="0">
              <a:solidFill>
                <a:schemeClr val="bg1"/>
              </a:solidFill>
            </a:endParaRPr>
          </a:p>
        </p:txBody>
      </p:sp>
    </p:spTree>
    <p:extLst>
      <p:ext uri="{BB962C8B-B14F-4D97-AF65-F5344CB8AC3E}">
        <p14:creationId xmlns:p14="http://schemas.microsoft.com/office/powerpoint/2010/main" val="1920281277"/>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AB7AE7-DBF7-214D-014C-242A33C48C22}"/>
            </a:ext>
          </a:extLst>
        </p:cNvPr>
        <p:cNvGrpSpPr/>
        <p:nvPr/>
      </p:nvGrpSpPr>
      <p:grpSpPr>
        <a:xfrm>
          <a:off x="0" y="0"/>
          <a:ext cx="0" cy="0"/>
          <a:chOff x="0" y="0"/>
          <a:chExt cx="0" cy="0"/>
        </a:xfrm>
      </p:grpSpPr>
      <p:pic>
        <p:nvPicPr>
          <p:cNvPr id="3" name="Image 2" descr="Une image contenant plein air, nature, paysage, montagne&#10;&#10;Le contenu généré par l’IA peut être incorrect.">
            <a:extLst>
              <a:ext uri="{FF2B5EF4-FFF2-40B4-BE49-F238E27FC236}">
                <a16:creationId xmlns:a16="http://schemas.microsoft.com/office/drawing/2014/main" id="{511F0F5A-288B-8408-7315-CFEA8B0718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67225" y="279000"/>
            <a:ext cx="945370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1F4A581-73B7-D6F1-D619-6E959BDC92B6}"/>
              </a:ext>
            </a:extLst>
          </p:cNvPr>
          <p:cNvSpPr txBox="1"/>
          <p:nvPr/>
        </p:nvSpPr>
        <p:spPr>
          <a:xfrm>
            <a:off x="195072" y="2430286"/>
            <a:ext cx="2169689" cy="2308324"/>
          </a:xfrm>
          <a:prstGeom prst="rect">
            <a:avLst/>
          </a:prstGeom>
          <a:noFill/>
        </p:spPr>
        <p:txBody>
          <a:bodyPr wrap="square" rtlCol="0">
            <a:spAutoFit/>
          </a:bodyPr>
          <a:lstStyle/>
          <a:p>
            <a:r>
              <a:rPr lang="fr-FR" sz="2400" b="1">
                <a:solidFill>
                  <a:schemeClr val="bg1"/>
                </a:solidFill>
              </a:rPr>
              <a:t>Vue d'une partie de la rivière l'Ardèche dans le sud de la France</a:t>
            </a:r>
            <a:endParaRPr lang="fr-FR" sz="2400" b="1" dirty="0">
              <a:solidFill>
                <a:schemeClr val="bg1"/>
              </a:solidFill>
            </a:endParaRPr>
          </a:p>
        </p:txBody>
      </p:sp>
    </p:spTree>
    <p:extLst>
      <p:ext uri="{BB962C8B-B14F-4D97-AF65-F5344CB8AC3E}">
        <p14:creationId xmlns:p14="http://schemas.microsoft.com/office/powerpoint/2010/main" val="1724928830"/>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0DB5EC-8847-B2BC-9221-70EB9D8A5396}"/>
            </a:ext>
          </a:extLst>
        </p:cNvPr>
        <p:cNvGrpSpPr/>
        <p:nvPr/>
      </p:nvGrpSpPr>
      <p:grpSpPr>
        <a:xfrm>
          <a:off x="0" y="0"/>
          <a:ext cx="0" cy="0"/>
          <a:chOff x="0" y="0"/>
          <a:chExt cx="0" cy="0"/>
        </a:xfrm>
      </p:grpSpPr>
      <p:pic>
        <p:nvPicPr>
          <p:cNvPr id="3" name="Image 2" descr="Une image contenant plein air, arbre, paysage, montagne&#10;&#10;Le contenu généré par l’IA peut être incorrect.">
            <a:extLst>
              <a:ext uri="{FF2B5EF4-FFF2-40B4-BE49-F238E27FC236}">
                <a16:creationId xmlns:a16="http://schemas.microsoft.com/office/drawing/2014/main" id="{DFC85629-8BC2-6EED-CFD5-08BAC272CE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235" y="279000"/>
            <a:ext cx="9464788"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8304CD6-3C6F-0E38-B932-6471C242CF79}"/>
              </a:ext>
            </a:extLst>
          </p:cNvPr>
          <p:cNvSpPr txBox="1"/>
          <p:nvPr/>
        </p:nvSpPr>
        <p:spPr>
          <a:xfrm>
            <a:off x="9933751" y="3304032"/>
            <a:ext cx="2008742" cy="830997"/>
          </a:xfrm>
          <a:prstGeom prst="rect">
            <a:avLst/>
          </a:prstGeom>
          <a:noFill/>
        </p:spPr>
        <p:txBody>
          <a:bodyPr wrap="square" rtlCol="0">
            <a:spAutoFit/>
          </a:bodyPr>
          <a:lstStyle/>
          <a:p>
            <a:r>
              <a:rPr lang="fr-FR" sz="2400" b="1">
                <a:solidFill>
                  <a:schemeClr val="bg1"/>
                </a:solidFill>
              </a:rPr>
              <a:t>Gorges Ardeche.</a:t>
            </a:r>
            <a:endParaRPr lang="fr-FR" sz="2400" b="1" dirty="0">
              <a:solidFill>
                <a:schemeClr val="bg1"/>
              </a:solidFill>
            </a:endParaRPr>
          </a:p>
        </p:txBody>
      </p:sp>
    </p:spTree>
    <p:extLst>
      <p:ext uri="{BB962C8B-B14F-4D97-AF65-F5344CB8AC3E}">
        <p14:creationId xmlns:p14="http://schemas.microsoft.com/office/powerpoint/2010/main" val="1225992174"/>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13184-D519-45EB-90B4-A9717432BB14}"/>
            </a:ext>
          </a:extLst>
        </p:cNvPr>
        <p:cNvGrpSpPr/>
        <p:nvPr/>
      </p:nvGrpSpPr>
      <p:grpSpPr>
        <a:xfrm>
          <a:off x="0" y="0"/>
          <a:ext cx="0" cy="0"/>
          <a:chOff x="0" y="0"/>
          <a:chExt cx="0" cy="0"/>
        </a:xfrm>
      </p:grpSpPr>
      <p:pic>
        <p:nvPicPr>
          <p:cNvPr id="3" name="Image 2" descr="Une image contenant plein air, nature, nuage, ciel&#10;&#10;Le contenu généré par l’IA peut être incorrect.">
            <a:extLst>
              <a:ext uri="{FF2B5EF4-FFF2-40B4-BE49-F238E27FC236}">
                <a16:creationId xmlns:a16="http://schemas.microsoft.com/office/drawing/2014/main" id="{1FCC824C-8AFF-A1B7-DAEB-6D068F78601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1181" y="279000"/>
            <a:ext cx="1118963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0053EAC-B8D1-BFCA-D4D3-2CACA4FB736D}"/>
              </a:ext>
            </a:extLst>
          </p:cNvPr>
          <p:cNvSpPr txBox="1"/>
          <p:nvPr/>
        </p:nvSpPr>
        <p:spPr>
          <a:xfrm>
            <a:off x="4230624" y="6117335"/>
            <a:ext cx="8875776" cy="461665"/>
          </a:xfrm>
          <a:prstGeom prst="rect">
            <a:avLst/>
          </a:prstGeom>
          <a:noFill/>
        </p:spPr>
        <p:txBody>
          <a:bodyPr wrap="square" rtlCol="0">
            <a:spAutoFit/>
          </a:bodyPr>
          <a:lstStyle/>
          <a:p>
            <a:r>
              <a:rPr lang="fr-FR" sz="2400" b="1">
                <a:solidFill>
                  <a:schemeClr val="bg1"/>
                </a:solidFill>
              </a:rPr>
              <a:t>Les gorges vers Autridge.</a:t>
            </a:r>
            <a:endParaRPr lang="fr-FR" sz="2400" b="1" dirty="0">
              <a:solidFill>
                <a:schemeClr val="bg1"/>
              </a:solidFill>
            </a:endParaRPr>
          </a:p>
        </p:txBody>
      </p:sp>
    </p:spTree>
    <p:extLst>
      <p:ext uri="{BB962C8B-B14F-4D97-AF65-F5344CB8AC3E}">
        <p14:creationId xmlns:p14="http://schemas.microsoft.com/office/powerpoint/2010/main" val="3447790027"/>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D5A59F-2A3F-FF52-133E-CB402B747F23}"/>
            </a:ext>
          </a:extLst>
        </p:cNvPr>
        <p:cNvGrpSpPr/>
        <p:nvPr/>
      </p:nvGrpSpPr>
      <p:grpSpPr>
        <a:xfrm>
          <a:off x="0" y="0"/>
          <a:ext cx="0" cy="0"/>
          <a:chOff x="0" y="0"/>
          <a:chExt cx="0" cy="0"/>
        </a:xfrm>
      </p:grpSpPr>
      <p:pic>
        <p:nvPicPr>
          <p:cNvPr id="3" name="Image 2" descr="Une image contenant plein air, arbre, eau, ciel&#10;&#10;Le contenu généré par l’IA peut être incorrect.">
            <a:extLst>
              <a:ext uri="{FF2B5EF4-FFF2-40B4-BE49-F238E27FC236}">
                <a16:creationId xmlns:a16="http://schemas.microsoft.com/office/drawing/2014/main" id="{C5573E50-69A7-D35A-56D8-F67D317F4B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A5DBE0F-2269-75AB-F747-FE64412663FB}"/>
              </a:ext>
            </a:extLst>
          </p:cNvPr>
          <p:cNvSpPr txBox="1"/>
          <p:nvPr/>
        </p:nvSpPr>
        <p:spPr>
          <a:xfrm>
            <a:off x="2779776" y="6117335"/>
            <a:ext cx="7644384" cy="461665"/>
          </a:xfrm>
          <a:prstGeom prst="rect">
            <a:avLst/>
          </a:prstGeom>
          <a:noFill/>
        </p:spPr>
        <p:txBody>
          <a:bodyPr wrap="square" rtlCol="0">
            <a:spAutoFit/>
          </a:bodyPr>
          <a:lstStyle/>
          <a:p>
            <a:r>
              <a:rPr lang="fr-FR" sz="2400" b="1">
                <a:solidFill>
                  <a:schemeClr val="bg1"/>
                </a:solidFill>
              </a:rPr>
              <a:t>Château d'Aiguèze, et Saint-Martin-d'Ardèche.</a:t>
            </a:r>
            <a:endParaRPr lang="fr-FR" sz="2400" b="1" dirty="0">
              <a:solidFill>
                <a:schemeClr val="bg1"/>
              </a:solidFill>
            </a:endParaRPr>
          </a:p>
        </p:txBody>
      </p:sp>
    </p:spTree>
    <p:extLst>
      <p:ext uri="{BB962C8B-B14F-4D97-AF65-F5344CB8AC3E}">
        <p14:creationId xmlns:p14="http://schemas.microsoft.com/office/powerpoint/2010/main" val="1988765371"/>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9F1A4-DC61-3F3C-93A4-671E09DAC17B}"/>
            </a:ext>
          </a:extLst>
        </p:cNvPr>
        <p:cNvGrpSpPr/>
        <p:nvPr/>
      </p:nvGrpSpPr>
      <p:grpSpPr>
        <a:xfrm>
          <a:off x="0" y="0"/>
          <a:ext cx="0" cy="0"/>
          <a:chOff x="0" y="0"/>
          <a:chExt cx="0" cy="0"/>
        </a:xfrm>
      </p:grpSpPr>
      <p:pic>
        <p:nvPicPr>
          <p:cNvPr id="3" name="Image 2" descr="Une image contenant plein air, route, sol, mammifère&#10;&#10;Le contenu généré par l’IA peut être incorrect.">
            <a:extLst>
              <a:ext uri="{FF2B5EF4-FFF2-40B4-BE49-F238E27FC236}">
                <a16:creationId xmlns:a16="http://schemas.microsoft.com/office/drawing/2014/main" id="{F0AA8063-9737-EA12-C4C3-A99E3B583F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BCC7F86-1B15-0AF5-406C-7C605E8DEC36}"/>
              </a:ext>
            </a:extLst>
          </p:cNvPr>
          <p:cNvSpPr txBox="1"/>
          <p:nvPr/>
        </p:nvSpPr>
        <p:spPr>
          <a:xfrm>
            <a:off x="3633216" y="5632704"/>
            <a:ext cx="5266944" cy="830997"/>
          </a:xfrm>
          <a:prstGeom prst="rect">
            <a:avLst/>
          </a:prstGeom>
          <a:noFill/>
        </p:spPr>
        <p:txBody>
          <a:bodyPr wrap="square" rtlCol="0">
            <a:spAutoFit/>
          </a:bodyPr>
          <a:lstStyle/>
          <a:p>
            <a:r>
              <a:rPr lang="fr-FR" sz="2400" b="1" dirty="0"/>
              <a:t>Route touristique et troupeau de chèvres, dans la garrigue des gorges.</a:t>
            </a:r>
          </a:p>
        </p:txBody>
      </p:sp>
    </p:spTree>
    <p:extLst>
      <p:ext uri="{BB962C8B-B14F-4D97-AF65-F5344CB8AC3E}">
        <p14:creationId xmlns:p14="http://schemas.microsoft.com/office/powerpoint/2010/main" val="1764979478"/>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83FC4-1D1A-32FC-E7E6-B308C3C361D0}"/>
            </a:ext>
          </a:extLst>
        </p:cNvPr>
        <p:cNvGrpSpPr/>
        <p:nvPr/>
      </p:nvGrpSpPr>
      <p:grpSpPr>
        <a:xfrm>
          <a:off x="0" y="0"/>
          <a:ext cx="0" cy="0"/>
          <a:chOff x="0" y="0"/>
          <a:chExt cx="0" cy="0"/>
        </a:xfrm>
      </p:grpSpPr>
      <p:pic>
        <p:nvPicPr>
          <p:cNvPr id="3" name="Image 2" descr="Une image contenant plein air, eau, Plaisance, embarcation&#10;&#10;Le contenu généré par l’IA peut être incorrect.">
            <a:extLst>
              <a:ext uri="{FF2B5EF4-FFF2-40B4-BE49-F238E27FC236}">
                <a16:creationId xmlns:a16="http://schemas.microsoft.com/office/drawing/2014/main" id="{CF17EA93-0911-E705-01EA-FC1CC56ACA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92512"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AF30D75-0E6D-44FA-DFA7-176B3F8F8FAE}"/>
              </a:ext>
            </a:extLst>
          </p:cNvPr>
          <p:cNvSpPr txBox="1"/>
          <p:nvPr/>
        </p:nvSpPr>
        <p:spPr>
          <a:xfrm>
            <a:off x="5327616" y="6182866"/>
            <a:ext cx="5071872" cy="461665"/>
          </a:xfrm>
          <a:prstGeom prst="rect">
            <a:avLst/>
          </a:prstGeom>
          <a:noFill/>
        </p:spPr>
        <p:txBody>
          <a:bodyPr wrap="square" rtlCol="0">
            <a:spAutoFit/>
          </a:bodyPr>
          <a:lstStyle/>
          <a:p>
            <a:r>
              <a:rPr lang="fr-FR" sz="2400" b="1">
                <a:solidFill>
                  <a:schemeClr val="bg1"/>
                </a:solidFill>
              </a:rPr>
              <a:t>Pont d'Arc</a:t>
            </a:r>
            <a:endParaRPr lang="fr-FR" sz="2400" b="1" dirty="0">
              <a:solidFill>
                <a:schemeClr val="bg1"/>
              </a:solidFill>
            </a:endParaRPr>
          </a:p>
        </p:txBody>
      </p:sp>
    </p:spTree>
    <p:extLst>
      <p:ext uri="{BB962C8B-B14F-4D97-AF65-F5344CB8AC3E}">
        <p14:creationId xmlns:p14="http://schemas.microsoft.com/office/powerpoint/2010/main" val="3332831767"/>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0C310-13EE-A072-A303-4C448AC3B9C1}"/>
            </a:ext>
          </a:extLst>
        </p:cNvPr>
        <p:cNvGrpSpPr/>
        <p:nvPr/>
      </p:nvGrpSpPr>
      <p:grpSpPr>
        <a:xfrm>
          <a:off x="0" y="0"/>
          <a:ext cx="0" cy="0"/>
          <a:chOff x="0" y="0"/>
          <a:chExt cx="0" cy="0"/>
        </a:xfrm>
      </p:grpSpPr>
      <p:pic>
        <p:nvPicPr>
          <p:cNvPr id="3" name="Image 2" descr="Une image contenant plein air, ciel, lac, eau&#10;&#10;Le contenu généré par l’IA peut être incorrect.">
            <a:extLst>
              <a:ext uri="{FF2B5EF4-FFF2-40B4-BE49-F238E27FC236}">
                <a16:creationId xmlns:a16="http://schemas.microsoft.com/office/drawing/2014/main" id="{F65CE908-D9A6-6297-C3E7-E521A92CF4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8992"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3DAF515-AAB0-7597-FE4E-D6493A450782}"/>
              </a:ext>
            </a:extLst>
          </p:cNvPr>
          <p:cNvSpPr txBox="1"/>
          <p:nvPr/>
        </p:nvSpPr>
        <p:spPr>
          <a:xfrm>
            <a:off x="9192768" y="3998976"/>
            <a:ext cx="2852928" cy="461665"/>
          </a:xfrm>
          <a:prstGeom prst="rect">
            <a:avLst/>
          </a:prstGeom>
          <a:noFill/>
        </p:spPr>
        <p:txBody>
          <a:bodyPr wrap="square" rtlCol="0">
            <a:spAutoFit/>
          </a:bodyPr>
          <a:lstStyle/>
          <a:p>
            <a:r>
              <a:rPr lang="fr-FR" sz="2400" b="1">
                <a:solidFill>
                  <a:schemeClr val="bg1"/>
                </a:solidFill>
              </a:rPr>
              <a:t>Pont d'Arc</a:t>
            </a:r>
            <a:endParaRPr lang="fr-FR" sz="2400" b="1" dirty="0">
              <a:solidFill>
                <a:schemeClr val="bg1"/>
              </a:solidFill>
            </a:endParaRPr>
          </a:p>
        </p:txBody>
      </p:sp>
    </p:spTree>
    <p:extLst>
      <p:ext uri="{BB962C8B-B14F-4D97-AF65-F5344CB8AC3E}">
        <p14:creationId xmlns:p14="http://schemas.microsoft.com/office/powerpoint/2010/main" val="1345214926"/>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D1A042-8B1C-6CCA-037B-1545EC59D057}"/>
            </a:ext>
          </a:extLst>
        </p:cNvPr>
        <p:cNvGrpSpPr/>
        <p:nvPr/>
      </p:nvGrpSpPr>
      <p:grpSpPr>
        <a:xfrm>
          <a:off x="0" y="0"/>
          <a:ext cx="0" cy="0"/>
          <a:chOff x="0" y="0"/>
          <a:chExt cx="0" cy="0"/>
        </a:xfrm>
      </p:grpSpPr>
      <p:pic>
        <p:nvPicPr>
          <p:cNvPr id="3" name="Image 2" descr="Une image contenant plein air, nature, bateau, montagne&#10;&#10;Le contenu généré par l’IA peut être incorrect.">
            <a:extLst>
              <a:ext uri="{FF2B5EF4-FFF2-40B4-BE49-F238E27FC236}">
                <a16:creationId xmlns:a16="http://schemas.microsoft.com/office/drawing/2014/main" id="{88D4D60B-F875-C7D8-9C14-82BA28FCD9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000" y="561988"/>
            <a:ext cx="11304000" cy="5316419"/>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1C8BB74-6084-5FAB-AF64-D7AD2722449A}"/>
              </a:ext>
            </a:extLst>
          </p:cNvPr>
          <p:cNvSpPr txBox="1"/>
          <p:nvPr/>
        </p:nvSpPr>
        <p:spPr>
          <a:xfrm>
            <a:off x="2523744" y="5878407"/>
            <a:ext cx="7339584" cy="830997"/>
          </a:xfrm>
          <a:prstGeom prst="rect">
            <a:avLst/>
          </a:prstGeom>
          <a:noFill/>
        </p:spPr>
        <p:txBody>
          <a:bodyPr wrap="square" rtlCol="0">
            <a:spAutoFit/>
          </a:bodyPr>
          <a:lstStyle/>
          <a:p>
            <a:r>
              <a:rPr lang="fr-FR" sz="2400" b="1">
                <a:solidFill>
                  <a:schemeClr val="bg1"/>
                </a:solidFill>
              </a:rPr>
              <a:t>Tourisme dans les gorges de l'Ardèche près de la source de Vanmalle (Labastide-de-Virac, Ardèche).</a:t>
            </a:r>
            <a:endParaRPr lang="fr-FR" sz="2400" b="1" dirty="0">
              <a:solidFill>
                <a:schemeClr val="bg1"/>
              </a:solidFill>
            </a:endParaRPr>
          </a:p>
        </p:txBody>
      </p:sp>
    </p:spTree>
    <p:extLst>
      <p:ext uri="{BB962C8B-B14F-4D97-AF65-F5344CB8AC3E}">
        <p14:creationId xmlns:p14="http://schemas.microsoft.com/office/powerpoint/2010/main" val="2952005052"/>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65EE8-8155-1209-E306-8CF6A55DC735}"/>
            </a:ext>
          </a:extLst>
        </p:cNvPr>
        <p:cNvGrpSpPr/>
        <p:nvPr/>
      </p:nvGrpSpPr>
      <p:grpSpPr>
        <a:xfrm>
          <a:off x="0" y="0"/>
          <a:ext cx="0" cy="0"/>
          <a:chOff x="0" y="0"/>
          <a:chExt cx="0" cy="0"/>
        </a:xfrm>
      </p:grpSpPr>
      <p:pic>
        <p:nvPicPr>
          <p:cNvPr id="3" name="Image 2" descr="Une image contenant plein air, ciel, pagaie, eau&#10;&#10;Le contenu généré par l’IA peut être incorrect.">
            <a:extLst>
              <a:ext uri="{FF2B5EF4-FFF2-40B4-BE49-F238E27FC236}">
                <a16:creationId xmlns:a16="http://schemas.microsoft.com/office/drawing/2014/main" id="{B18A0A04-0F58-B0FD-3E38-290C10B481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5"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DDCACCF-EAD2-6595-1C14-120306B1B07F}"/>
              </a:ext>
            </a:extLst>
          </p:cNvPr>
          <p:cNvSpPr txBox="1"/>
          <p:nvPr/>
        </p:nvSpPr>
        <p:spPr>
          <a:xfrm>
            <a:off x="5145024" y="6051803"/>
            <a:ext cx="5315712" cy="461665"/>
          </a:xfrm>
          <a:prstGeom prst="rect">
            <a:avLst/>
          </a:prstGeom>
          <a:noFill/>
        </p:spPr>
        <p:txBody>
          <a:bodyPr wrap="square" rtlCol="0">
            <a:spAutoFit/>
          </a:bodyPr>
          <a:lstStyle/>
          <a:p>
            <a:r>
              <a:rPr lang="fr-FR" sz="2400" b="1">
                <a:solidFill>
                  <a:schemeClr val="bg1"/>
                </a:solidFill>
              </a:rPr>
              <a:t>La Cathédrale.</a:t>
            </a:r>
            <a:endParaRPr lang="fr-FR" sz="2400" b="1" dirty="0">
              <a:solidFill>
                <a:schemeClr val="bg1"/>
              </a:solidFill>
            </a:endParaRPr>
          </a:p>
        </p:txBody>
      </p:sp>
    </p:spTree>
    <p:extLst>
      <p:ext uri="{BB962C8B-B14F-4D97-AF65-F5344CB8AC3E}">
        <p14:creationId xmlns:p14="http://schemas.microsoft.com/office/powerpoint/2010/main" val="3944684915"/>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DDAE4-FC3E-0609-36E9-85C57793F886}"/>
            </a:ext>
          </a:extLst>
        </p:cNvPr>
        <p:cNvGrpSpPr/>
        <p:nvPr/>
      </p:nvGrpSpPr>
      <p:grpSpPr>
        <a:xfrm>
          <a:off x="0" y="0"/>
          <a:ext cx="0" cy="0"/>
          <a:chOff x="0" y="0"/>
          <a:chExt cx="0" cy="0"/>
        </a:xfrm>
      </p:grpSpPr>
      <p:pic>
        <p:nvPicPr>
          <p:cNvPr id="3" name="Image 2" descr="Une image contenant plein air, descente, eau, Topographie fluviale de courants&#10;&#10;Le contenu généré par l’IA peut être incorrect.">
            <a:extLst>
              <a:ext uri="{FF2B5EF4-FFF2-40B4-BE49-F238E27FC236}">
                <a16:creationId xmlns:a16="http://schemas.microsoft.com/office/drawing/2014/main" id="{1708C520-9F05-C08B-270B-A476AF8EC5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94304"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F891F0C-D3AB-FED1-982B-75B8625EC3D4}"/>
              </a:ext>
            </a:extLst>
          </p:cNvPr>
          <p:cNvSpPr txBox="1"/>
          <p:nvPr/>
        </p:nvSpPr>
        <p:spPr>
          <a:xfrm>
            <a:off x="134112" y="3742944"/>
            <a:ext cx="3060192" cy="461665"/>
          </a:xfrm>
          <a:prstGeom prst="rect">
            <a:avLst/>
          </a:prstGeom>
          <a:noFill/>
        </p:spPr>
        <p:txBody>
          <a:bodyPr wrap="square" rtlCol="0">
            <a:spAutoFit/>
          </a:bodyPr>
          <a:lstStyle/>
          <a:p>
            <a:r>
              <a:rPr lang="fr-FR" sz="2400" b="1">
                <a:solidFill>
                  <a:schemeClr val="bg1"/>
                </a:solidFill>
              </a:rPr>
              <a:t>Gorges de l'Ardèche</a:t>
            </a:r>
            <a:endParaRPr lang="fr-FR" sz="2400" b="1" dirty="0">
              <a:solidFill>
                <a:schemeClr val="bg1"/>
              </a:solidFill>
            </a:endParaRPr>
          </a:p>
        </p:txBody>
      </p:sp>
    </p:spTree>
    <p:extLst>
      <p:ext uri="{BB962C8B-B14F-4D97-AF65-F5344CB8AC3E}">
        <p14:creationId xmlns:p14="http://schemas.microsoft.com/office/powerpoint/2010/main" val="1479113160"/>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FCE1D6-D194-38E6-6A95-DE85E1C52AA7}"/>
            </a:ext>
          </a:extLst>
        </p:cNvPr>
        <p:cNvGrpSpPr/>
        <p:nvPr/>
      </p:nvGrpSpPr>
      <p:grpSpPr>
        <a:xfrm>
          <a:off x="0" y="0"/>
          <a:ext cx="0" cy="0"/>
          <a:chOff x="0" y="0"/>
          <a:chExt cx="0" cy="0"/>
        </a:xfrm>
      </p:grpSpPr>
      <p:pic>
        <p:nvPicPr>
          <p:cNvPr id="3" name="Image 2" descr="Une image contenant plein air, eau, arbre, lac&#10;&#10;Le contenu généré par l’IA peut être incorrect.">
            <a:extLst>
              <a:ext uri="{FF2B5EF4-FFF2-40B4-BE49-F238E27FC236}">
                <a16:creationId xmlns:a16="http://schemas.microsoft.com/office/drawing/2014/main" id="{686652FC-ED20-A3F7-C35E-7F0058238B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3C44F64-487B-DB05-C289-9C095121EB05}"/>
              </a:ext>
            </a:extLst>
          </p:cNvPr>
          <p:cNvSpPr txBox="1"/>
          <p:nvPr/>
        </p:nvSpPr>
        <p:spPr>
          <a:xfrm>
            <a:off x="4645152" y="6131051"/>
            <a:ext cx="5315712" cy="461665"/>
          </a:xfrm>
          <a:prstGeom prst="rect">
            <a:avLst/>
          </a:prstGeom>
          <a:noFill/>
        </p:spPr>
        <p:txBody>
          <a:bodyPr wrap="square" rtlCol="0">
            <a:spAutoFit/>
          </a:bodyPr>
          <a:lstStyle/>
          <a:p>
            <a:r>
              <a:rPr lang="fr-FR" sz="2400" b="1">
                <a:solidFill>
                  <a:schemeClr val="bg1"/>
                </a:solidFill>
              </a:rPr>
              <a:t>Gorges de l'Ardèche</a:t>
            </a:r>
            <a:endParaRPr lang="fr-FR" sz="2400" b="1" dirty="0">
              <a:solidFill>
                <a:schemeClr val="bg1"/>
              </a:solidFill>
            </a:endParaRPr>
          </a:p>
        </p:txBody>
      </p:sp>
    </p:spTree>
    <p:extLst>
      <p:ext uri="{BB962C8B-B14F-4D97-AF65-F5344CB8AC3E}">
        <p14:creationId xmlns:p14="http://schemas.microsoft.com/office/powerpoint/2010/main" val="3677634019"/>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463FE-0072-A021-B47E-0F84EC7F541A}"/>
            </a:ext>
          </a:extLst>
        </p:cNvPr>
        <p:cNvGrpSpPr/>
        <p:nvPr/>
      </p:nvGrpSpPr>
      <p:grpSpPr>
        <a:xfrm>
          <a:off x="0" y="0"/>
          <a:ext cx="0" cy="0"/>
          <a:chOff x="0" y="0"/>
          <a:chExt cx="0" cy="0"/>
        </a:xfrm>
      </p:grpSpPr>
      <p:pic>
        <p:nvPicPr>
          <p:cNvPr id="3" name="Image 2" descr="Une image contenant plein air, arbre, eau, herbe&#10;&#10;Le contenu généré par l’IA peut être incorrect.">
            <a:extLst>
              <a:ext uri="{FF2B5EF4-FFF2-40B4-BE49-F238E27FC236}">
                <a16:creationId xmlns:a16="http://schemas.microsoft.com/office/drawing/2014/main" id="{D32A35CE-21F4-E2C3-E67B-94FA832F4E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F94146B-785F-334C-75BC-5321449F92F3}"/>
              </a:ext>
            </a:extLst>
          </p:cNvPr>
          <p:cNvSpPr txBox="1"/>
          <p:nvPr/>
        </p:nvSpPr>
        <p:spPr>
          <a:xfrm>
            <a:off x="4596384" y="6099049"/>
            <a:ext cx="5169408" cy="461665"/>
          </a:xfrm>
          <a:prstGeom prst="rect">
            <a:avLst/>
          </a:prstGeom>
          <a:noFill/>
        </p:spPr>
        <p:txBody>
          <a:bodyPr wrap="square" rtlCol="0">
            <a:spAutoFit/>
          </a:bodyPr>
          <a:lstStyle/>
          <a:p>
            <a:r>
              <a:rPr lang="fr-FR" sz="2400" b="1">
                <a:solidFill>
                  <a:schemeClr val="bg1"/>
                </a:solidFill>
              </a:rPr>
              <a:t>Gorges de l'Ardèche</a:t>
            </a:r>
            <a:endParaRPr lang="fr-FR" sz="2400" b="1" dirty="0">
              <a:solidFill>
                <a:schemeClr val="bg1"/>
              </a:solidFill>
            </a:endParaRPr>
          </a:p>
        </p:txBody>
      </p:sp>
    </p:spTree>
    <p:extLst>
      <p:ext uri="{BB962C8B-B14F-4D97-AF65-F5344CB8AC3E}">
        <p14:creationId xmlns:p14="http://schemas.microsoft.com/office/powerpoint/2010/main" val="1444693664"/>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C494B-FF90-0199-4228-11BF51F8654E}"/>
            </a:ext>
          </a:extLst>
        </p:cNvPr>
        <p:cNvGrpSpPr/>
        <p:nvPr/>
      </p:nvGrpSpPr>
      <p:grpSpPr>
        <a:xfrm>
          <a:off x="0" y="0"/>
          <a:ext cx="0" cy="0"/>
          <a:chOff x="0" y="0"/>
          <a:chExt cx="0" cy="0"/>
        </a:xfrm>
      </p:grpSpPr>
      <p:pic>
        <p:nvPicPr>
          <p:cNvPr id="3" name="Image 2" descr="Une image contenant plein air, arbre, eau, Plaisance&#10;&#10;Le contenu généré par l’IA peut être incorrect.">
            <a:extLst>
              <a:ext uri="{FF2B5EF4-FFF2-40B4-BE49-F238E27FC236}">
                <a16:creationId xmlns:a16="http://schemas.microsoft.com/office/drawing/2014/main" id="{8EFCE389-5EDC-8334-D9A1-8B40277E16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5FF004E-63DF-3FDC-D469-7D6070D40621}"/>
              </a:ext>
            </a:extLst>
          </p:cNvPr>
          <p:cNvSpPr txBox="1"/>
          <p:nvPr/>
        </p:nvSpPr>
        <p:spPr>
          <a:xfrm>
            <a:off x="4578096" y="6117335"/>
            <a:ext cx="6912864" cy="461665"/>
          </a:xfrm>
          <a:prstGeom prst="rect">
            <a:avLst/>
          </a:prstGeom>
          <a:noFill/>
        </p:spPr>
        <p:txBody>
          <a:bodyPr wrap="square" rtlCol="0">
            <a:spAutoFit/>
          </a:bodyPr>
          <a:lstStyle/>
          <a:p>
            <a:r>
              <a:rPr lang="fr-FR" sz="2400" b="1">
                <a:solidFill>
                  <a:schemeClr val="bg1"/>
                </a:solidFill>
              </a:rPr>
              <a:t>Gorges de l'Ardèche</a:t>
            </a:r>
            <a:endParaRPr lang="fr-FR" sz="2400" b="1" dirty="0">
              <a:solidFill>
                <a:schemeClr val="bg1"/>
              </a:solidFill>
            </a:endParaRPr>
          </a:p>
        </p:txBody>
      </p:sp>
    </p:spTree>
    <p:extLst>
      <p:ext uri="{BB962C8B-B14F-4D97-AF65-F5344CB8AC3E}">
        <p14:creationId xmlns:p14="http://schemas.microsoft.com/office/powerpoint/2010/main" val="1258559754"/>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CFCF47-D379-B0B2-0059-38BD61B4D551}"/>
            </a:ext>
          </a:extLst>
        </p:cNvPr>
        <p:cNvGrpSpPr/>
        <p:nvPr/>
      </p:nvGrpSpPr>
      <p:grpSpPr>
        <a:xfrm>
          <a:off x="0" y="0"/>
          <a:ext cx="0" cy="0"/>
          <a:chOff x="0" y="0"/>
          <a:chExt cx="0" cy="0"/>
        </a:xfrm>
      </p:grpSpPr>
      <p:pic>
        <p:nvPicPr>
          <p:cNvPr id="3" name="Image 2" descr="Une image contenant plein air, récréation, pagaie, Loisir de plein air&#10;&#10;Le contenu généré par l’IA peut être incorrect.">
            <a:extLst>
              <a:ext uri="{FF2B5EF4-FFF2-40B4-BE49-F238E27FC236}">
                <a16:creationId xmlns:a16="http://schemas.microsoft.com/office/drawing/2014/main" id="{40969BE8-5223-AA7B-76C9-22DD1357C4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3872"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FBF301D-E8FC-98DE-6C98-3C6D9BAB9293}"/>
              </a:ext>
            </a:extLst>
          </p:cNvPr>
          <p:cNvSpPr txBox="1"/>
          <p:nvPr/>
        </p:nvSpPr>
        <p:spPr>
          <a:xfrm>
            <a:off x="4657344" y="6117335"/>
            <a:ext cx="6205728" cy="461665"/>
          </a:xfrm>
          <a:prstGeom prst="rect">
            <a:avLst/>
          </a:prstGeom>
          <a:noFill/>
        </p:spPr>
        <p:txBody>
          <a:bodyPr wrap="square" rtlCol="0">
            <a:spAutoFit/>
          </a:bodyPr>
          <a:lstStyle/>
          <a:p>
            <a:r>
              <a:rPr lang="fr-FR" sz="2400" b="1">
                <a:solidFill>
                  <a:schemeClr val="bg1"/>
                </a:solidFill>
              </a:rPr>
              <a:t>Gorges de l'Ardèche</a:t>
            </a:r>
            <a:endParaRPr lang="fr-FR" sz="2400" b="1" dirty="0">
              <a:solidFill>
                <a:schemeClr val="bg1"/>
              </a:solidFill>
            </a:endParaRPr>
          </a:p>
        </p:txBody>
      </p:sp>
    </p:spTree>
    <p:extLst>
      <p:ext uri="{BB962C8B-B14F-4D97-AF65-F5344CB8AC3E}">
        <p14:creationId xmlns:p14="http://schemas.microsoft.com/office/powerpoint/2010/main" val="639351469"/>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1D6104-DE9B-38FE-BB4A-71D02140BFCD}"/>
            </a:ext>
          </a:extLst>
        </p:cNvPr>
        <p:cNvGrpSpPr/>
        <p:nvPr/>
      </p:nvGrpSpPr>
      <p:grpSpPr>
        <a:xfrm>
          <a:off x="0" y="0"/>
          <a:ext cx="0" cy="0"/>
          <a:chOff x="0" y="0"/>
          <a:chExt cx="0" cy="0"/>
        </a:xfrm>
      </p:grpSpPr>
      <p:pic>
        <p:nvPicPr>
          <p:cNvPr id="3" name="Image 2" descr="Une image contenant plein air, embarcation, eau, transport&#10;&#10;Le contenu généré par l’IA peut être incorrect.">
            <a:extLst>
              <a:ext uri="{FF2B5EF4-FFF2-40B4-BE49-F238E27FC236}">
                <a16:creationId xmlns:a16="http://schemas.microsoft.com/office/drawing/2014/main" id="{8E025946-C5E9-BBA2-770F-10BBECEA77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9488"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08B3AE0-B10B-3620-D88D-520BB9B44754}"/>
              </a:ext>
            </a:extLst>
          </p:cNvPr>
          <p:cNvSpPr txBox="1"/>
          <p:nvPr/>
        </p:nvSpPr>
        <p:spPr>
          <a:xfrm>
            <a:off x="4669536" y="6117335"/>
            <a:ext cx="6864096" cy="461665"/>
          </a:xfrm>
          <a:prstGeom prst="rect">
            <a:avLst/>
          </a:prstGeom>
          <a:noFill/>
        </p:spPr>
        <p:txBody>
          <a:bodyPr wrap="square" rtlCol="0">
            <a:spAutoFit/>
          </a:bodyPr>
          <a:lstStyle/>
          <a:p>
            <a:r>
              <a:rPr lang="fr-FR" sz="2400" b="1" i="1">
                <a:solidFill>
                  <a:schemeClr val="bg1"/>
                </a:solidFill>
              </a:rPr>
              <a:t>Gorges de l'Ardèche</a:t>
            </a:r>
            <a:endParaRPr lang="fr-FR" sz="2400" b="1" i="1" dirty="0">
              <a:solidFill>
                <a:schemeClr val="bg1"/>
              </a:solidFill>
            </a:endParaRPr>
          </a:p>
        </p:txBody>
      </p:sp>
    </p:spTree>
    <p:extLst>
      <p:ext uri="{BB962C8B-B14F-4D97-AF65-F5344CB8AC3E}">
        <p14:creationId xmlns:p14="http://schemas.microsoft.com/office/powerpoint/2010/main" val="1061654569"/>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ADD047-2D32-FEFB-DE6E-54DBF774F3D1}"/>
            </a:ext>
          </a:extLst>
        </p:cNvPr>
        <p:cNvGrpSpPr/>
        <p:nvPr/>
      </p:nvGrpSpPr>
      <p:grpSpPr>
        <a:xfrm>
          <a:off x="0" y="0"/>
          <a:ext cx="0" cy="0"/>
          <a:chOff x="0" y="0"/>
          <a:chExt cx="0" cy="0"/>
        </a:xfrm>
      </p:grpSpPr>
      <p:pic>
        <p:nvPicPr>
          <p:cNvPr id="3" name="Image 2" descr="Une image contenant plein air, nature, montagne, paysage&#10;&#10;Le contenu généré par l’IA peut être incorrect.">
            <a:extLst>
              <a:ext uri="{FF2B5EF4-FFF2-40B4-BE49-F238E27FC236}">
                <a16:creationId xmlns:a16="http://schemas.microsoft.com/office/drawing/2014/main" id="{089868C1-89C3-0467-158B-973BDF7501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57955" y="279000"/>
            <a:ext cx="5532382"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C1B9659-8967-2125-C786-367A0EC54909}"/>
              </a:ext>
            </a:extLst>
          </p:cNvPr>
          <p:cNvSpPr txBox="1"/>
          <p:nvPr/>
        </p:nvSpPr>
        <p:spPr>
          <a:xfrm>
            <a:off x="280416" y="4023360"/>
            <a:ext cx="2877539" cy="830997"/>
          </a:xfrm>
          <a:prstGeom prst="rect">
            <a:avLst/>
          </a:prstGeom>
          <a:noFill/>
        </p:spPr>
        <p:txBody>
          <a:bodyPr wrap="square" rtlCol="0">
            <a:spAutoFit/>
          </a:bodyPr>
          <a:lstStyle/>
          <a:p>
            <a:r>
              <a:rPr lang="fr-FR" sz="2400" b="1">
                <a:solidFill>
                  <a:schemeClr val="bg1"/>
                </a:solidFill>
              </a:rPr>
              <a:t>Les gorges vers le cirque de Gaud.</a:t>
            </a:r>
            <a:endParaRPr lang="fr-FR" sz="2400" b="1" dirty="0">
              <a:solidFill>
                <a:schemeClr val="bg1"/>
              </a:solidFill>
            </a:endParaRPr>
          </a:p>
        </p:txBody>
      </p:sp>
    </p:spTree>
    <p:extLst>
      <p:ext uri="{BB962C8B-B14F-4D97-AF65-F5344CB8AC3E}">
        <p14:creationId xmlns:p14="http://schemas.microsoft.com/office/powerpoint/2010/main" val="1937948309"/>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5D157-265C-E94A-12F7-92D769D58B5E}"/>
            </a:ext>
          </a:extLst>
        </p:cNvPr>
        <p:cNvGrpSpPr/>
        <p:nvPr/>
      </p:nvGrpSpPr>
      <p:grpSpPr>
        <a:xfrm>
          <a:off x="0" y="0"/>
          <a:ext cx="0" cy="0"/>
          <a:chOff x="0" y="0"/>
          <a:chExt cx="0" cy="0"/>
        </a:xfrm>
      </p:grpSpPr>
      <p:pic>
        <p:nvPicPr>
          <p:cNvPr id="3" name="Image 2" descr="Une image contenant plein air, Oiseau de proie, oiseau, arbre&#10;&#10;Le contenu généré par l’IA peut être incorrect.">
            <a:extLst>
              <a:ext uri="{FF2B5EF4-FFF2-40B4-BE49-F238E27FC236}">
                <a16:creationId xmlns:a16="http://schemas.microsoft.com/office/drawing/2014/main" id="{71D94665-ECA9-43DA-9E96-0666BBA2FE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4445" y="279000"/>
            <a:ext cx="902578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D85852D-23DA-F07D-4262-FE90FAF0FC44}"/>
              </a:ext>
            </a:extLst>
          </p:cNvPr>
          <p:cNvSpPr txBox="1"/>
          <p:nvPr/>
        </p:nvSpPr>
        <p:spPr>
          <a:xfrm>
            <a:off x="9765792" y="3657600"/>
            <a:ext cx="2426208" cy="1569660"/>
          </a:xfrm>
          <a:prstGeom prst="rect">
            <a:avLst/>
          </a:prstGeom>
          <a:noFill/>
        </p:spPr>
        <p:txBody>
          <a:bodyPr wrap="square" rtlCol="0">
            <a:spAutoFit/>
          </a:bodyPr>
          <a:lstStyle/>
          <a:p>
            <a:r>
              <a:rPr lang="fr-FR" sz="2400" b="1">
                <a:solidFill>
                  <a:schemeClr val="bg1"/>
                </a:solidFill>
              </a:rPr>
              <a:t>Aigle de Bonelli, espèce rare des gorges de l'Ardèche.</a:t>
            </a:r>
            <a:endParaRPr lang="fr-FR" sz="2400" b="1" dirty="0">
              <a:solidFill>
                <a:schemeClr val="bg1"/>
              </a:solidFill>
            </a:endParaRPr>
          </a:p>
        </p:txBody>
      </p:sp>
    </p:spTree>
    <p:extLst>
      <p:ext uri="{BB962C8B-B14F-4D97-AF65-F5344CB8AC3E}">
        <p14:creationId xmlns:p14="http://schemas.microsoft.com/office/powerpoint/2010/main" val="3525381308"/>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520FB-3373-A35C-BF23-AAE94614F89C}"/>
            </a:ext>
          </a:extLst>
        </p:cNvPr>
        <p:cNvGrpSpPr/>
        <p:nvPr/>
      </p:nvGrpSpPr>
      <p:grpSpPr>
        <a:xfrm>
          <a:off x="0" y="0"/>
          <a:ext cx="0" cy="0"/>
          <a:chOff x="0" y="0"/>
          <a:chExt cx="0" cy="0"/>
        </a:xfrm>
      </p:grpSpPr>
      <p:pic>
        <p:nvPicPr>
          <p:cNvPr id="3" name="Image 2" descr="Une image contenant grave, plein air, texte, cimetière&#10;&#10;Le contenu généré par l’IA peut être incorrect.">
            <a:extLst>
              <a:ext uri="{FF2B5EF4-FFF2-40B4-BE49-F238E27FC236}">
                <a16:creationId xmlns:a16="http://schemas.microsoft.com/office/drawing/2014/main" id="{F5691992-CD69-CA9F-08E5-1CA2DD8C14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40608"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215CD83-E7A7-007E-6441-58634C174BB9}"/>
              </a:ext>
            </a:extLst>
          </p:cNvPr>
          <p:cNvSpPr txBox="1"/>
          <p:nvPr/>
        </p:nvSpPr>
        <p:spPr>
          <a:xfrm>
            <a:off x="560832" y="4037338"/>
            <a:ext cx="2682240" cy="461665"/>
          </a:xfrm>
          <a:prstGeom prst="rect">
            <a:avLst/>
          </a:prstGeom>
          <a:noFill/>
        </p:spPr>
        <p:txBody>
          <a:bodyPr wrap="square" rtlCol="0">
            <a:spAutoFit/>
          </a:bodyPr>
          <a:lstStyle/>
          <a:p>
            <a:r>
              <a:rPr lang="fr-FR" sz="2400" b="1" dirty="0">
                <a:solidFill>
                  <a:schemeClr val="bg1"/>
                </a:solidFill>
              </a:rPr>
              <a:t>Hibou grand-duc.</a:t>
            </a:r>
          </a:p>
        </p:txBody>
      </p:sp>
    </p:spTree>
    <p:extLst>
      <p:ext uri="{BB962C8B-B14F-4D97-AF65-F5344CB8AC3E}">
        <p14:creationId xmlns:p14="http://schemas.microsoft.com/office/powerpoint/2010/main" val="515107270"/>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09BF9B-4D4F-E813-B8AF-51589E31CE4F}"/>
            </a:ext>
          </a:extLst>
        </p:cNvPr>
        <p:cNvGrpSpPr/>
        <p:nvPr/>
      </p:nvGrpSpPr>
      <p:grpSpPr>
        <a:xfrm>
          <a:off x="0" y="0"/>
          <a:ext cx="0" cy="0"/>
          <a:chOff x="0" y="0"/>
          <a:chExt cx="0" cy="0"/>
        </a:xfrm>
      </p:grpSpPr>
      <p:pic>
        <p:nvPicPr>
          <p:cNvPr id="3" name="Image 2" descr="Une image contenant plein air, paysage, nature, arbre&#10;&#10;Le contenu généré par l’IA peut être incorrect.">
            <a:extLst>
              <a:ext uri="{FF2B5EF4-FFF2-40B4-BE49-F238E27FC236}">
                <a16:creationId xmlns:a16="http://schemas.microsoft.com/office/drawing/2014/main" id="{C1FE1952-11F4-D1A4-9766-7257320B67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6178" y="441000"/>
            <a:ext cx="6392573"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97FC5EE-229A-2A6B-AEDA-E94693B2E60F}"/>
              </a:ext>
            </a:extLst>
          </p:cNvPr>
          <p:cNvSpPr txBox="1"/>
          <p:nvPr/>
        </p:nvSpPr>
        <p:spPr>
          <a:xfrm>
            <a:off x="3157728" y="3880104"/>
            <a:ext cx="6392573" cy="461665"/>
          </a:xfrm>
          <a:prstGeom prst="rect">
            <a:avLst/>
          </a:prstGeom>
          <a:noFill/>
        </p:spPr>
        <p:txBody>
          <a:bodyPr wrap="square" rtlCol="0">
            <a:spAutoFit/>
          </a:bodyPr>
          <a:lstStyle/>
          <a:p>
            <a:r>
              <a:rPr lang="fr-FR" sz="2400" b="1" dirty="0">
                <a:solidFill>
                  <a:schemeClr val="bg1"/>
                </a:solidFill>
              </a:rPr>
              <a:t>L’Ardèche 1 et 2</a:t>
            </a:r>
          </a:p>
        </p:txBody>
      </p:sp>
      <p:pic>
        <p:nvPicPr>
          <p:cNvPr id="6" name="Image 5" descr="Une image contenant plein air, nature, ciel, montagne&#10;&#10;Le contenu généré par l’IA peut être incorrect.">
            <a:extLst>
              <a:ext uri="{FF2B5EF4-FFF2-40B4-BE49-F238E27FC236}">
                <a16:creationId xmlns:a16="http://schemas.microsoft.com/office/drawing/2014/main" id="{FEEA519C-810D-CFDA-7C7E-6C0FB14BED1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49696" y="3550344"/>
            <a:ext cx="5562814" cy="295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74197737"/>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D173C9-ADE1-8998-B933-38B0CBC8DC17}"/>
            </a:ext>
          </a:extLst>
        </p:cNvPr>
        <p:cNvGrpSpPr/>
        <p:nvPr/>
      </p:nvGrpSpPr>
      <p:grpSpPr>
        <a:xfrm>
          <a:off x="0" y="0"/>
          <a:ext cx="0" cy="0"/>
          <a:chOff x="0" y="0"/>
          <a:chExt cx="0" cy="0"/>
        </a:xfrm>
      </p:grpSpPr>
      <p:pic>
        <p:nvPicPr>
          <p:cNvPr id="3" name="Image 2" descr="Une image contenant plein air, nuage, ciel, arbre&#10;&#10;Le contenu généré par l’IA peut être incorrect.">
            <a:extLst>
              <a:ext uri="{FF2B5EF4-FFF2-40B4-BE49-F238E27FC236}">
                <a16:creationId xmlns:a16="http://schemas.microsoft.com/office/drawing/2014/main" id="{5454B443-0646-931A-2DBB-D0F7C5806D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5636" y="3429000"/>
            <a:ext cx="4531576" cy="302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30356D3-3891-8408-39E5-54FF4196F0A8}"/>
              </a:ext>
            </a:extLst>
          </p:cNvPr>
          <p:cNvSpPr txBox="1"/>
          <p:nvPr/>
        </p:nvSpPr>
        <p:spPr>
          <a:xfrm>
            <a:off x="1640308" y="2990903"/>
            <a:ext cx="4711724" cy="461665"/>
          </a:xfrm>
          <a:prstGeom prst="rect">
            <a:avLst/>
          </a:prstGeom>
          <a:noFill/>
        </p:spPr>
        <p:txBody>
          <a:bodyPr wrap="square" rtlCol="0">
            <a:spAutoFit/>
          </a:bodyPr>
          <a:lstStyle/>
          <a:p>
            <a:r>
              <a:rPr lang="fr-FR" sz="2400" b="1">
                <a:solidFill>
                  <a:schemeClr val="bg1"/>
                </a:solidFill>
              </a:rPr>
              <a:t>la Grotte Chauvet </a:t>
            </a:r>
            <a:endParaRPr lang="fr-FR" sz="2400" b="1" dirty="0">
              <a:solidFill>
                <a:schemeClr val="bg1"/>
              </a:solidFill>
            </a:endParaRPr>
          </a:p>
        </p:txBody>
      </p:sp>
      <p:sp>
        <p:nvSpPr>
          <p:cNvPr id="5" name="ZoneTexte 4">
            <a:extLst>
              <a:ext uri="{FF2B5EF4-FFF2-40B4-BE49-F238E27FC236}">
                <a16:creationId xmlns:a16="http://schemas.microsoft.com/office/drawing/2014/main" id="{A1A28A49-962F-28E6-C436-B518257B27DF}"/>
              </a:ext>
            </a:extLst>
          </p:cNvPr>
          <p:cNvSpPr txBox="1"/>
          <p:nvPr/>
        </p:nvSpPr>
        <p:spPr>
          <a:xfrm>
            <a:off x="158496" y="212956"/>
            <a:ext cx="6193536" cy="1200329"/>
          </a:xfrm>
          <a:prstGeom prst="rect">
            <a:avLst/>
          </a:prstGeom>
          <a:noFill/>
        </p:spPr>
        <p:txBody>
          <a:bodyPr wrap="square" rtlCol="0">
            <a:spAutoFit/>
          </a:bodyPr>
          <a:lstStyle/>
          <a:p>
            <a:r>
              <a:rPr lang="fr-FR" sz="2400" b="1" dirty="0">
                <a:solidFill>
                  <a:schemeClr val="bg1"/>
                </a:solidFill>
              </a:rPr>
              <a:t>Sur les hauteurs de Vallon-Pont-d’Arc, la reproduction de la célèbre Grotte Chauvet attire elle aussi des foules de touristes. </a:t>
            </a:r>
          </a:p>
        </p:txBody>
      </p:sp>
      <p:pic>
        <p:nvPicPr>
          <p:cNvPr id="7" name="Image 6" descr="Une image contenant plein air, nature, arbre, ciel&#10;&#10;Le contenu généré par l’IA peut être incorrect.">
            <a:extLst>
              <a:ext uri="{FF2B5EF4-FFF2-40B4-BE49-F238E27FC236}">
                <a16:creationId xmlns:a16="http://schemas.microsoft.com/office/drawing/2014/main" id="{870CEAFC-3B78-098D-F6F0-068207F96EC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35031" y="405000"/>
            <a:ext cx="4521333" cy="302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7AF5AA46-D1FB-FBCE-F181-8A126C82F721}"/>
              </a:ext>
            </a:extLst>
          </p:cNvPr>
          <p:cNvSpPr txBox="1"/>
          <p:nvPr/>
        </p:nvSpPr>
        <p:spPr>
          <a:xfrm>
            <a:off x="8663831" y="3365807"/>
            <a:ext cx="4531576" cy="461665"/>
          </a:xfrm>
          <a:prstGeom prst="rect">
            <a:avLst/>
          </a:prstGeom>
          <a:noFill/>
        </p:spPr>
        <p:txBody>
          <a:bodyPr wrap="square" rtlCol="0">
            <a:spAutoFit/>
          </a:bodyPr>
          <a:lstStyle/>
          <a:p>
            <a:r>
              <a:rPr lang="fr-FR" sz="2400" b="1">
                <a:solidFill>
                  <a:schemeClr val="bg1"/>
                </a:solidFill>
              </a:rPr>
              <a:t>Ardèche</a:t>
            </a:r>
            <a:endParaRPr lang="fr-FR" sz="2400" b="1" dirty="0">
              <a:solidFill>
                <a:schemeClr val="bg1"/>
              </a:solidFill>
            </a:endParaRPr>
          </a:p>
        </p:txBody>
      </p:sp>
    </p:spTree>
    <p:extLst>
      <p:ext uri="{BB962C8B-B14F-4D97-AF65-F5344CB8AC3E}">
        <p14:creationId xmlns:p14="http://schemas.microsoft.com/office/powerpoint/2010/main" val="3546086745"/>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9BF07-1CEB-0846-B4D7-560C62ECCEFD}"/>
            </a:ext>
          </a:extLst>
        </p:cNvPr>
        <p:cNvGrpSpPr/>
        <p:nvPr/>
      </p:nvGrpSpPr>
      <p:grpSpPr>
        <a:xfrm>
          <a:off x="0" y="0"/>
          <a:ext cx="0" cy="0"/>
          <a:chOff x="0" y="0"/>
          <a:chExt cx="0" cy="0"/>
        </a:xfrm>
      </p:grpSpPr>
      <p:pic>
        <p:nvPicPr>
          <p:cNvPr id="3" name="Image 2" descr="Une image contenant plein air, arbre, barrière, mammifère&#10;&#10;Le contenu généré par l’IA peut être incorrect.">
            <a:extLst>
              <a:ext uri="{FF2B5EF4-FFF2-40B4-BE49-F238E27FC236}">
                <a16:creationId xmlns:a16="http://schemas.microsoft.com/office/drawing/2014/main" id="{162ADCC2-28FE-A830-002F-F0CA3AF600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2064" y="441000"/>
            <a:ext cx="5312000"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618BD86-1789-3E14-8490-EFA46166C73C}"/>
              </a:ext>
            </a:extLst>
          </p:cNvPr>
          <p:cNvSpPr txBox="1"/>
          <p:nvPr/>
        </p:nvSpPr>
        <p:spPr>
          <a:xfrm>
            <a:off x="1060704" y="3429000"/>
            <a:ext cx="5458304" cy="2677656"/>
          </a:xfrm>
          <a:prstGeom prst="rect">
            <a:avLst/>
          </a:prstGeom>
          <a:noFill/>
        </p:spPr>
        <p:txBody>
          <a:bodyPr wrap="square" rtlCol="0">
            <a:spAutoFit/>
          </a:bodyPr>
          <a:lstStyle/>
          <a:p>
            <a:r>
              <a:rPr lang="fr-FR" sz="2400" b="1" dirty="0">
                <a:solidFill>
                  <a:schemeClr val="bg1"/>
                </a:solidFill>
              </a:rPr>
              <a:t>une ferme en plein air</a:t>
            </a:r>
          </a:p>
          <a:p>
            <a:r>
              <a:rPr lang="fr-FR" sz="2400" b="1" dirty="0">
                <a:solidFill>
                  <a:schemeClr val="bg1"/>
                </a:solidFill>
              </a:rPr>
              <a:t>La ferme du </a:t>
            </a:r>
            <a:r>
              <a:rPr lang="fr-FR" sz="2400" b="1" dirty="0" err="1">
                <a:solidFill>
                  <a:schemeClr val="bg1"/>
                </a:solidFill>
              </a:rPr>
              <a:t>Boyon</a:t>
            </a:r>
            <a:r>
              <a:rPr lang="fr-FR" sz="2400" b="1" dirty="0">
                <a:solidFill>
                  <a:schemeClr val="bg1"/>
                </a:solidFill>
              </a:rPr>
              <a:t>, située dans le Centre Ardèche, entre Privas et la Vallée de l’Eyrieux est très accueillante. Les cochons, chèvre, poules, oies et moutons se partagent 14 hectares de verdures</a:t>
            </a:r>
          </a:p>
        </p:txBody>
      </p:sp>
      <p:pic>
        <p:nvPicPr>
          <p:cNvPr id="6" name="Image 5" descr="Une image contenant plein air, nuage, ciel, plante&#10;&#10;Le contenu généré par l’IA peut être incorrect.">
            <a:extLst>
              <a:ext uri="{FF2B5EF4-FFF2-40B4-BE49-F238E27FC236}">
                <a16:creationId xmlns:a16="http://schemas.microsoft.com/office/drawing/2014/main" id="{D8317268-4136-A85E-824E-453B8DD9E04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31552" y="3429000"/>
            <a:ext cx="4048384" cy="306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84E2B8F9-91FA-5C79-E448-D741044294AB}"/>
              </a:ext>
            </a:extLst>
          </p:cNvPr>
          <p:cNvSpPr txBox="1"/>
          <p:nvPr/>
        </p:nvSpPr>
        <p:spPr>
          <a:xfrm>
            <a:off x="7290496" y="2598003"/>
            <a:ext cx="4730496" cy="830997"/>
          </a:xfrm>
          <a:prstGeom prst="rect">
            <a:avLst/>
          </a:prstGeom>
          <a:noFill/>
        </p:spPr>
        <p:txBody>
          <a:bodyPr wrap="square" rtlCol="0">
            <a:spAutoFit/>
          </a:bodyPr>
          <a:lstStyle/>
          <a:p>
            <a:r>
              <a:rPr lang="fr-FR" sz="2400" b="1">
                <a:solidFill>
                  <a:schemeClr val="bg1"/>
                </a:solidFill>
              </a:rPr>
              <a:t>Dans le Centre Ardèche, autour de Saint Martin de Valamas</a:t>
            </a:r>
            <a:endParaRPr lang="fr-FR" sz="2400" b="1" dirty="0">
              <a:solidFill>
                <a:schemeClr val="bg1"/>
              </a:solidFill>
            </a:endParaRPr>
          </a:p>
        </p:txBody>
      </p:sp>
    </p:spTree>
    <p:extLst>
      <p:ext uri="{BB962C8B-B14F-4D97-AF65-F5344CB8AC3E}">
        <p14:creationId xmlns:p14="http://schemas.microsoft.com/office/powerpoint/2010/main" val="888997124"/>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DB2295-55A7-9D18-4818-EFFF7EA05DC4}"/>
            </a:ext>
          </a:extLst>
        </p:cNvPr>
        <p:cNvGrpSpPr/>
        <p:nvPr/>
      </p:nvGrpSpPr>
      <p:grpSpPr>
        <a:xfrm>
          <a:off x="0" y="0"/>
          <a:ext cx="0" cy="0"/>
          <a:chOff x="0" y="0"/>
          <a:chExt cx="0" cy="0"/>
        </a:xfrm>
      </p:grpSpPr>
      <p:pic>
        <p:nvPicPr>
          <p:cNvPr id="3" name="Image 2" descr="Une image contenant Photographie aérienne, plein air, arbre, Vue plongeante&#10;&#10;Le contenu généré par l’IA peut être incorrect.">
            <a:extLst>
              <a:ext uri="{FF2B5EF4-FFF2-40B4-BE49-F238E27FC236}">
                <a16:creationId xmlns:a16="http://schemas.microsoft.com/office/drawing/2014/main" id="{88EC8975-775F-20F6-7BD0-A009B051D0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1116" y="3529012"/>
            <a:ext cx="4479802"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5" name="Image 4" descr="Une image contenant plein air, nature, montagne, paysage&#10;&#10;Le contenu généré par l’IA peut être incorrect.">
            <a:extLst>
              <a:ext uri="{FF2B5EF4-FFF2-40B4-BE49-F238E27FC236}">
                <a16:creationId xmlns:a16="http://schemas.microsoft.com/office/drawing/2014/main" id="{E132A287-9A7B-C26E-9F18-1B0A3C6FFA2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60826" y="356045"/>
            <a:ext cx="2988000" cy="4155603"/>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EC4102BC-4605-5E7F-E68D-A9913843A0E0}"/>
              </a:ext>
            </a:extLst>
          </p:cNvPr>
          <p:cNvSpPr txBox="1"/>
          <p:nvPr/>
        </p:nvSpPr>
        <p:spPr>
          <a:xfrm>
            <a:off x="2432304" y="2767584"/>
            <a:ext cx="7327392" cy="461665"/>
          </a:xfrm>
          <a:prstGeom prst="rect">
            <a:avLst/>
          </a:prstGeom>
          <a:noFill/>
        </p:spPr>
        <p:txBody>
          <a:bodyPr wrap="square" rtlCol="0">
            <a:spAutoFit/>
          </a:bodyPr>
          <a:lstStyle/>
          <a:p>
            <a:r>
              <a:rPr lang="fr-FR" sz="2400" b="1" dirty="0">
                <a:solidFill>
                  <a:schemeClr val="bg1"/>
                </a:solidFill>
              </a:rPr>
              <a:t> les gorges de l’Ardèche en randonnée 1 et2</a:t>
            </a:r>
          </a:p>
        </p:txBody>
      </p:sp>
      <p:sp>
        <p:nvSpPr>
          <p:cNvPr id="7" name="ZoneTexte 6">
            <a:extLst>
              <a:ext uri="{FF2B5EF4-FFF2-40B4-BE49-F238E27FC236}">
                <a16:creationId xmlns:a16="http://schemas.microsoft.com/office/drawing/2014/main" id="{36770577-C61D-E6A1-87DD-5612A2E35DF0}"/>
              </a:ext>
            </a:extLst>
          </p:cNvPr>
          <p:cNvSpPr txBox="1"/>
          <p:nvPr/>
        </p:nvSpPr>
        <p:spPr>
          <a:xfrm>
            <a:off x="1865376" y="689813"/>
            <a:ext cx="8168640" cy="523220"/>
          </a:xfrm>
          <a:prstGeom prst="rect">
            <a:avLst/>
          </a:prstGeom>
          <a:noFill/>
        </p:spPr>
        <p:txBody>
          <a:bodyPr wrap="square" rtlCol="0">
            <a:spAutoFit/>
          </a:bodyPr>
          <a:lstStyle/>
          <a:p>
            <a:r>
              <a:rPr lang="fr-FR" sz="2800" b="1" dirty="0">
                <a:solidFill>
                  <a:schemeClr val="bg1"/>
                </a:solidFill>
              </a:rPr>
              <a:t>Sur Une Suggestion De </a:t>
            </a:r>
            <a:r>
              <a:rPr lang="fr-FR" sz="2800" b="1" dirty="0" err="1">
                <a:solidFill>
                  <a:schemeClr val="bg1"/>
                </a:solidFill>
              </a:rPr>
              <a:t>JackDidier</a:t>
            </a:r>
            <a:endParaRPr lang="fr-FR" sz="2800" b="1" dirty="0">
              <a:solidFill>
                <a:schemeClr val="bg1"/>
              </a:solidFill>
            </a:endParaRPr>
          </a:p>
        </p:txBody>
      </p:sp>
      <p:sp>
        <p:nvSpPr>
          <p:cNvPr id="8" name="ZoneTexte 7">
            <a:extLst>
              <a:ext uri="{FF2B5EF4-FFF2-40B4-BE49-F238E27FC236}">
                <a16:creationId xmlns:a16="http://schemas.microsoft.com/office/drawing/2014/main" id="{3CD3A36C-0004-4302-DCD5-EEB2F5F21557}"/>
              </a:ext>
            </a:extLst>
          </p:cNvPr>
          <p:cNvSpPr txBox="1"/>
          <p:nvPr/>
        </p:nvSpPr>
        <p:spPr>
          <a:xfrm>
            <a:off x="1243584" y="1609344"/>
            <a:ext cx="7327392" cy="461665"/>
          </a:xfrm>
          <a:prstGeom prst="rect">
            <a:avLst/>
          </a:prstGeom>
          <a:noFill/>
        </p:spPr>
        <p:txBody>
          <a:bodyPr wrap="square" rtlCol="0">
            <a:spAutoFit/>
          </a:bodyPr>
          <a:lstStyle/>
          <a:p>
            <a:r>
              <a:rPr lang="fr-FR" sz="2400" b="1" dirty="0">
                <a:solidFill>
                  <a:schemeClr val="bg1"/>
                </a:solidFill>
              </a:rPr>
              <a:t>Lorient Vous A Proposé Les Gorges De  L’</a:t>
            </a:r>
            <a:r>
              <a:rPr lang="fr-FR" sz="2400" b="1" dirty="0" err="1">
                <a:solidFill>
                  <a:schemeClr val="bg1"/>
                </a:solidFill>
              </a:rPr>
              <a:t>Ardècge</a:t>
            </a:r>
            <a:endParaRPr lang="fr-FR" sz="2400" b="1" dirty="0">
              <a:solidFill>
                <a:schemeClr val="bg1"/>
              </a:solidFill>
            </a:endParaRPr>
          </a:p>
        </p:txBody>
      </p:sp>
      <p:sp>
        <p:nvSpPr>
          <p:cNvPr id="9" name="ZoneTexte 8">
            <a:extLst>
              <a:ext uri="{FF2B5EF4-FFF2-40B4-BE49-F238E27FC236}">
                <a16:creationId xmlns:a16="http://schemas.microsoft.com/office/drawing/2014/main" id="{445F9A69-E10C-F272-B30A-6763B6A3CE2F}"/>
              </a:ext>
            </a:extLst>
          </p:cNvPr>
          <p:cNvSpPr txBox="1"/>
          <p:nvPr/>
        </p:nvSpPr>
        <p:spPr>
          <a:xfrm>
            <a:off x="5327904" y="4783800"/>
            <a:ext cx="6010656" cy="1384995"/>
          </a:xfrm>
          <a:prstGeom prst="rect">
            <a:avLst/>
          </a:prstGeom>
          <a:noFill/>
        </p:spPr>
        <p:txBody>
          <a:bodyPr wrap="square" rtlCol="0">
            <a:spAutoFit/>
          </a:bodyPr>
          <a:lstStyle/>
          <a:p>
            <a:r>
              <a:rPr lang="fr-FR" sz="2800" b="1" dirty="0">
                <a:solidFill>
                  <a:schemeClr val="bg1"/>
                </a:solidFill>
              </a:rPr>
              <a:t>Les Images Et Le Son Du Net</a:t>
            </a:r>
          </a:p>
          <a:p>
            <a:endParaRPr lang="fr-FR" sz="2800" b="1" dirty="0">
              <a:solidFill>
                <a:schemeClr val="bg1"/>
              </a:solidFill>
            </a:endParaRPr>
          </a:p>
          <a:p>
            <a:r>
              <a:rPr lang="fr-FR" sz="2800" b="1" dirty="0">
                <a:solidFill>
                  <a:schemeClr val="bg1"/>
                </a:solidFill>
              </a:rPr>
              <a:t>                         Daniel</a:t>
            </a:r>
          </a:p>
        </p:txBody>
      </p:sp>
    </p:spTree>
    <p:extLst>
      <p:ext uri="{BB962C8B-B14F-4D97-AF65-F5344CB8AC3E}">
        <p14:creationId xmlns:p14="http://schemas.microsoft.com/office/powerpoint/2010/main" val="1957181230"/>
      </p:ext>
    </p:extLst>
  </p:cSld>
  <p:clrMapOvr>
    <a:masterClrMapping/>
  </p:clrMapOvr>
  <mc:AlternateContent xmlns:mc="http://schemas.openxmlformats.org/markup-compatibility/2006">
    <mc:Choice xmlns:p14="http://schemas.microsoft.com/office/powerpoint/2010/main" Requires="p14">
      <p:transition spd="slow" p14:dur="5000" advClick="0" advTm="14000"/>
    </mc:Choice>
    <mc:Fallback>
      <p:transition spd="slow" advClick="0" advTm="14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91</TotalTime>
  <Words>328</Words>
  <Application>Microsoft Office PowerPoint</Application>
  <PresentationFormat>Grand écran</PresentationFormat>
  <Paragraphs>42</Paragraphs>
  <Slides>30</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2025-02-28T10:54:19Z</dcterms:created>
  <dcterms:modified xsi:type="dcterms:W3CDTF">2025-07-14T04:05:35Z</dcterms:modified>
</cp:coreProperties>
</file>