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3" r:id="rId4"/>
    <p:sldId id="261" r:id="rId5"/>
    <p:sldId id="279" r:id="rId6"/>
    <p:sldId id="314" r:id="rId7"/>
    <p:sldId id="307" r:id="rId8"/>
    <p:sldId id="306" r:id="rId9"/>
    <p:sldId id="319" r:id="rId10"/>
    <p:sldId id="311" r:id="rId11"/>
    <p:sldId id="316" r:id="rId12"/>
    <p:sldId id="263" r:id="rId13"/>
    <p:sldId id="315" r:id="rId14"/>
    <p:sldId id="320" r:id="rId15"/>
    <p:sldId id="280" r:id="rId16"/>
    <p:sldId id="309" r:id="rId17"/>
    <p:sldId id="322" r:id="rId18"/>
    <p:sldId id="284" r:id="rId19"/>
    <p:sldId id="269" r:id="rId20"/>
    <p:sldId id="268" r:id="rId21"/>
    <p:sldId id="321" r:id="rId22"/>
    <p:sldId id="324" r:id="rId23"/>
    <p:sldId id="329" r:id="rId24"/>
    <p:sldId id="262" r:id="rId25"/>
    <p:sldId id="266" r:id="rId26"/>
    <p:sldId id="267" r:id="rId27"/>
    <p:sldId id="271" r:id="rId28"/>
    <p:sldId id="270" r:id="rId29"/>
    <p:sldId id="282" r:id="rId30"/>
    <p:sldId id="274" r:id="rId31"/>
    <p:sldId id="276" r:id="rId32"/>
    <p:sldId id="275" r:id="rId33"/>
    <p:sldId id="325" r:id="rId34"/>
    <p:sldId id="333" r:id="rId35"/>
    <p:sldId id="273" r:id="rId36"/>
    <p:sldId id="326" r:id="rId37"/>
    <p:sldId id="281" r:id="rId38"/>
    <p:sldId id="278" r:id="rId39"/>
    <p:sldId id="285" r:id="rId40"/>
    <p:sldId id="336" r:id="rId41"/>
    <p:sldId id="335" r:id="rId42"/>
    <p:sldId id="328" r:id="rId43"/>
    <p:sldId id="293" r:id="rId44"/>
    <p:sldId id="265" r:id="rId45"/>
    <p:sldId id="264" r:id="rId46"/>
    <p:sldId id="298" r:id="rId47"/>
    <p:sldId id="296" r:id="rId48"/>
    <p:sldId id="300" r:id="rId49"/>
    <p:sldId id="302" r:id="rId50"/>
    <p:sldId id="301" r:id="rId51"/>
    <p:sldId id="331" r:id="rId52"/>
    <p:sldId id="332" r:id="rId53"/>
    <p:sldId id="260" r:id="rId54"/>
    <p:sldId id="297" r:id="rId55"/>
    <p:sldId id="258" r:id="rId56"/>
    <p:sldId id="294" r:id="rId57"/>
    <p:sldId id="295" r:id="rId58"/>
    <p:sldId id="304" r:id="rId59"/>
    <p:sldId id="305" r:id="rId60"/>
    <p:sldId id="334" r:id="rId61"/>
    <p:sldId id="310" r:id="rId62"/>
    <p:sldId id="272" r:id="rId6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F4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9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44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21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23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487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2103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95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77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627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32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39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04B412-A9C7-43C2-8388-F0A113947878}" type="datetimeFigureOut">
              <a:rPr lang="fr-FR" smtClean="0"/>
              <a:t>16/07/2025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E7C48-D764-4105-AD9E-1520911B67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295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9" r="5983"/>
          <a:stretch/>
        </p:blipFill>
        <p:spPr>
          <a:xfrm>
            <a:off x="0" y="0"/>
            <a:ext cx="462395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56" r="-1"/>
          <a:stretch/>
        </p:blipFill>
        <p:spPr>
          <a:xfrm>
            <a:off x="4613564" y="0"/>
            <a:ext cx="453043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063542" y="230970"/>
            <a:ext cx="3972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Salin d’Aigues-Mortes</a:t>
            </a:r>
          </a:p>
        </p:txBody>
      </p:sp>
      <p:sp>
        <p:nvSpPr>
          <p:cNvPr id="3" name="Rectangle 2"/>
          <p:cNvSpPr/>
          <p:nvPr/>
        </p:nvSpPr>
        <p:spPr>
          <a:xfrm>
            <a:off x="384465" y="5350409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bleu du ciel, le blanc du sel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vastes étendues d’eau aux reflets d’un rose éclatant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feu d’artifices de couleurs que dévoile le Salin d’Aigues-Mortes, en Petite Camargue ! </a:t>
            </a:r>
          </a:p>
        </p:txBody>
      </p:sp>
    </p:spTree>
    <p:extLst>
      <p:ext uri="{BB962C8B-B14F-4D97-AF65-F5344CB8AC3E}">
        <p14:creationId xmlns:p14="http://schemas.microsoft.com/office/powerpoint/2010/main" val="262191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3000">
        <p15:prstTrans prst="fracture"/>
        <p:sndAc>
          <p:stSnd loop="1">
            <p:snd r:embed="rId2" name="PPS.-Voyage-Le-Languedoc_001.wav"/>
          </p:stSnd>
        </p:sndAc>
      </p:transition>
    </mc:Choice>
    <mc:Fallback>
      <p:transition spd="slow" advTm="13000">
        <p:fade/>
        <p:sndAc>
          <p:stSnd loop="1">
            <p:snd r:embed="rId2" name="PPS.-Voyage-Le-Languedoc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073" y="6004898"/>
            <a:ext cx="73983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petit train, à pied ou à vélo, voyez la vie en rose !</a:t>
            </a:r>
          </a:p>
        </p:txBody>
      </p:sp>
    </p:spTree>
    <p:extLst>
      <p:ext uri="{BB962C8B-B14F-4D97-AF65-F5344CB8AC3E}">
        <p14:creationId xmlns:p14="http://schemas.microsoft.com/office/powerpoint/2010/main" val="18424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00"/>
    </mc:Choice>
    <mc:Fallback xmlns=""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773" y="751344"/>
            <a:ext cx="86660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avril et octobre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visites avec un guide naturaliste à pied,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VTT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en 4x4), pour découvrir aussi la faune et la flore des lieux. </a:t>
            </a:r>
          </a:p>
        </p:txBody>
      </p:sp>
    </p:spTree>
    <p:extLst>
      <p:ext uri="{BB962C8B-B14F-4D97-AF65-F5344CB8AC3E}">
        <p14:creationId xmlns:p14="http://schemas.microsoft.com/office/powerpoint/2010/main" val="3343614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8" y="4716702"/>
            <a:ext cx="89881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Non loin du Grau du Roi, en bord de Méditerranée, ce haut lieu de la production de sel et de Fleur de sel de Camargue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dont l’existence remonte au Moyen Âge</a:t>
            </a:r>
          </a:p>
        </p:txBody>
      </p:sp>
    </p:spTree>
    <p:extLst>
      <p:ext uri="{BB962C8B-B14F-4D97-AF65-F5344CB8AC3E}">
        <p14:creationId xmlns:p14="http://schemas.microsoft.com/office/powerpoint/2010/main" val="216158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4576" y="4757989"/>
            <a:ext cx="86348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produire le sel, l’eau de mer est dirigée vers les étangs d’Aigues-Mortes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Suite à l’évaporation naturelle de l’eau dans les salins à l’approche de la belle saison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006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09" y="2413338"/>
            <a:ext cx="84893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salinité favorise le développement d'une micro algue naturellement présente,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Dunaliella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Salina, Riche en caroténoïdes (des colorants naturels), celle-ci colore les bassins en une spectaculaire couleur rose, consommée par les crevettes elles-mêmes source de nourriture des flamants.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16738" y="421839"/>
            <a:ext cx="6601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Pourquoi l’eau de mer les bassins est elle rose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0285" y="5169557"/>
            <a:ext cx="91543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Dunaliella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Salia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 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développe cette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algue, riche en caroténoïde, est due à une très forte concentration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Elle est ensuite ingérée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par les minuscules crevettes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Artémia Salina.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09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5473" y="8577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minuscules crevettes Artémia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Salina sont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principale ressource alimentaire des flamants roses nombreux en Petite Camargue. </a:t>
            </a:r>
          </a:p>
        </p:txBody>
      </p:sp>
    </p:spTree>
    <p:extLst>
      <p:ext uri="{BB962C8B-B14F-4D97-AF65-F5344CB8AC3E}">
        <p14:creationId xmlns:p14="http://schemas.microsoft.com/office/powerpoint/2010/main" val="349160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09" y="421562"/>
            <a:ext cx="8842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l’origine, les petits flamants naissent blancs. Ils deviennent donc roses (pelages, pattes et bec), grâce à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Dunaliella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Salia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337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9545" y="5343574"/>
            <a:ext cx="84893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salinité favorise le développement d'une micro algue naturellement présente, la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Dunaliella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Salina, </a:t>
            </a:r>
          </a:p>
        </p:txBody>
      </p:sp>
    </p:spTree>
    <p:extLst>
      <p:ext uri="{BB962C8B-B14F-4D97-AF65-F5344CB8AC3E}">
        <p14:creationId xmlns:p14="http://schemas.microsoft.com/office/powerpoint/2010/main" val="298023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89709" y="577426"/>
            <a:ext cx="76892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 en caroténoïdes (des colorants naturels), celle-ci colore les bassins en une spectaculaire couleur rose, </a:t>
            </a:r>
          </a:p>
        </p:txBody>
      </p:sp>
    </p:spTree>
    <p:extLst>
      <p:ext uri="{BB962C8B-B14F-4D97-AF65-F5344CB8AC3E}">
        <p14:creationId xmlns:p14="http://schemas.microsoft.com/office/powerpoint/2010/main" val="227544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01" y="5551393"/>
            <a:ext cx="88010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récolte de la fleur de sel de Camargue a démarré aux Salins d'Aigues-Mortes (Gard) ce mardi 1er juillet 2025. </a:t>
            </a:r>
          </a:p>
        </p:txBody>
      </p:sp>
    </p:spTree>
    <p:extLst>
      <p:ext uri="{BB962C8B-B14F-4D97-AF65-F5344CB8AC3E}">
        <p14:creationId xmlns:p14="http://schemas.microsoft.com/office/powerpoint/2010/main" val="130087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0"/>
            <a:ext cx="914399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récole de la fleur de sel a démarré 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Salins ou Quinze  salariés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ramassent plus d'une tonne de cet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or blanc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jour. </a:t>
            </a:r>
          </a:p>
        </p:txBody>
      </p:sp>
    </p:spTree>
    <p:extLst>
      <p:ext uri="{BB962C8B-B14F-4D97-AF65-F5344CB8AC3E}">
        <p14:creationId xmlns:p14="http://schemas.microsoft.com/office/powerpoint/2010/main" val="356402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t="1818" b="6213"/>
          <a:stretch/>
        </p:blipFill>
        <p:spPr>
          <a:xfrm>
            <a:off x="0" y="0"/>
            <a:ext cx="9145368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6019" y="5416034"/>
            <a:ext cx="2109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L’or </a:t>
            </a:r>
            <a:r>
              <a:rPr lang="fr-F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blanc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339130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6418" y="5326209"/>
            <a:ext cx="82607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salins dévoilent d’impressionnantes camelles, ces blanches pyramides de sel pouvant dépasser 20 m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haut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234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9" y="536001"/>
            <a:ext cx="83854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Également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étangs de saumure rougeâtre, où le sel se dépose en été, au fur et à mesure que l’eau de mer s’évapore</a:t>
            </a:r>
          </a:p>
        </p:txBody>
      </p:sp>
    </p:spTree>
    <p:extLst>
      <p:ext uri="{BB962C8B-B14F-4D97-AF65-F5344CB8AC3E}">
        <p14:creationId xmlns:p14="http://schemas.microsoft.com/office/powerpoint/2010/main" val="8573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04718" y="397225"/>
            <a:ext cx="6683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Première réserve de flamants roses d’Europe, </a:t>
            </a: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751544" y="5603348"/>
            <a:ext cx="76409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 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Dunaliella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Salina qui donne leur couleur flamboyante aux célèbres flamants.</a:t>
            </a:r>
          </a:p>
        </p:txBody>
      </p:sp>
    </p:spTree>
    <p:extLst>
      <p:ext uri="{BB962C8B-B14F-4D97-AF65-F5344CB8AC3E}">
        <p14:creationId xmlns:p14="http://schemas.microsoft.com/office/powerpoint/2010/main" val="9236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3681" y="290312"/>
            <a:ext cx="85621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récupérateurs de sel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permettent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récolter facilement le sel sur le terrain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couches de 20 à 35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cm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le transporter directement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camions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67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8928" y="5229136"/>
            <a:ext cx="84478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 décharger dans les stocks ou sur les chaînes de traitement. la capacité peut aller de 50 à 200 tonnes par heure, récolte efficace et à haut volume.</a:t>
            </a:r>
          </a:p>
        </p:txBody>
      </p:sp>
    </p:spTree>
    <p:extLst>
      <p:ext uri="{BB962C8B-B14F-4D97-AF65-F5344CB8AC3E}">
        <p14:creationId xmlns:p14="http://schemas.microsoft.com/office/powerpoint/2010/main" val="657402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489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8965" y="4318154"/>
            <a:ext cx="59602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Sel impure mélanger avec un peu de sable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764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71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0094" y="475700"/>
            <a:ext cx="53575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Filtrage du sel pour éliminer le sable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81866" y="5066832"/>
            <a:ext cx="86712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utilise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filtres qui permettent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retenir et d évacuer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particules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solides ( le sable ) 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liquide qui passe au travers du filtre est appelé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filtrat ( eau salée 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649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96359" y="1616517"/>
            <a:ext cx="430438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sel filtré est stocké en dune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1796359" y="4655127"/>
            <a:ext cx="1694987" cy="1194955"/>
          </a:xfrm>
          <a:prstGeom prst="wedgeEllipseCallout">
            <a:avLst>
              <a:gd name="adj1" fmla="val 156038"/>
              <a:gd name="adj2" fmla="val -21338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rgbClr val="FFFF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6359" y="5021771"/>
            <a:ext cx="171609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filtreuse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245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0117" y="5222162"/>
            <a:ext cx="6963765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sel subit de nombreux contrôles et traitements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Avant d’aller à l’usine pour être conditionné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99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11" y="5203513"/>
            <a:ext cx="88842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électrolyseur au sel est un système de traitement automatique qui transforme le sel dissous dans l'eau en chlore naturel grâce à une réaction chimique appelée électrolyse.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143000" y="497717"/>
            <a:ext cx="6494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Comment fonctionne une filtration au sel ?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08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4602" y="5333046"/>
            <a:ext cx="82347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chlore naturel s'occupe ensuite d'éliminer les bactéries et les algues, avant de se retransformer en sel, créant ainsi un cercle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vertueux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993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22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791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2900" y="4769428"/>
            <a:ext cx="855171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Partez en famille, entre amis ou solitaire à pied pour une balade en liberté sur des chemins dédiés et fléchés jusqu’à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camelle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sel.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CF433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92892" y="234526"/>
            <a:ext cx="495080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parcours un point pour se rafraichir </a:t>
            </a:r>
            <a:endParaRPr lang="fr-FR" sz="36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489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037" y="258864"/>
            <a:ext cx="902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accéder au sommet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camelle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vue à 360 degrés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Salins et de la ville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d’Aigues-Mortes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ppréciez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beauté des paysages, </a:t>
            </a:r>
          </a:p>
        </p:txBody>
      </p:sp>
    </p:spTree>
    <p:extLst>
      <p:ext uri="{BB962C8B-B14F-4D97-AF65-F5344CB8AC3E}">
        <p14:creationId xmlns:p14="http://schemas.microsoft.com/office/powerpoint/2010/main" val="263706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5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80722" y="366052"/>
            <a:ext cx="41825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Sommet de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camelle de sel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7237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17559" y="483908"/>
            <a:ext cx="45272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Grimpette à 15% de la camelle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7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9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6538" y="6105388"/>
            <a:ext cx="57999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sommet une belle table d’orientation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07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82614" y="754072"/>
            <a:ext cx="55787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vue sur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d’Aigues Mortes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6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6739" y="400781"/>
            <a:ext cx="490070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Il est temps de poursuivre la visite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24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1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35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19" t="16847" r="16896" b="26158"/>
          <a:stretch/>
        </p:blipFill>
        <p:spPr>
          <a:xfrm>
            <a:off x="0" y="0"/>
            <a:ext cx="92546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1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94107" y="608599"/>
            <a:ext cx="55531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bulldozer en action sur une camelle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99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0135" y="5471545"/>
            <a:ext cx="696376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Au sommet des camelles le bulldozer étale le sel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déversé par les tapis pour atteindre les 20m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96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5358" y="335156"/>
            <a:ext cx="85932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 en caroténoïdes celle-ci colore les bassins, consommée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crevettes,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nourriture des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flamants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donne leur couleur flamboyante aux célèbres flamants.</a:t>
            </a:r>
          </a:p>
        </p:txBody>
      </p:sp>
    </p:spTree>
    <p:extLst>
      <p:ext uri="{BB962C8B-B14F-4D97-AF65-F5344CB8AC3E}">
        <p14:creationId xmlns:p14="http://schemas.microsoft.com/office/powerpoint/2010/main" val="72766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7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3612" y="5139035"/>
            <a:ext cx="835677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la sortie des ateliers de traitement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sélection est faite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sel qui est conditionné pour la consommation et le sel de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déneigement pour les routes l’hivers et autres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842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6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3025" y="5648190"/>
            <a:ext cx="37657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machine à ramasser le sel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58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5863" y="5274118"/>
            <a:ext cx="8988137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Engins utilisés sur les salins d’après notre guide ils souffrent beaucoup car le sel attaque les tuyauteries Tuyaux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hydraulyque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les conduite d’eau la rouille grippe les chenilles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,,,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95525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09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73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39097" y="234526"/>
            <a:ext cx="6175088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effectLst/>
                <a:latin typeface="Harlow Solid Italic" panose="04030604020F02020D02" pitchFamily="82" charset="0"/>
              </a:rPr>
              <a:t>Sur le site une cave vinicole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Cuvée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Saint Louis &amp; Terres de la Baleine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505604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Aigues-Mortes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histoire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liés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Louis, roi de France… On y faisait déjà du sel et du vin aux Salins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Midi nous retrouvons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premières productions dès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125911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0" y="5264912"/>
            <a:ext cx="88634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 est vinifié selon les méthodes traditionnelles. Les raisins sont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cueillis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maturité,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CF433"/>
                </a:solidFill>
                <a:latin typeface="Harlow Solid Italic" panose="04030604020F02020D02" pitchFamily="82" charset="0"/>
              </a:rPr>
              <a:t>la nuit, entre 1 h et 5 h du matin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afin de conserver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arômes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refroidis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pressés délicatement.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2207122" y="723768"/>
            <a:ext cx="55851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tradition de l'excellence</a:t>
            </a:r>
            <a:endParaRPr lang="fr-FR" sz="4000" dirty="0"/>
          </a:p>
        </p:txBody>
      </p:sp>
    </p:spTree>
    <p:extLst>
      <p:ext uri="{BB962C8B-B14F-4D97-AF65-F5344CB8AC3E}">
        <p14:creationId xmlns:p14="http://schemas.microsoft.com/office/powerpoint/2010/main" val="29423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2232" y="137729"/>
            <a:ext cx="875953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​</a:t>
            </a:r>
            <a:endParaRPr lang="fr-F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vigne est cultivée sur des sables dunaires d’apports rhodaniens, marins et éoliens formant le cordon littoral ou lido. Le paysage est unique entre lagunes et marais salants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2586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72331" y="5856008"/>
            <a:ext cx="45993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Retour d’un petit train de visite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49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45004" y="2967335"/>
            <a:ext cx="64540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boutique propose du sel sous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divers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formes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15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13128" y="483908"/>
            <a:ext cx="702948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boutique a du succès avec des choix importants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93412" y="6094999"/>
            <a:ext cx="45672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bourguignonnes se régalent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28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745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42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39446" y="1304790"/>
            <a:ext cx="307026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petite Camargue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16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48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1048" y="5336463"/>
            <a:ext cx="31005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Harlow Solid Italic" panose="04030604020F02020D02" pitchFamily="82" charset="0"/>
              </a:rPr>
              <a:t>Maison d’un saunier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224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74838" y="390390"/>
            <a:ext cx="619432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une harde de chevaux déboulent des marais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ui sont  autour Aigres Mortes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81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crush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1"/>
          <a:stretch/>
        </p:blipFill>
        <p:spPr>
          <a:xfrm>
            <a:off x="0" y="0"/>
            <a:ext cx="929168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91" y="350150"/>
            <a:ext cx="901930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petite escapade très agréable et de merveilleux paysages à voir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petit train s’arrête au pied d’une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camelle  de 20m de haut à 15%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qu’il faut escalader une fois en haut le panorama est grandiose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amoureux de belles photos le détour vaut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coup , visite découverte à faire,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9062" y="6302817"/>
            <a:ext cx="72170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Création: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latin typeface="Harlow Solid Italic" panose="04030604020F02020D02" pitchFamily="82" charset="0"/>
              </a:rPr>
              <a:t>petit résumé de notre visite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 </a:t>
            </a:r>
            <a:r>
              <a:rPr lang="fr-FR" sz="2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  <a:latin typeface="Harlow Solid Italic" panose="04030604020F02020D02" pitchFamily="82" charset="0"/>
              </a:rPr>
              <a:t> : juillet 2025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925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20000">
        <p15:prstTrans prst="origami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593</TotalTime>
  <Words>953</Words>
  <Application>Microsoft Office PowerPoint</Application>
  <PresentationFormat>Affichage à l'écran (4:3)</PresentationFormat>
  <Paragraphs>69</Paragraphs>
  <Slides>62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73</cp:revision>
  <dcterms:created xsi:type="dcterms:W3CDTF">2025-07-02T18:01:36Z</dcterms:created>
  <dcterms:modified xsi:type="dcterms:W3CDTF">2025-07-16T15:30:46Z</dcterms:modified>
  <cp:contentStatus/>
</cp:coreProperties>
</file>