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72" r:id="rId4"/>
    <p:sldId id="270" r:id="rId5"/>
    <p:sldId id="269" r:id="rId6"/>
    <p:sldId id="268" r:id="rId7"/>
    <p:sldId id="267" r:id="rId8"/>
    <p:sldId id="266" r:id="rId9"/>
    <p:sldId id="265" r:id="rId10"/>
    <p:sldId id="264" r:id="rId11"/>
    <p:sldId id="263" r:id="rId12"/>
    <p:sldId id="262" r:id="rId13"/>
    <p:sldId id="261" r:id="rId14"/>
    <p:sldId id="260" r:id="rId15"/>
    <p:sldId id="259" r:id="rId16"/>
    <p:sldId id="258" r:id="rId17"/>
    <p:sldId id="257" r:id="rId18"/>
    <p:sldId id="273" r:id="rId19"/>
    <p:sldId id="274" r:id="rId20"/>
    <p:sldId id="275" r:id="rId21"/>
    <p:sldId id="277" r:id="rId22"/>
    <p:sldId id="278" r:id="rId23"/>
    <p:sldId id="279" r:id="rId24"/>
    <p:sldId id="280" r:id="rId25"/>
    <p:sldId id="281" r:id="rId26"/>
    <p:sldId id="282" r:id="rId27"/>
    <p:sldId id="283"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591" autoAdjust="0"/>
    <p:restoredTop sz="94660"/>
  </p:normalViewPr>
  <p:slideViewPr>
    <p:cSldViewPr snapToGrid="0">
      <p:cViewPr varScale="1">
        <p:scale>
          <a:sx n="61" d="100"/>
          <a:sy n="61" d="100"/>
        </p:scale>
        <p:origin x="34"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13/07/2025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13/07/2025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bateau, ciel, embarcation&#10;&#10;Le contenu généré par l’IA peut être incorrect.">
            <a:extLst>
              <a:ext uri="{FF2B5EF4-FFF2-40B4-BE49-F238E27FC236}">
                <a16:creationId xmlns:a16="http://schemas.microsoft.com/office/drawing/2014/main" id="{3A8C1AF7-3495-AFD2-758A-BBFAB8D2539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836" y="549000"/>
            <a:ext cx="8683428" cy="576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513E4A1-ECEC-3646-80B2-6903B200CC4F}"/>
              </a:ext>
            </a:extLst>
          </p:cNvPr>
          <p:cNvSpPr txBox="1"/>
          <p:nvPr/>
        </p:nvSpPr>
        <p:spPr>
          <a:xfrm>
            <a:off x="3096768" y="5785780"/>
            <a:ext cx="6547104" cy="523220"/>
          </a:xfrm>
          <a:prstGeom prst="rect">
            <a:avLst/>
          </a:prstGeom>
          <a:noFill/>
        </p:spPr>
        <p:txBody>
          <a:bodyPr wrap="square" rtlCol="0">
            <a:spAutoFit/>
          </a:bodyPr>
          <a:lstStyle/>
          <a:p>
            <a:r>
              <a:rPr lang="fr-FR" sz="2800" b="1" dirty="0">
                <a:solidFill>
                  <a:schemeClr val="bg1"/>
                </a:solidFill>
              </a:rPr>
              <a:t>Baie de </a:t>
            </a:r>
            <a:r>
              <a:rPr lang="fr-FR" sz="2800" b="1" dirty="0" err="1">
                <a:solidFill>
                  <a:schemeClr val="bg1"/>
                </a:solidFill>
              </a:rPr>
              <a:t>Cadaqués</a:t>
            </a:r>
            <a:r>
              <a:rPr lang="fr-FR" sz="2800" b="1" dirty="0">
                <a:solidFill>
                  <a:schemeClr val="bg1"/>
                </a:solidFill>
              </a:rPr>
              <a:t>. </a:t>
            </a:r>
          </a:p>
        </p:txBody>
      </p:sp>
      <p:sp>
        <p:nvSpPr>
          <p:cNvPr id="8" name="ZoneTexte 7">
            <a:extLst>
              <a:ext uri="{FF2B5EF4-FFF2-40B4-BE49-F238E27FC236}">
                <a16:creationId xmlns:a16="http://schemas.microsoft.com/office/drawing/2014/main" id="{39606D8C-7355-1725-BD61-6A140B3DEB56}"/>
              </a:ext>
            </a:extLst>
          </p:cNvPr>
          <p:cNvSpPr txBox="1"/>
          <p:nvPr/>
        </p:nvSpPr>
        <p:spPr>
          <a:xfrm>
            <a:off x="1389888" y="1170432"/>
            <a:ext cx="7851648" cy="523220"/>
          </a:xfrm>
          <a:prstGeom prst="rect">
            <a:avLst/>
          </a:prstGeom>
          <a:noFill/>
        </p:spPr>
        <p:txBody>
          <a:bodyPr wrap="square" rtlCol="0">
            <a:spAutoFit/>
          </a:bodyPr>
          <a:lstStyle/>
          <a:p>
            <a:r>
              <a:rPr lang="fr-FR" sz="2800" b="1" dirty="0">
                <a:solidFill>
                  <a:schemeClr val="bg1"/>
                </a:solidFill>
              </a:rPr>
              <a:t>La Costa – Brava – Espagne Suite Et Fin</a:t>
            </a:r>
          </a:p>
        </p:txBody>
      </p:sp>
      <p:sp>
        <p:nvSpPr>
          <p:cNvPr id="9" name="ZoneTexte 8">
            <a:extLst>
              <a:ext uri="{FF2B5EF4-FFF2-40B4-BE49-F238E27FC236}">
                <a16:creationId xmlns:a16="http://schemas.microsoft.com/office/drawing/2014/main" id="{BC631840-0B59-64AE-F301-68516C2C8E7D}"/>
              </a:ext>
            </a:extLst>
          </p:cNvPr>
          <p:cNvSpPr txBox="1"/>
          <p:nvPr/>
        </p:nvSpPr>
        <p:spPr>
          <a:xfrm>
            <a:off x="9241536" y="487025"/>
            <a:ext cx="2950464" cy="6370975"/>
          </a:xfrm>
          <a:prstGeom prst="rect">
            <a:avLst/>
          </a:prstGeom>
          <a:noFill/>
        </p:spPr>
        <p:txBody>
          <a:bodyPr wrap="square" rtlCol="0">
            <a:spAutoFit/>
          </a:bodyPr>
          <a:lstStyle/>
          <a:p>
            <a:r>
              <a:rPr lang="fr-FR" sz="2400" b="1">
                <a:solidFill>
                  <a:schemeClr val="bg1"/>
                </a:solidFill>
              </a:rPr>
              <a:t>La Catalogne a deux langues officielles, le catalan et le castillan. La majorité de la population autochtone parle habituellement le catalan et la majorité de la population comprend et s’exprime parfaitement en castillan et en catalan.</a:t>
            </a:r>
            <a:endParaRPr lang="fr-FR" sz="2400" b="1" dirty="0">
              <a:solidFill>
                <a:schemeClr val="bg1"/>
              </a:solidFill>
            </a:endParaRP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xmlns:p14="http://schemas.microsoft.com/office/powerpoint/2010/main">
    <mc:Choice Requires="p14">
      <p:transition spd="slow" p14:dur="5000" advClick="0" advTm="14000">
        <p:sndAc>
          <p:stSnd loop="1">
            <p:snd r:embed="rId2" name="Nuits dEspagne.wav"/>
          </p:stSnd>
        </p:sndAc>
      </p:transition>
    </mc:Choice>
    <mc:Fallback xmlns="">
      <p:transition spd="slow" advClick="0" advTm="14000">
        <p:sndAc>
          <p:stSnd loop="1">
            <p:snd r:embed="rId4" name="Nuits dEspagn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plein air, bateau, marina, embarcation&#10;&#10;Le contenu généré par l’IA peut être incorrect.">
            <a:extLst>
              <a:ext uri="{FF2B5EF4-FFF2-40B4-BE49-F238E27FC236}">
                <a16:creationId xmlns:a16="http://schemas.microsoft.com/office/drawing/2014/main" id="{B33DF894-7CD6-18E8-ED0A-1A4B1A9BCB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4359" y="794568"/>
            <a:ext cx="3984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nature, rive&#10;&#10;Le contenu généré par l’IA peut être incorrect.">
            <a:extLst>
              <a:ext uri="{FF2B5EF4-FFF2-40B4-BE49-F238E27FC236}">
                <a16:creationId xmlns:a16="http://schemas.microsoft.com/office/drawing/2014/main" id="{B8588B2C-E88E-FFDE-AC4E-E578C15C68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9641" y="3206497"/>
            <a:ext cx="4428000" cy="298933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A2D3CFFB-1F52-CBA9-A260-A64B2E19840F}"/>
              </a:ext>
            </a:extLst>
          </p:cNvPr>
          <p:cNvSpPr txBox="1"/>
          <p:nvPr/>
        </p:nvSpPr>
        <p:spPr>
          <a:xfrm>
            <a:off x="1743456" y="3963282"/>
            <a:ext cx="6266688" cy="584775"/>
          </a:xfrm>
          <a:prstGeom prst="rect">
            <a:avLst/>
          </a:prstGeom>
          <a:noFill/>
        </p:spPr>
        <p:txBody>
          <a:bodyPr wrap="square" rtlCol="0">
            <a:spAutoFit/>
          </a:bodyPr>
          <a:lstStyle/>
          <a:p>
            <a:r>
              <a:rPr lang="fr-FR" sz="3200" b="1" dirty="0">
                <a:solidFill>
                  <a:schemeClr val="bg1"/>
                </a:solidFill>
              </a:rPr>
              <a:t>visiter sur la Costa Brava</a:t>
            </a:r>
          </a:p>
        </p:txBody>
      </p:sp>
      <p:sp>
        <p:nvSpPr>
          <p:cNvPr id="7" name="ZoneTexte 6">
            <a:extLst>
              <a:ext uri="{FF2B5EF4-FFF2-40B4-BE49-F238E27FC236}">
                <a16:creationId xmlns:a16="http://schemas.microsoft.com/office/drawing/2014/main" id="{52B63E1C-415D-6362-A0DC-232F7075B435}"/>
              </a:ext>
            </a:extLst>
          </p:cNvPr>
          <p:cNvSpPr txBox="1"/>
          <p:nvPr/>
        </p:nvSpPr>
        <p:spPr>
          <a:xfrm>
            <a:off x="3171160" y="4548057"/>
            <a:ext cx="3962400" cy="646331"/>
          </a:xfrm>
          <a:prstGeom prst="rect">
            <a:avLst/>
          </a:prstGeom>
          <a:noFill/>
        </p:spPr>
        <p:txBody>
          <a:bodyPr wrap="square" rtlCol="0">
            <a:spAutoFit/>
          </a:bodyPr>
          <a:lstStyle/>
          <a:p>
            <a:r>
              <a:rPr lang="fr-FR" sz="3600" b="1" dirty="0">
                <a:solidFill>
                  <a:schemeClr val="bg1"/>
                </a:solidFill>
              </a:rPr>
              <a:t>À Suivre</a:t>
            </a: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plein air, bâtiment, fenêtre, plante&#10;&#10;Le contenu généré par l’IA peut être incorrect.">
            <a:extLst>
              <a:ext uri="{FF2B5EF4-FFF2-40B4-BE49-F238E27FC236}">
                <a16:creationId xmlns:a16="http://schemas.microsoft.com/office/drawing/2014/main" id="{D714A958-C7E8-A6D9-752F-7A9484F121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720" y="3429000"/>
            <a:ext cx="4548096" cy="302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scène, ciel, place de marché&#10;&#10;Le contenu généré par l’IA peut être incorrect.">
            <a:extLst>
              <a:ext uri="{FF2B5EF4-FFF2-40B4-BE49-F238E27FC236}">
                <a16:creationId xmlns:a16="http://schemas.microsoft.com/office/drawing/2014/main" id="{A3BE6B6F-427A-A2A7-A131-BCFA467636E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17062" y="353928"/>
            <a:ext cx="7248218"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2629907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plein air, nuage, ciel, eau&#10;&#10;Le contenu généré par l’IA peut être incorrect.">
            <a:extLst>
              <a:ext uri="{FF2B5EF4-FFF2-40B4-BE49-F238E27FC236}">
                <a16:creationId xmlns:a16="http://schemas.microsoft.com/office/drawing/2014/main" id="{44A35C98-940E-EF64-AC4F-FB71CBC57A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8688" y="722376"/>
            <a:ext cx="3984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ciel, plein air, eau, nature&#10;&#10;Le contenu généré par l’IA peut être incorrect.">
            <a:extLst>
              <a:ext uri="{FF2B5EF4-FFF2-40B4-BE49-F238E27FC236}">
                <a16:creationId xmlns:a16="http://schemas.microsoft.com/office/drawing/2014/main" id="{6EC70D39-A419-1924-BD0A-7133697CA4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33312" y="3112008"/>
            <a:ext cx="4080000" cy="306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0044828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plein air, bâtiment, arbre, pierre&#10;&#10;Le contenu généré par l’IA peut être incorrect.">
            <a:extLst>
              <a:ext uri="{FF2B5EF4-FFF2-40B4-BE49-F238E27FC236}">
                <a16:creationId xmlns:a16="http://schemas.microsoft.com/office/drawing/2014/main" id="{F11D0E9D-37EF-72F0-24BC-E5C01E3DD4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2201" y="3266122"/>
            <a:ext cx="4477929"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3AF786E-F1FC-726B-0028-F63550A1FEB7}"/>
              </a:ext>
            </a:extLst>
          </p:cNvPr>
          <p:cNvSpPr txBox="1"/>
          <p:nvPr/>
        </p:nvSpPr>
        <p:spPr>
          <a:xfrm>
            <a:off x="782201" y="2804457"/>
            <a:ext cx="5242560" cy="461665"/>
          </a:xfrm>
          <a:prstGeom prst="rect">
            <a:avLst/>
          </a:prstGeom>
          <a:noFill/>
        </p:spPr>
        <p:txBody>
          <a:bodyPr wrap="square" rtlCol="0">
            <a:spAutoFit/>
          </a:bodyPr>
          <a:lstStyle/>
          <a:p>
            <a:r>
              <a:rPr lang="fr-FR" sz="2400" b="1" dirty="0">
                <a:solidFill>
                  <a:schemeClr val="bg1"/>
                </a:solidFill>
              </a:rPr>
              <a:t>Festival-des-fleurs-de-Gérone--</a:t>
            </a:r>
          </a:p>
        </p:txBody>
      </p:sp>
      <p:pic>
        <p:nvPicPr>
          <p:cNvPr id="6" name="Image 5" descr="Une image contenant plein air, ciel, nature, eau&#10;&#10;Le contenu généré par l’IA peut être incorrect.">
            <a:extLst>
              <a:ext uri="{FF2B5EF4-FFF2-40B4-BE49-F238E27FC236}">
                <a16:creationId xmlns:a16="http://schemas.microsoft.com/office/drawing/2014/main" id="{20DFB2B6-CA76-E95B-4F08-871457FAB0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7241" y="603879"/>
            <a:ext cx="5312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89918103"/>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plein air, nature, ciel, rive&#10;&#10;Le contenu généré par l’IA peut être incorrect.">
            <a:extLst>
              <a:ext uri="{FF2B5EF4-FFF2-40B4-BE49-F238E27FC236}">
                <a16:creationId xmlns:a16="http://schemas.microsoft.com/office/drawing/2014/main" id="{6B523251-0D75-3700-E22C-A8683F3E27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7898" y="646176"/>
            <a:ext cx="2988000" cy="398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nature, ciel, arbre&#10;&#10;Le contenu généré par l’IA peut être incorrect.">
            <a:extLst>
              <a:ext uri="{FF2B5EF4-FFF2-40B4-BE49-F238E27FC236}">
                <a16:creationId xmlns:a16="http://schemas.microsoft.com/office/drawing/2014/main" id="{817B311A-9AB9-BCA0-9136-F9193677B4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49168" y="3264408"/>
            <a:ext cx="4434934"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110615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nourriture, paella, plat, Cuisine&#10;&#10;Le contenu généré par l’IA peut être incorrect.">
            <a:extLst>
              <a:ext uri="{FF2B5EF4-FFF2-40B4-BE49-F238E27FC236}">
                <a16:creationId xmlns:a16="http://schemas.microsoft.com/office/drawing/2014/main" id="{0DC833E5-CA67-B1BF-A475-44FFBF30AE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2084" y="3267456"/>
            <a:ext cx="4482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342322D-715F-D46B-1BA8-1E673095BD21}"/>
              </a:ext>
            </a:extLst>
          </p:cNvPr>
          <p:cNvSpPr txBox="1"/>
          <p:nvPr/>
        </p:nvSpPr>
        <p:spPr>
          <a:xfrm>
            <a:off x="672084" y="220468"/>
            <a:ext cx="5324772" cy="3046988"/>
          </a:xfrm>
          <a:prstGeom prst="rect">
            <a:avLst/>
          </a:prstGeom>
          <a:noFill/>
        </p:spPr>
        <p:txBody>
          <a:bodyPr wrap="square" rtlCol="0">
            <a:spAutoFit/>
          </a:bodyPr>
          <a:lstStyle/>
          <a:p>
            <a:r>
              <a:rPr lang="fr-FR" sz="2400" b="1">
                <a:solidFill>
                  <a:schemeClr val="bg1"/>
                </a:solidFill>
              </a:rPr>
              <a:t>Vous ne pourrez pas passer à côté de la gastronomie en Costa Brava, à la fois tournée vers la mer et vers la terre. Vos papilles se régaleront des plats à base de riz, de la charcuterie, des aliments provenant de la mer savamment cuisinés, des plats de légumes rôtis…</a:t>
            </a:r>
            <a:endParaRPr lang="fr-FR" sz="2400" b="1" dirty="0">
              <a:solidFill>
                <a:schemeClr val="bg1"/>
              </a:solidFill>
            </a:endParaRPr>
          </a:p>
        </p:txBody>
      </p:sp>
      <p:pic>
        <p:nvPicPr>
          <p:cNvPr id="6" name="Image 5" descr="Une image contenant plein air, pot de fleurs, ciel, plante d’intérieur&#10;&#10;Le contenu généré par l’IA peut être incorrect.">
            <a:extLst>
              <a:ext uri="{FF2B5EF4-FFF2-40B4-BE49-F238E27FC236}">
                <a16:creationId xmlns:a16="http://schemas.microsoft.com/office/drawing/2014/main" id="{B16360EA-E241-E62D-C285-64804B40060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95146" y="593248"/>
            <a:ext cx="5388431" cy="302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EC0C229-050E-5284-D53B-745D6C06A867}"/>
              </a:ext>
            </a:extLst>
          </p:cNvPr>
          <p:cNvSpPr txBox="1"/>
          <p:nvPr/>
        </p:nvSpPr>
        <p:spPr>
          <a:xfrm>
            <a:off x="6353642" y="3617248"/>
            <a:ext cx="6399190" cy="461665"/>
          </a:xfrm>
          <a:prstGeom prst="rect">
            <a:avLst/>
          </a:prstGeom>
          <a:noFill/>
        </p:spPr>
        <p:txBody>
          <a:bodyPr wrap="square" rtlCol="0">
            <a:spAutoFit/>
          </a:bodyPr>
          <a:lstStyle/>
          <a:p>
            <a:r>
              <a:rPr lang="fr-FR" sz="2400" b="1">
                <a:solidFill>
                  <a:schemeClr val="bg1"/>
                </a:solidFill>
              </a:rPr>
              <a:t>ardin botanique Marimurtra à Blanes</a:t>
            </a:r>
            <a:endParaRPr lang="fr-FR" sz="2400" b="1" dirty="0">
              <a:solidFill>
                <a:schemeClr val="bg1"/>
              </a:solidFill>
            </a:endParaRP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plein air, ciel, paysage, nature&#10;&#10;Le contenu généré par l’IA peut être incorrect.">
            <a:extLst>
              <a:ext uri="{FF2B5EF4-FFF2-40B4-BE49-F238E27FC236}">
                <a16:creationId xmlns:a16="http://schemas.microsoft.com/office/drawing/2014/main" id="{DE73DB61-D420-84B4-D973-4B9E68BAE2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1701" y="565119"/>
            <a:ext cx="398663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7C8B7A0-8E5A-AE4C-963D-DE28F64A2990}"/>
              </a:ext>
            </a:extLst>
          </p:cNvPr>
          <p:cNvSpPr txBox="1"/>
          <p:nvPr/>
        </p:nvSpPr>
        <p:spPr>
          <a:xfrm>
            <a:off x="579536" y="3553119"/>
            <a:ext cx="4730496" cy="830997"/>
          </a:xfrm>
          <a:prstGeom prst="rect">
            <a:avLst/>
          </a:prstGeom>
          <a:noFill/>
        </p:spPr>
        <p:txBody>
          <a:bodyPr wrap="square" rtlCol="0">
            <a:spAutoFit/>
          </a:bodyPr>
          <a:lstStyle/>
          <a:p>
            <a:r>
              <a:rPr lang="fr-FR" sz="2400" b="1" dirty="0">
                <a:solidFill>
                  <a:schemeClr val="bg1"/>
                </a:solidFill>
              </a:rPr>
              <a:t>Jardin botanique </a:t>
            </a:r>
            <a:r>
              <a:rPr lang="fr-FR" sz="2400" b="1" dirty="0" err="1">
                <a:solidFill>
                  <a:schemeClr val="bg1"/>
                </a:solidFill>
              </a:rPr>
              <a:t>Marimurtra</a:t>
            </a:r>
            <a:r>
              <a:rPr lang="fr-FR" sz="2400" b="1" dirty="0">
                <a:solidFill>
                  <a:schemeClr val="bg1"/>
                </a:solidFill>
              </a:rPr>
              <a:t> à Blanes</a:t>
            </a:r>
          </a:p>
        </p:txBody>
      </p:sp>
      <p:pic>
        <p:nvPicPr>
          <p:cNvPr id="6" name="Image 5" descr="Une image contenant plein air, arbre, ciel, bâtiment&#10;&#10;Le contenu généré par l’IA peut être incorrect.">
            <a:extLst>
              <a:ext uri="{FF2B5EF4-FFF2-40B4-BE49-F238E27FC236}">
                <a16:creationId xmlns:a16="http://schemas.microsoft.com/office/drawing/2014/main" id="{A36F6454-BD67-9454-D6EE-A3D3581CFA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83844" y="3320510"/>
            <a:ext cx="3946455"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E981311-276F-27A0-D67A-002F5A8EBDD8}"/>
              </a:ext>
            </a:extLst>
          </p:cNvPr>
          <p:cNvSpPr txBox="1"/>
          <p:nvPr/>
        </p:nvSpPr>
        <p:spPr>
          <a:xfrm>
            <a:off x="7827264" y="2858845"/>
            <a:ext cx="5193792" cy="461665"/>
          </a:xfrm>
          <a:prstGeom prst="rect">
            <a:avLst/>
          </a:prstGeom>
          <a:noFill/>
        </p:spPr>
        <p:txBody>
          <a:bodyPr wrap="square" rtlCol="0">
            <a:spAutoFit/>
          </a:bodyPr>
          <a:lstStyle/>
          <a:p>
            <a:r>
              <a:rPr lang="fr-FR" sz="2400" b="1">
                <a:solidFill>
                  <a:schemeClr val="bg1"/>
                </a:solidFill>
              </a:rPr>
              <a:t>Village médiaval Pals</a:t>
            </a:r>
            <a:endParaRPr lang="fr-FR" sz="2400" b="1" dirty="0">
              <a:solidFill>
                <a:schemeClr val="bg1"/>
              </a:solidFill>
            </a:endParaRP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pierre, plante, fenêtre&#10;&#10;Le contenu généré par l’IA peut être incorrect.">
            <a:extLst>
              <a:ext uri="{FF2B5EF4-FFF2-40B4-BE49-F238E27FC236}">
                <a16:creationId xmlns:a16="http://schemas.microsoft.com/office/drawing/2014/main" id="{FBF4C63B-FDE3-9788-A8E4-04F395E687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9508" y="3429000"/>
            <a:ext cx="3976121"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2C028C9-F0BD-C6B4-8269-1C7FB7CEDDFE}"/>
              </a:ext>
            </a:extLst>
          </p:cNvPr>
          <p:cNvSpPr txBox="1"/>
          <p:nvPr/>
        </p:nvSpPr>
        <p:spPr>
          <a:xfrm>
            <a:off x="926592" y="3017734"/>
            <a:ext cx="4645152" cy="461665"/>
          </a:xfrm>
          <a:prstGeom prst="rect">
            <a:avLst/>
          </a:prstGeom>
          <a:noFill/>
        </p:spPr>
        <p:txBody>
          <a:bodyPr wrap="square" rtlCol="0">
            <a:spAutoFit/>
          </a:bodyPr>
          <a:lstStyle/>
          <a:p>
            <a:r>
              <a:rPr lang="fr-FR" sz="2400" b="1">
                <a:solidFill>
                  <a:schemeClr val="bg1"/>
                </a:solidFill>
              </a:rPr>
              <a:t>Village médiaval Pals</a:t>
            </a:r>
            <a:endParaRPr lang="fr-FR" sz="2400" b="1" dirty="0">
              <a:solidFill>
                <a:schemeClr val="bg1"/>
              </a:solidFill>
            </a:endParaRPr>
          </a:p>
        </p:txBody>
      </p:sp>
      <p:pic>
        <p:nvPicPr>
          <p:cNvPr id="6" name="Image 5" descr="Une image contenant plein air, eau, arbre, paysage&#10;&#10;Le contenu généré par l’IA peut être incorrect.">
            <a:extLst>
              <a:ext uri="{FF2B5EF4-FFF2-40B4-BE49-F238E27FC236}">
                <a16:creationId xmlns:a16="http://schemas.microsoft.com/office/drawing/2014/main" id="{1C2D389C-84BA-B1D4-C3DB-86CD46D732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4492" y="527399"/>
            <a:ext cx="4428000"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44879DE9-8ED3-DBF8-2E69-05A67F6A888E}"/>
              </a:ext>
            </a:extLst>
          </p:cNvPr>
          <p:cNvSpPr txBox="1"/>
          <p:nvPr/>
        </p:nvSpPr>
        <p:spPr>
          <a:xfrm>
            <a:off x="7254240" y="3479399"/>
            <a:ext cx="5059680" cy="461665"/>
          </a:xfrm>
          <a:prstGeom prst="rect">
            <a:avLst/>
          </a:prstGeom>
          <a:noFill/>
        </p:spPr>
        <p:txBody>
          <a:bodyPr wrap="square" rtlCol="0">
            <a:spAutoFit/>
          </a:bodyPr>
          <a:lstStyle/>
          <a:p>
            <a:r>
              <a:rPr lang="fr-FR" sz="2400" b="1" dirty="0" err="1">
                <a:solidFill>
                  <a:schemeClr val="bg1"/>
                </a:solidFill>
              </a:rPr>
              <a:t>cadaques</a:t>
            </a:r>
            <a:r>
              <a:rPr lang="fr-FR" sz="2400" b="1" dirty="0">
                <a:solidFill>
                  <a:schemeClr val="bg1"/>
                </a:solidFill>
              </a:rPr>
              <a:t>-sur-la-</a:t>
            </a:r>
            <a:r>
              <a:rPr lang="fr-FR" sz="2400" b="1" dirty="0" err="1">
                <a:solidFill>
                  <a:schemeClr val="bg1"/>
                </a:solidFill>
              </a:rPr>
              <a:t>costa</a:t>
            </a:r>
            <a:r>
              <a:rPr lang="fr-FR" sz="2400" b="1" dirty="0">
                <a:solidFill>
                  <a:schemeClr val="bg1"/>
                </a:solidFill>
              </a:rPr>
              <a:t>-brava-</a:t>
            </a:r>
          </a:p>
        </p:txBody>
      </p:sp>
    </p:spTree>
    <p:extLst>
      <p:ext uri="{BB962C8B-B14F-4D97-AF65-F5344CB8AC3E}">
        <p14:creationId xmlns:p14="http://schemas.microsoft.com/office/powerpoint/2010/main" val="172492883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9E5B4BFE-3434-F940-3991-FFA9019C83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7207" y="609600"/>
            <a:ext cx="453068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79B4206-F989-809D-9F9A-0A894719297F}"/>
              </a:ext>
            </a:extLst>
          </p:cNvPr>
          <p:cNvSpPr txBox="1"/>
          <p:nvPr/>
        </p:nvSpPr>
        <p:spPr>
          <a:xfrm>
            <a:off x="1072896" y="3598271"/>
            <a:ext cx="5486400" cy="461665"/>
          </a:xfrm>
          <a:prstGeom prst="rect">
            <a:avLst/>
          </a:prstGeom>
          <a:noFill/>
        </p:spPr>
        <p:txBody>
          <a:bodyPr wrap="square" rtlCol="0">
            <a:spAutoFit/>
          </a:bodyPr>
          <a:lstStyle/>
          <a:p>
            <a:r>
              <a:rPr lang="fr-FR" sz="2400" b="1" dirty="0">
                <a:solidFill>
                  <a:schemeClr val="bg1"/>
                </a:solidFill>
              </a:rPr>
              <a:t>Le musée Dali à Figueras</a:t>
            </a:r>
          </a:p>
        </p:txBody>
      </p:sp>
      <p:pic>
        <p:nvPicPr>
          <p:cNvPr id="6" name="Image 5" descr="Une image contenant plein air, ciel, arbre, eau&#10;&#10;Le contenu généré par l’IA peut être incorrect.">
            <a:extLst>
              <a:ext uri="{FF2B5EF4-FFF2-40B4-BE49-F238E27FC236}">
                <a16:creationId xmlns:a16="http://schemas.microsoft.com/office/drawing/2014/main" id="{231A6D77-6EAE-B413-E268-C0E0A6CDE4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5389" y="3429000"/>
            <a:ext cx="4419404"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1622184-DA00-F5F6-785F-4E7CDA558765}"/>
              </a:ext>
            </a:extLst>
          </p:cNvPr>
          <p:cNvSpPr txBox="1"/>
          <p:nvPr/>
        </p:nvSpPr>
        <p:spPr>
          <a:xfrm>
            <a:off x="6839712" y="2938272"/>
            <a:ext cx="5852160" cy="461665"/>
          </a:xfrm>
          <a:prstGeom prst="rect">
            <a:avLst/>
          </a:prstGeom>
          <a:noFill/>
        </p:spPr>
        <p:txBody>
          <a:bodyPr wrap="square" rtlCol="0">
            <a:spAutoFit/>
          </a:bodyPr>
          <a:lstStyle/>
          <a:p>
            <a:r>
              <a:rPr lang="fr-FR" sz="2400" b="1">
                <a:solidFill>
                  <a:schemeClr val="bg1"/>
                </a:solidFill>
              </a:rPr>
              <a:t>Le site archéologique des Empuries</a:t>
            </a:r>
            <a:endParaRPr lang="fr-FR" sz="2400" b="1" dirty="0">
              <a:solidFill>
                <a:schemeClr val="bg1"/>
              </a:solidFill>
            </a:endParaRPr>
          </a:p>
        </p:txBody>
      </p:sp>
    </p:spTree>
    <p:extLst>
      <p:ext uri="{BB962C8B-B14F-4D97-AF65-F5344CB8AC3E}">
        <p14:creationId xmlns:p14="http://schemas.microsoft.com/office/powerpoint/2010/main" val="122599217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5" name="Image 4" descr="Une image contenant plein air, ciel, eau, véhicule&#10;&#10;Le contenu généré par l’IA peut être incorrect.">
            <a:extLst>
              <a:ext uri="{FF2B5EF4-FFF2-40B4-BE49-F238E27FC236}">
                <a16:creationId xmlns:a16="http://schemas.microsoft.com/office/drawing/2014/main" id="{9E9CB67B-7DA0-7FA1-89EA-AD5F48C6B0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2084" y="3304032"/>
            <a:ext cx="4428000"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40BE358E-E5B0-7C61-5749-C229281B2A39}"/>
              </a:ext>
            </a:extLst>
          </p:cNvPr>
          <p:cNvSpPr txBox="1"/>
          <p:nvPr/>
        </p:nvSpPr>
        <p:spPr>
          <a:xfrm>
            <a:off x="841248" y="2842367"/>
            <a:ext cx="4428000" cy="461665"/>
          </a:xfrm>
          <a:prstGeom prst="rect">
            <a:avLst/>
          </a:prstGeom>
          <a:noFill/>
        </p:spPr>
        <p:txBody>
          <a:bodyPr wrap="square" rtlCol="0">
            <a:spAutoFit/>
          </a:bodyPr>
          <a:lstStyle/>
          <a:p>
            <a:r>
              <a:rPr lang="fr-FR" sz="2400" b="1" dirty="0">
                <a:solidFill>
                  <a:schemeClr val="bg1"/>
                </a:solidFill>
              </a:rPr>
              <a:t>les-canaux-</a:t>
            </a:r>
            <a:r>
              <a:rPr lang="fr-FR" sz="2400" b="1" dirty="0" err="1">
                <a:solidFill>
                  <a:schemeClr val="bg1"/>
                </a:solidFill>
              </a:rPr>
              <a:t>dempuriabrava</a:t>
            </a:r>
            <a:endParaRPr lang="fr-FR" sz="2400" b="1" dirty="0">
              <a:solidFill>
                <a:schemeClr val="bg1"/>
              </a:solidFill>
            </a:endParaRPr>
          </a:p>
        </p:txBody>
      </p:sp>
      <p:pic>
        <p:nvPicPr>
          <p:cNvPr id="8" name="Image 7" descr="Une image contenant plein air, bateau, ciel, véhicule&#10;&#10;Le contenu généré par l’IA peut être incorrect.">
            <a:extLst>
              <a:ext uri="{FF2B5EF4-FFF2-40B4-BE49-F238E27FC236}">
                <a16:creationId xmlns:a16="http://schemas.microsoft.com/office/drawing/2014/main" id="{4BF972FF-8A41-3872-5AD3-43D9039166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89739" y="601968"/>
            <a:ext cx="3930177"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4779002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5" name="Image 4" descr="Une image contenant plein air, fenêtre, ciel, pot de fleurs&#10;&#10;Le contenu généré par l’IA peut être incorrect.">
            <a:extLst>
              <a:ext uri="{FF2B5EF4-FFF2-40B4-BE49-F238E27FC236}">
                <a16:creationId xmlns:a16="http://schemas.microsoft.com/office/drawing/2014/main" id="{952F4D7C-59C3-34A7-0BBB-462FC5DAAE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5085" y="719328"/>
            <a:ext cx="3863793"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7" name="Image 6" descr="Une image contenant plein air, ciel, arbre, eau&#10;&#10;Le contenu généré par l’IA peut être incorrect.">
            <a:extLst>
              <a:ext uri="{FF2B5EF4-FFF2-40B4-BE49-F238E27FC236}">
                <a16:creationId xmlns:a16="http://schemas.microsoft.com/office/drawing/2014/main" id="{49419BC0-A70B-3681-26C8-C2E110208B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61187" y="3270504"/>
            <a:ext cx="47808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8876537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plein air, plante, ciel, eau&#10;&#10;Le contenu généré par l’IA peut être incorrect.">
            <a:extLst>
              <a:ext uri="{FF2B5EF4-FFF2-40B4-BE49-F238E27FC236}">
                <a16:creationId xmlns:a16="http://schemas.microsoft.com/office/drawing/2014/main" id="{51ABAE36-353B-784C-826A-50AC763E87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4473" y="3266313"/>
            <a:ext cx="4670276" cy="302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5B2311AF-16EB-0207-EA87-E4C436A4A610}"/>
              </a:ext>
            </a:extLst>
          </p:cNvPr>
          <p:cNvSpPr txBox="1"/>
          <p:nvPr/>
        </p:nvSpPr>
        <p:spPr>
          <a:xfrm>
            <a:off x="2535936" y="2828544"/>
            <a:ext cx="5291328" cy="461665"/>
          </a:xfrm>
          <a:prstGeom prst="rect">
            <a:avLst/>
          </a:prstGeom>
          <a:noFill/>
        </p:spPr>
        <p:txBody>
          <a:bodyPr wrap="square" rtlCol="0">
            <a:spAutoFit/>
          </a:bodyPr>
          <a:lstStyle/>
          <a:p>
            <a:r>
              <a:rPr lang="fr-FR" sz="2400" b="1">
                <a:solidFill>
                  <a:schemeClr val="bg1"/>
                </a:solidFill>
              </a:rPr>
              <a:t>Blanes</a:t>
            </a:r>
            <a:endParaRPr lang="fr-FR" sz="2400" b="1" dirty="0">
              <a:solidFill>
                <a:schemeClr val="bg1"/>
              </a:solidFill>
            </a:endParaRPr>
          </a:p>
        </p:txBody>
      </p:sp>
      <p:pic>
        <p:nvPicPr>
          <p:cNvPr id="7" name="Image 6" descr="Une image contenant plein air, plante, ciel, bâtiment&#10;&#10;Le contenu généré par l’IA peut être incorrect.">
            <a:extLst>
              <a:ext uri="{FF2B5EF4-FFF2-40B4-BE49-F238E27FC236}">
                <a16:creationId xmlns:a16="http://schemas.microsoft.com/office/drawing/2014/main" id="{946488DA-5812-0CE5-C81F-35B81726766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06212" y="579792"/>
            <a:ext cx="4346185"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4BB9FCB1-38D6-DC60-189E-BE090C4D106E}"/>
              </a:ext>
            </a:extLst>
          </p:cNvPr>
          <p:cNvSpPr txBox="1"/>
          <p:nvPr/>
        </p:nvSpPr>
        <p:spPr>
          <a:xfrm>
            <a:off x="8522208" y="3567792"/>
            <a:ext cx="4346185" cy="461665"/>
          </a:xfrm>
          <a:prstGeom prst="rect">
            <a:avLst/>
          </a:prstGeom>
          <a:noFill/>
        </p:spPr>
        <p:txBody>
          <a:bodyPr wrap="square" rtlCol="0">
            <a:spAutoFit/>
          </a:bodyPr>
          <a:lstStyle/>
          <a:p>
            <a:r>
              <a:rPr lang="fr-FR" sz="2400" b="1">
                <a:solidFill>
                  <a:schemeClr val="bg1"/>
                </a:solidFill>
              </a:rPr>
              <a:t>Peratallada:</a:t>
            </a:r>
            <a:endParaRPr lang="fr-FR" sz="2400" b="1" dirty="0">
              <a:solidFill>
                <a:schemeClr val="bg1"/>
              </a:solidFill>
            </a:endParaRPr>
          </a:p>
        </p:txBody>
      </p:sp>
    </p:spTree>
    <p:extLst>
      <p:ext uri="{BB962C8B-B14F-4D97-AF65-F5344CB8AC3E}">
        <p14:creationId xmlns:p14="http://schemas.microsoft.com/office/powerpoint/2010/main" val="1764979478"/>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plein air, plante, bâtiment, ruelle&#10;&#10;Le contenu généré par l’IA peut être incorrect.">
            <a:extLst>
              <a:ext uri="{FF2B5EF4-FFF2-40B4-BE49-F238E27FC236}">
                <a16:creationId xmlns:a16="http://schemas.microsoft.com/office/drawing/2014/main" id="{06F4BC91-9CC3-EEE8-DCEC-84A4BC98F0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3712" y="650523"/>
            <a:ext cx="3936000"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EE67F98-67BD-793E-1347-E488DDB6C619}"/>
              </a:ext>
            </a:extLst>
          </p:cNvPr>
          <p:cNvSpPr txBox="1"/>
          <p:nvPr/>
        </p:nvSpPr>
        <p:spPr>
          <a:xfrm>
            <a:off x="2328672" y="3602523"/>
            <a:ext cx="4901184" cy="461665"/>
          </a:xfrm>
          <a:prstGeom prst="rect">
            <a:avLst/>
          </a:prstGeom>
          <a:noFill/>
        </p:spPr>
        <p:txBody>
          <a:bodyPr wrap="square" rtlCol="0">
            <a:spAutoFit/>
          </a:bodyPr>
          <a:lstStyle/>
          <a:p>
            <a:r>
              <a:rPr lang="fr-FR" sz="2400" b="1">
                <a:solidFill>
                  <a:schemeClr val="bg1"/>
                </a:solidFill>
              </a:rPr>
              <a:t>Pals</a:t>
            </a:r>
            <a:endParaRPr lang="fr-FR" sz="2400" b="1" dirty="0">
              <a:solidFill>
                <a:schemeClr val="bg1"/>
              </a:solidFill>
            </a:endParaRPr>
          </a:p>
        </p:txBody>
      </p:sp>
      <p:pic>
        <p:nvPicPr>
          <p:cNvPr id="6" name="Image 5" descr="Une image contenant plein air, nuage, ciel, arbre&#10;&#10;Le contenu généré par l’IA peut être incorrect.">
            <a:extLst>
              <a:ext uri="{FF2B5EF4-FFF2-40B4-BE49-F238E27FC236}">
                <a16:creationId xmlns:a16="http://schemas.microsoft.com/office/drawing/2014/main" id="{A8086D4A-1651-8F32-3B8E-A6EA25F7040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6687" y="3255477"/>
            <a:ext cx="4431601"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7413DE2-CD82-C914-1404-27F9972D5EEF}"/>
              </a:ext>
            </a:extLst>
          </p:cNvPr>
          <p:cNvSpPr txBox="1"/>
          <p:nvPr/>
        </p:nvSpPr>
        <p:spPr>
          <a:xfrm>
            <a:off x="7412736" y="2706623"/>
            <a:ext cx="5547360" cy="461665"/>
          </a:xfrm>
          <a:prstGeom prst="rect">
            <a:avLst/>
          </a:prstGeom>
          <a:noFill/>
        </p:spPr>
        <p:txBody>
          <a:bodyPr wrap="square" rtlCol="0">
            <a:spAutoFit/>
          </a:bodyPr>
          <a:lstStyle/>
          <a:p>
            <a:r>
              <a:rPr lang="fr-FR" sz="2400" b="1">
                <a:solidFill>
                  <a:schemeClr val="bg1"/>
                </a:solidFill>
              </a:rPr>
              <a:t>spain-girona-cathedral</a:t>
            </a:r>
            <a:endParaRPr lang="fr-FR" sz="2400" b="1" dirty="0">
              <a:solidFill>
                <a:schemeClr val="bg1"/>
              </a:solidFill>
            </a:endParaRPr>
          </a:p>
        </p:txBody>
      </p:sp>
    </p:spTree>
    <p:extLst>
      <p:ext uri="{BB962C8B-B14F-4D97-AF65-F5344CB8AC3E}">
        <p14:creationId xmlns:p14="http://schemas.microsoft.com/office/powerpoint/2010/main" val="333283176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plein air, ciel, nuage, rive&#10;&#10;Le contenu généré par l’IA peut être incorrect.">
            <a:extLst>
              <a:ext uri="{FF2B5EF4-FFF2-40B4-BE49-F238E27FC236}">
                <a16:creationId xmlns:a16="http://schemas.microsoft.com/office/drawing/2014/main" id="{519AFB7F-243B-86E5-722E-FE5B2B2516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2386" y="3266694"/>
            <a:ext cx="4980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8BF383C-4615-6C52-86D0-DD42AAE859DD}"/>
              </a:ext>
            </a:extLst>
          </p:cNvPr>
          <p:cNvSpPr txBox="1"/>
          <p:nvPr/>
        </p:nvSpPr>
        <p:spPr>
          <a:xfrm>
            <a:off x="1792224" y="2805029"/>
            <a:ext cx="4980000" cy="461665"/>
          </a:xfrm>
          <a:prstGeom prst="rect">
            <a:avLst/>
          </a:prstGeom>
          <a:noFill/>
        </p:spPr>
        <p:txBody>
          <a:bodyPr wrap="square" rtlCol="0">
            <a:spAutoFit/>
          </a:bodyPr>
          <a:lstStyle/>
          <a:p>
            <a:r>
              <a:rPr lang="fr-FR" sz="2400" b="1">
                <a:solidFill>
                  <a:schemeClr val="bg1"/>
                </a:solidFill>
              </a:rPr>
              <a:t>villages_costa_brava</a:t>
            </a:r>
            <a:endParaRPr lang="fr-FR" sz="2400" b="1" dirty="0">
              <a:solidFill>
                <a:schemeClr val="bg1"/>
              </a:solidFill>
            </a:endParaRPr>
          </a:p>
        </p:txBody>
      </p:sp>
      <p:pic>
        <p:nvPicPr>
          <p:cNvPr id="6" name="Image 5" descr="Une image contenant plein air, ciel, plage, arbre&#10;&#10;Le contenu généré par l’IA peut être incorrect.">
            <a:extLst>
              <a:ext uri="{FF2B5EF4-FFF2-40B4-BE49-F238E27FC236}">
                <a16:creationId xmlns:a16="http://schemas.microsoft.com/office/drawing/2014/main" id="{0996CD0E-712B-FDB2-A16F-A182613E9E5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24640" y="603307"/>
            <a:ext cx="4980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B654D5D-85B8-B2CF-A582-09B336212F07}"/>
              </a:ext>
            </a:extLst>
          </p:cNvPr>
          <p:cNvSpPr txBox="1"/>
          <p:nvPr/>
        </p:nvSpPr>
        <p:spPr>
          <a:xfrm>
            <a:off x="7066894" y="3591307"/>
            <a:ext cx="5767360" cy="461665"/>
          </a:xfrm>
          <a:prstGeom prst="rect">
            <a:avLst/>
          </a:prstGeom>
          <a:noFill/>
        </p:spPr>
        <p:txBody>
          <a:bodyPr wrap="square" rtlCol="0">
            <a:spAutoFit/>
          </a:bodyPr>
          <a:lstStyle/>
          <a:p>
            <a:r>
              <a:rPr lang="fr-FR" sz="2400" b="1" dirty="0" err="1">
                <a:solidFill>
                  <a:schemeClr val="bg1"/>
                </a:solidFill>
              </a:rPr>
              <a:t>port_lligat_maison_dali</a:t>
            </a:r>
            <a:endParaRPr lang="fr-FR" sz="2400" b="1" dirty="0">
              <a:solidFill>
                <a:schemeClr val="bg1"/>
              </a:solidFill>
            </a:endParaRPr>
          </a:p>
        </p:txBody>
      </p:sp>
    </p:spTree>
    <p:extLst>
      <p:ext uri="{BB962C8B-B14F-4D97-AF65-F5344CB8AC3E}">
        <p14:creationId xmlns:p14="http://schemas.microsoft.com/office/powerpoint/2010/main" val="134521492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plante, cactus, plein air, ciel&#10;&#10;Le contenu généré par l’IA peut être incorrect.">
            <a:extLst>
              <a:ext uri="{FF2B5EF4-FFF2-40B4-BE49-F238E27FC236}">
                <a16:creationId xmlns:a16="http://schemas.microsoft.com/office/drawing/2014/main" id="{8A128CBE-EFB3-AED2-2980-7D9DC8F89F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12" y="316230"/>
            <a:ext cx="4980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4C76168-7633-E00D-A975-CD76468E5E66}"/>
              </a:ext>
            </a:extLst>
          </p:cNvPr>
          <p:cNvSpPr txBox="1"/>
          <p:nvPr/>
        </p:nvSpPr>
        <p:spPr>
          <a:xfrm>
            <a:off x="280416" y="3304230"/>
            <a:ext cx="6364224" cy="830997"/>
          </a:xfrm>
          <a:prstGeom prst="rect">
            <a:avLst/>
          </a:prstGeom>
          <a:noFill/>
        </p:spPr>
        <p:txBody>
          <a:bodyPr wrap="square" rtlCol="0">
            <a:spAutoFit/>
          </a:bodyPr>
          <a:lstStyle/>
          <a:p>
            <a:r>
              <a:rPr lang="fr-FR" sz="2400" b="1" dirty="0">
                <a:solidFill>
                  <a:schemeClr val="bg1"/>
                </a:solidFill>
              </a:rPr>
              <a:t>Le jardin de Cap Roig près de Calella de Palafrugell v</a:t>
            </a:r>
          </a:p>
        </p:txBody>
      </p:sp>
      <p:pic>
        <p:nvPicPr>
          <p:cNvPr id="6" name="Image 5" descr="Une image contenant plein air, eau, bâtiment, rive&#10;&#10;Le contenu généré par l’IA peut être incorrect.">
            <a:extLst>
              <a:ext uri="{FF2B5EF4-FFF2-40B4-BE49-F238E27FC236}">
                <a16:creationId xmlns:a16="http://schemas.microsoft.com/office/drawing/2014/main" id="{D60A1048-7E9F-2DD4-E750-09E1573E754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7843" y="3540816"/>
            <a:ext cx="5453095"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305C503A-1306-EE61-091F-80315F7F3647}"/>
              </a:ext>
            </a:extLst>
          </p:cNvPr>
          <p:cNvSpPr txBox="1"/>
          <p:nvPr/>
        </p:nvSpPr>
        <p:spPr>
          <a:xfrm>
            <a:off x="7172515" y="3073397"/>
            <a:ext cx="5453095" cy="461665"/>
          </a:xfrm>
          <a:prstGeom prst="rect">
            <a:avLst/>
          </a:prstGeom>
          <a:noFill/>
        </p:spPr>
        <p:txBody>
          <a:bodyPr wrap="square" rtlCol="0">
            <a:spAutoFit/>
          </a:bodyPr>
          <a:lstStyle/>
          <a:p>
            <a:r>
              <a:rPr lang="fr-FR" sz="2400" b="1">
                <a:solidFill>
                  <a:schemeClr val="bg1"/>
                </a:solidFill>
              </a:rPr>
              <a:t>Calella de Palafrugell</a:t>
            </a:r>
            <a:endParaRPr lang="fr-FR" sz="2400" b="1" dirty="0">
              <a:solidFill>
                <a:schemeClr val="bg1"/>
              </a:solidFill>
            </a:endParaRPr>
          </a:p>
        </p:txBody>
      </p:sp>
    </p:spTree>
    <p:extLst>
      <p:ext uri="{BB962C8B-B14F-4D97-AF65-F5344CB8AC3E}">
        <p14:creationId xmlns:p14="http://schemas.microsoft.com/office/powerpoint/2010/main" val="295200505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plein air, nature, ciel, Reliefs côtiers et océaniques&#10;&#10;Le contenu généré par l’IA peut être incorrect.">
            <a:extLst>
              <a:ext uri="{FF2B5EF4-FFF2-40B4-BE49-F238E27FC236}">
                <a16:creationId xmlns:a16="http://schemas.microsoft.com/office/drawing/2014/main" id="{3D0AF196-6774-1DB9-FCE6-0452C3BD9E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5508" y="3429000"/>
            <a:ext cx="4482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45F82B9-C2C6-2AD0-B542-FAB657661623}"/>
              </a:ext>
            </a:extLst>
          </p:cNvPr>
          <p:cNvSpPr txBox="1"/>
          <p:nvPr/>
        </p:nvSpPr>
        <p:spPr>
          <a:xfrm>
            <a:off x="1816608" y="2928419"/>
            <a:ext cx="5547360" cy="461665"/>
          </a:xfrm>
          <a:prstGeom prst="rect">
            <a:avLst/>
          </a:prstGeom>
          <a:noFill/>
        </p:spPr>
        <p:txBody>
          <a:bodyPr wrap="square" rtlCol="0">
            <a:spAutoFit/>
          </a:bodyPr>
          <a:lstStyle/>
          <a:p>
            <a:r>
              <a:rPr lang="fr-FR" sz="2400" b="1">
                <a:solidFill>
                  <a:schemeClr val="bg1"/>
                </a:solidFill>
              </a:rPr>
              <a:t>Tossa de Mar</a:t>
            </a:r>
            <a:endParaRPr lang="fr-FR" sz="2400" b="1" dirty="0">
              <a:solidFill>
                <a:schemeClr val="bg1"/>
              </a:solidFill>
            </a:endParaRPr>
          </a:p>
        </p:txBody>
      </p:sp>
      <p:pic>
        <p:nvPicPr>
          <p:cNvPr id="6" name="Image 5" descr="Une image contenant plein air, bâtiment, plante, ruelle&#10;&#10;Le contenu généré par l’IA peut être incorrect.">
            <a:extLst>
              <a:ext uri="{FF2B5EF4-FFF2-40B4-BE49-F238E27FC236}">
                <a16:creationId xmlns:a16="http://schemas.microsoft.com/office/drawing/2014/main" id="{B9F545CB-7766-5063-3069-A06B28DBAF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5546" y="441000"/>
            <a:ext cx="4469048"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33EF6869-78DC-3B06-C721-8BB34602CC45}"/>
              </a:ext>
            </a:extLst>
          </p:cNvPr>
          <p:cNvSpPr txBox="1"/>
          <p:nvPr/>
        </p:nvSpPr>
        <p:spPr>
          <a:xfrm>
            <a:off x="7169658" y="3467917"/>
            <a:ext cx="4668774" cy="461665"/>
          </a:xfrm>
          <a:prstGeom prst="rect">
            <a:avLst/>
          </a:prstGeom>
          <a:noFill/>
        </p:spPr>
        <p:txBody>
          <a:bodyPr wrap="square" rtlCol="0">
            <a:spAutoFit/>
          </a:bodyPr>
          <a:lstStyle/>
          <a:p>
            <a:r>
              <a:rPr lang="fr-FR" sz="2400" b="1">
                <a:solidFill>
                  <a:schemeClr val="bg1"/>
                </a:solidFill>
              </a:rPr>
              <a:t>Cadaqués, la maison de Dalí,</a:t>
            </a:r>
            <a:endParaRPr lang="fr-FR" sz="2400" b="1" dirty="0">
              <a:solidFill>
                <a:schemeClr val="bg1"/>
              </a:solidFill>
            </a:endParaRPr>
          </a:p>
        </p:txBody>
      </p:sp>
    </p:spTree>
    <p:extLst>
      <p:ext uri="{BB962C8B-B14F-4D97-AF65-F5344CB8AC3E}">
        <p14:creationId xmlns:p14="http://schemas.microsoft.com/office/powerpoint/2010/main" val="394468491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plein air, ciel, nature, eau&#10;&#10;Le contenu généré par l’IA peut être incorrect.">
            <a:extLst>
              <a:ext uri="{FF2B5EF4-FFF2-40B4-BE49-F238E27FC236}">
                <a16:creationId xmlns:a16="http://schemas.microsoft.com/office/drawing/2014/main" id="{7EB9D201-6B81-862D-2019-4456A1AFCF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184" y="441000"/>
            <a:ext cx="5697746"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E9916BF-9E22-E480-EA5B-586CF0CAF5A4}"/>
              </a:ext>
            </a:extLst>
          </p:cNvPr>
          <p:cNvSpPr txBox="1"/>
          <p:nvPr/>
        </p:nvSpPr>
        <p:spPr>
          <a:xfrm>
            <a:off x="1414272" y="3604507"/>
            <a:ext cx="6254496" cy="461665"/>
          </a:xfrm>
          <a:prstGeom prst="rect">
            <a:avLst/>
          </a:prstGeom>
          <a:noFill/>
        </p:spPr>
        <p:txBody>
          <a:bodyPr wrap="square" rtlCol="0">
            <a:spAutoFit/>
          </a:bodyPr>
          <a:lstStyle/>
          <a:p>
            <a:r>
              <a:rPr lang="fr-FR" sz="2400" b="1">
                <a:solidFill>
                  <a:schemeClr val="bg1"/>
                </a:solidFill>
              </a:rPr>
              <a:t>20-calella-de-palafrugell</a:t>
            </a:r>
            <a:endParaRPr lang="fr-FR" sz="2400" b="1" dirty="0">
              <a:solidFill>
                <a:schemeClr val="bg1"/>
              </a:solidFill>
            </a:endParaRPr>
          </a:p>
        </p:txBody>
      </p:sp>
      <p:pic>
        <p:nvPicPr>
          <p:cNvPr id="6" name="Image 5" descr="Une image contenant plein air, eau, ville touristique, ciel&#10;&#10;Le contenu généré par l’IA peut être incorrect.">
            <a:extLst>
              <a:ext uri="{FF2B5EF4-FFF2-40B4-BE49-F238E27FC236}">
                <a16:creationId xmlns:a16="http://schemas.microsoft.com/office/drawing/2014/main" id="{E56BD3FB-DF37-5F9D-1820-015677652A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95930" y="3429000"/>
            <a:ext cx="5309254"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FD51C24-FD49-35FE-F22B-62BE86588912}"/>
              </a:ext>
            </a:extLst>
          </p:cNvPr>
          <p:cNvSpPr txBox="1"/>
          <p:nvPr/>
        </p:nvSpPr>
        <p:spPr>
          <a:xfrm>
            <a:off x="8136741" y="2967335"/>
            <a:ext cx="4937760" cy="461665"/>
          </a:xfrm>
          <a:prstGeom prst="rect">
            <a:avLst/>
          </a:prstGeom>
          <a:noFill/>
        </p:spPr>
        <p:txBody>
          <a:bodyPr wrap="square" rtlCol="0">
            <a:spAutoFit/>
          </a:bodyPr>
          <a:lstStyle/>
          <a:p>
            <a:r>
              <a:rPr lang="fr-FR" sz="2400" b="1" dirty="0" err="1">
                <a:solidFill>
                  <a:schemeClr val="bg1"/>
                </a:solidFill>
              </a:rPr>
              <a:t>Palamós</a:t>
            </a:r>
            <a:r>
              <a:rPr lang="fr-FR" sz="2400" b="1" dirty="0">
                <a:solidFill>
                  <a:schemeClr val="bg1"/>
                </a:solidFill>
              </a:rPr>
              <a:t>  </a:t>
            </a:r>
          </a:p>
        </p:txBody>
      </p:sp>
    </p:spTree>
    <p:extLst>
      <p:ext uri="{BB962C8B-B14F-4D97-AF65-F5344CB8AC3E}">
        <p14:creationId xmlns:p14="http://schemas.microsoft.com/office/powerpoint/2010/main" val="147911316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63D45F30-1007-54F5-BC3F-A24B38915F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0090" y="3429000"/>
            <a:ext cx="553807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8CD0E6D-F2FA-4AB4-CB61-0E1D3FE0440D}"/>
              </a:ext>
            </a:extLst>
          </p:cNvPr>
          <p:cNvSpPr txBox="1"/>
          <p:nvPr/>
        </p:nvSpPr>
        <p:spPr>
          <a:xfrm>
            <a:off x="2499360" y="2992571"/>
            <a:ext cx="6022848" cy="461665"/>
          </a:xfrm>
          <a:prstGeom prst="rect">
            <a:avLst/>
          </a:prstGeom>
          <a:noFill/>
        </p:spPr>
        <p:txBody>
          <a:bodyPr wrap="square" rtlCol="0">
            <a:spAutoFit/>
          </a:bodyPr>
          <a:lstStyle/>
          <a:p>
            <a:r>
              <a:rPr lang="fr-FR" sz="2400" b="1">
                <a:solidFill>
                  <a:schemeClr val="bg1"/>
                </a:solidFill>
              </a:rPr>
              <a:t>Palau-Sator</a:t>
            </a:r>
            <a:endParaRPr lang="fr-FR" sz="2400" b="1" dirty="0">
              <a:solidFill>
                <a:schemeClr val="bg1"/>
              </a:solidFill>
            </a:endParaRPr>
          </a:p>
        </p:txBody>
      </p:sp>
      <p:pic>
        <p:nvPicPr>
          <p:cNvPr id="6" name="Image 5" descr="Une image contenant nature, nuage, plein air, ciel&#10;&#10;Le contenu généré par l’IA peut être incorrect.">
            <a:extLst>
              <a:ext uri="{FF2B5EF4-FFF2-40B4-BE49-F238E27FC236}">
                <a16:creationId xmlns:a16="http://schemas.microsoft.com/office/drawing/2014/main" id="{EBC02255-7E87-2D16-CCFA-644EE94250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8160" y="441000"/>
            <a:ext cx="5309247"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7FA587B6-DC8F-91B7-BB57-9E8DAD31106C}"/>
              </a:ext>
            </a:extLst>
          </p:cNvPr>
          <p:cNvSpPr txBox="1"/>
          <p:nvPr/>
        </p:nvSpPr>
        <p:spPr>
          <a:xfrm>
            <a:off x="8519407" y="3454236"/>
            <a:ext cx="6096000" cy="461665"/>
          </a:xfrm>
          <a:prstGeom prst="rect">
            <a:avLst/>
          </a:prstGeom>
          <a:noFill/>
        </p:spPr>
        <p:txBody>
          <a:bodyPr wrap="square">
            <a:spAutoFit/>
          </a:bodyPr>
          <a:lstStyle/>
          <a:p>
            <a:r>
              <a:rPr lang="fr-FR" sz="2400" b="1" dirty="0" err="1">
                <a:solidFill>
                  <a:schemeClr val="bg1"/>
                </a:solidFill>
              </a:rPr>
              <a:t>Llançà</a:t>
            </a:r>
            <a:endParaRPr lang="fr-FR" sz="2400" b="1" dirty="0">
              <a:solidFill>
                <a:schemeClr val="bg1"/>
              </a:solidFill>
            </a:endParaRPr>
          </a:p>
        </p:txBody>
      </p:sp>
    </p:spTree>
    <p:extLst>
      <p:ext uri="{BB962C8B-B14F-4D97-AF65-F5344CB8AC3E}">
        <p14:creationId xmlns:p14="http://schemas.microsoft.com/office/powerpoint/2010/main" val="367763401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plante, plein air, bâtiment, jardin&#10;&#10;Le contenu généré par l’IA peut être incorrect.">
            <a:extLst>
              <a:ext uri="{FF2B5EF4-FFF2-40B4-BE49-F238E27FC236}">
                <a16:creationId xmlns:a16="http://schemas.microsoft.com/office/drawing/2014/main" id="{B003B5CD-05A8-E5D0-E3AC-A700FA1E18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046" y="443296"/>
            <a:ext cx="7251939" cy="28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62453F4-EC9B-4656-3088-362E4A0B7593}"/>
              </a:ext>
            </a:extLst>
          </p:cNvPr>
          <p:cNvSpPr txBox="1"/>
          <p:nvPr/>
        </p:nvSpPr>
        <p:spPr>
          <a:xfrm>
            <a:off x="2926080" y="3358241"/>
            <a:ext cx="6729984" cy="461665"/>
          </a:xfrm>
          <a:prstGeom prst="rect">
            <a:avLst/>
          </a:prstGeom>
          <a:noFill/>
        </p:spPr>
        <p:txBody>
          <a:bodyPr wrap="square" rtlCol="0">
            <a:spAutoFit/>
          </a:bodyPr>
          <a:lstStyle/>
          <a:p>
            <a:r>
              <a:rPr lang="fr-FR" sz="2400" b="1">
                <a:solidFill>
                  <a:schemeClr val="bg1"/>
                </a:solidFill>
              </a:rPr>
              <a:t>Peratallada</a:t>
            </a:r>
            <a:endParaRPr lang="fr-FR" sz="2400" b="1" dirty="0">
              <a:solidFill>
                <a:schemeClr val="bg1"/>
              </a:solidFill>
            </a:endParaRPr>
          </a:p>
        </p:txBody>
      </p:sp>
      <p:pic>
        <p:nvPicPr>
          <p:cNvPr id="6" name="Image 5" descr="Une image contenant plein air, ciel, plage, arbre&#10;&#10;Le contenu généré par l’IA peut être incorrect.">
            <a:extLst>
              <a:ext uri="{FF2B5EF4-FFF2-40B4-BE49-F238E27FC236}">
                <a16:creationId xmlns:a16="http://schemas.microsoft.com/office/drawing/2014/main" id="{CBF877A4-F6E7-95A4-62B4-8EFB64C46F2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89733" y="3429000"/>
            <a:ext cx="3735917"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4469366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5" name="Image 4" descr="Une image contenant plein air, ciel, bâtiment, arbre&#10;&#10;Le contenu généré par l’IA peut être incorrect.">
            <a:extLst>
              <a:ext uri="{FF2B5EF4-FFF2-40B4-BE49-F238E27FC236}">
                <a16:creationId xmlns:a16="http://schemas.microsoft.com/office/drawing/2014/main" id="{75A59BFD-6EC0-DEE9-9093-EA7B7D7733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7636" y="3148127"/>
            <a:ext cx="3735917"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990AF6B-A143-FC03-5E90-BB6D4EF24C1C}"/>
              </a:ext>
            </a:extLst>
          </p:cNvPr>
          <p:cNvSpPr txBox="1"/>
          <p:nvPr/>
        </p:nvSpPr>
        <p:spPr>
          <a:xfrm>
            <a:off x="4157472" y="2110991"/>
            <a:ext cx="4706112" cy="461665"/>
          </a:xfrm>
          <a:prstGeom prst="rect">
            <a:avLst/>
          </a:prstGeom>
          <a:noFill/>
        </p:spPr>
        <p:txBody>
          <a:bodyPr wrap="square" rtlCol="0">
            <a:spAutoFit/>
          </a:bodyPr>
          <a:lstStyle/>
          <a:p>
            <a:r>
              <a:rPr lang="fr-FR" sz="2400" b="1" dirty="0">
                <a:solidFill>
                  <a:schemeClr val="bg1"/>
                </a:solidFill>
              </a:rPr>
              <a:t>tossa-de-</a:t>
            </a:r>
            <a:r>
              <a:rPr lang="fr-FR" sz="2400" b="1" dirty="0" err="1">
                <a:solidFill>
                  <a:schemeClr val="bg1"/>
                </a:solidFill>
              </a:rPr>
              <a:t>mar</a:t>
            </a:r>
            <a:r>
              <a:rPr lang="fr-FR" sz="2400" b="1" dirty="0">
                <a:solidFill>
                  <a:schemeClr val="bg1"/>
                </a:solidFill>
              </a:rPr>
              <a:t>- 1 et 2</a:t>
            </a:r>
          </a:p>
        </p:txBody>
      </p:sp>
      <p:pic>
        <p:nvPicPr>
          <p:cNvPr id="8" name="Image 7" descr="Une image contenant plein air, bâtiment, ciel, fleur&#10;&#10;Le contenu généré par l’IA peut être incorrect.">
            <a:extLst>
              <a:ext uri="{FF2B5EF4-FFF2-40B4-BE49-F238E27FC236}">
                <a16:creationId xmlns:a16="http://schemas.microsoft.com/office/drawing/2014/main" id="{E7EBD42E-04CF-E3D2-6BF4-8F6D890F0C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58453" y="621792"/>
            <a:ext cx="3735911"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5855975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5" name="Image 4" descr="Une image contenant plein air, bâtiment, ciel, fleur&#10;&#10;Le contenu généré par l’IA peut être incorrect.">
            <a:extLst>
              <a:ext uri="{FF2B5EF4-FFF2-40B4-BE49-F238E27FC236}">
                <a16:creationId xmlns:a16="http://schemas.microsoft.com/office/drawing/2014/main" id="{1568A11F-0E01-5F7C-9309-57DF770C56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2632" y="441000"/>
            <a:ext cx="5079592"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BC49E2FB-993C-4B07-F272-933FEE60A278}"/>
              </a:ext>
            </a:extLst>
          </p:cNvPr>
          <p:cNvSpPr txBox="1"/>
          <p:nvPr/>
        </p:nvSpPr>
        <p:spPr>
          <a:xfrm>
            <a:off x="2133600" y="3386593"/>
            <a:ext cx="6254496" cy="461665"/>
          </a:xfrm>
          <a:prstGeom prst="rect">
            <a:avLst/>
          </a:prstGeom>
          <a:noFill/>
        </p:spPr>
        <p:txBody>
          <a:bodyPr wrap="square" rtlCol="0">
            <a:spAutoFit/>
          </a:bodyPr>
          <a:lstStyle/>
          <a:p>
            <a:r>
              <a:rPr lang="fr-FR" sz="2400" b="1" dirty="0">
                <a:solidFill>
                  <a:schemeClr val="bg1"/>
                </a:solidFill>
              </a:rPr>
              <a:t> L’Escala</a:t>
            </a:r>
          </a:p>
        </p:txBody>
      </p:sp>
      <p:pic>
        <p:nvPicPr>
          <p:cNvPr id="8" name="Image 7" descr="Une image contenant art, peinture, bâtiment, intérieur&#10;&#10;Le contenu généré par l’IA peut être incorrect.">
            <a:extLst>
              <a:ext uri="{FF2B5EF4-FFF2-40B4-BE49-F238E27FC236}">
                <a16:creationId xmlns:a16="http://schemas.microsoft.com/office/drawing/2014/main" id="{3DB23FC5-3104-53E2-7850-0715873F0F4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07683" y="3471407"/>
            <a:ext cx="50796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36370671-C62D-E4BA-FD17-494B3AF8870A}"/>
              </a:ext>
            </a:extLst>
          </p:cNvPr>
          <p:cNvSpPr txBox="1"/>
          <p:nvPr/>
        </p:nvSpPr>
        <p:spPr>
          <a:xfrm>
            <a:off x="6437376" y="2924928"/>
            <a:ext cx="5754624" cy="461665"/>
          </a:xfrm>
          <a:prstGeom prst="rect">
            <a:avLst/>
          </a:prstGeom>
          <a:noFill/>
        </p:spPr>
        <p:txBody>
          <a:bodyPr wrap="square" rtlCol="0">
            <a:spAutoFit/>
          </a:bodyPr>
          <a:lstStyle/>
          <a:p>
            <a:r>
              <a:rPr lang="fr-FR" sz="2400" b="1" dirty="0" err="1">
                <a:solidFill>
                  <a:schemeClr val="bg1"/>
                </a:solidFill>
              </a:rPr>
              <a:t>espagne</a:t>
            </a:r>
            <a:r>
              <a:rPr lang="fr-FR" sz="2400" b="1" dirty="0">
                <a:solidFill>
                  <a:schemeClr val="bg1"/>
                </a:solidFill>
              </a:rPr>
              <a:t>-</a:t>
            </a:r>
            <a:r>
              <a:rPr lang="fr-FR" sz="2400" b="1" dirty="0" err="1">
                <a:solidFill>
                  <a:schemeClr val="bg1"/>
                </a:solidFill>
              </a:rPr>
              <a:t>musee</a:t>
            </a:r>
            <a:r>
              <a:rPr lang="fr-FR" sz="2400" b="1" dirty="0">
                <a:solidFill>
                  <a:schemeClr val="bg1"/>
                </a:solidFill>
              </a:rPr>
              <a:t>-</a:t>
            </a:r>
            <a:r>
              <a:rPr lang="fr-FR" sz="2400" b="1" dirty="0" err="1">
                <a:solidFill>
                  <a:schemeClr val="bg1"/>
                </a:solidFill>
              </a:rPr>
              <a:t>dali</a:t>
            </a:r>
            <a:r>
              <a:rPr lang="fr-FR" sz="2400" b="1" dirty="0">
                <a:solidFill>
                  <a:schemeClr val="bg1"/>
                </a:solidFill>
              </a:rPr>
              <a:t>-</a:t>
            </a:r>
            <a:r>
              <a:rPr lang="fr-FR" sz="2400" b="1" dirty="0" err="1">
                <a:solidFill>
                  <a:schemeClr val="bg1"/>
                </a:solidFill>
              </a:rPr>
              <a:t>figueres</a:t>
            </a:r>
            <a:r>
              <a:rPr lang="fr-FR" sz="2400" b="1" dirty="0">
                <a:solidFill>
                  <a:schemeClr val="bg1"/>
                </a:solidFill>
              </a:rPr>
              <a:t>-visiter</a:t>
            </a:r>
          </a:p>
        </p:txBody>
      </p:sp>
    </p:spTree>
    <p:extLst>
      <p:ext uri="{BB962C8B-B14F-4D97-AF65-F5344CB8AC3E}">
        <p14:creationId xmlns:p14="http://schemas.microsoft.com/office/powerpoint/2010/main" val="63935146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5" name="Image 4" descr="Une image contenant plein air, rive, nature, Photographie aérienne&#10;&#10;Le contenu généré par l’IA peut être incorrect.">
            <a:extLst>
              <a:ext uri="{FF2B5EF4-FFF2-40B4-BE49-F238E27FC236}">
                <a16:creationId xmlns:a16="http://schemas.microsoft.com/office/drawing/2014/main" id="{63821D20-53FF-E107-5E33-C883CBF942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8640" y="3429000"/>
            <a:ext cx="47808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52CF7DC-975F-1F84-943E-ADD19CB79223}"/>
              </a:ext>
            </a:extLst>
          </p:cNvPr>
          <p:cNvSpPr txBox="1"/>
          <p:nvPr/>
        </p:nvSpPr>
        <p:spPr>
          <a:xfrm>
            <a:off x="3810768" y="2272391"/>
            <a:ext cx="4974336" cy="523220"/>
          </a:xfrm>
          <a:prstGeom prst="rect">
            <a:avLst/>
          </a:prstGeom>
          <a:noFill/>
        </p:spPr>
        <p:txBody>
          <a:bodyPr wrap="square" rtlCol="0">
            <a:spAutoFit/>
          </a:bodyPr>
          <a:lstStyle/>
          <a:p>
            <a:r>
              <a:rPr lang="fr-FR" sz="2400" b="1" dirty="0">
                <a:solidFill>
                  <a:schemeClr val="bg1"/>
                </a:solidFill>
              </a:rPr>
              <a:t> </a:t>
            </a:r>
            <a:r>
              <a:rPr lang="fr-FR" sz="2800" b="1" dirty="0">
                <a:solidFill>
                  <a:schemeClr val="bg1"/>
                </a:solidFill>
              </a:rPr>
              <a:t>Roses, Espagne</a:t>
            </a:r>
          </a:p>
        </p:txBody>
      </p:sp>
      <p:pic>
        <p:nvPicPr>
          <p:cNvPr id="8" name="Image 7" descr="Une image contenant plein air, eau, ciel, rive&#10;&#10;Le contenu généré par l’IA peut être incorrect.">
            <a:extLst>
              <a:ext uri="{FF2B5EF4-FFF2-40B4-BE49-F238E27FC236}">
                <a16:creationId xmlns:a16="http://schemas.microsoft.com/office/drawing/2014/main" id="{2C7221BB-9BB4-1EC0-EA1E-9C0D518876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66432" y="441000"/>
            <a:ext cx="4482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6165456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5" name="Image 4" descr="Une image contenant plein air, rive, nature, arbre&#10;&#10;Le contenu généré par l’IA peut être incorrect.">
            <a:extLst>
              <a:ext uri="{FF2B5EF4-FFF2-40B4-BE49-F238E27FC236}">
                <a16:creationId xmlns:a16="http://schemas.microsoft.com/office/drawing/2014/main" id="{E9DCD30D-8B23-4840-E260-015777DDAA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9328" y="733608"/>
            <a:ext cx="3984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7" name="Image 6" descr="Une image contenant plein air, nuage, paysage, eau&#10;&#10;Le contenu généré par l’IA peut être incorrect.">
            <a:extLst>
              <a:ext uri="{FF2B5EF4-FFF2-40B4-BE49-F238E27FC236}">
                <a16:creationId xmlns:a16="http://schemas.microsoft.com/office/drawing/2014/main" id="{1C7168C5-C418-4188-EC0E-2BBA0746EB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6531" y="3177349"/>
            <a:ext cx="4498061"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4F86EE6B-465C-0DA5-E451-7DE3AC23BE0A}"/>
              </a:ext>
            </a:extLst>
          </p:cNvPr>
          <p:cNvSpPr txBox="1"/>
          <p:nvPr/>
        </p:nvSpPr>
        <p:spPr>
          <a:xfrm>
            <a:off x="3499104" y="4195861"/>
            <a:ext cx="5754624" cy="523220"/>
          </a:xfrm>
          <a:prstGeom prst="rect">
            <a:avLst/>
          </a:prstGeom>
          <a:noFill/>
        </p:spPr>
        <p:txBody>
          <a:bodyPr wrap="square" rtlCol="0">
            <a:spAutoFit/>
          </a:bodyPr>
          <a:lstStyle/>
          <a:p>
            <a:r>
              <a:rPr lang="fr-FR" sz="2800" b="1">
                <a:solidFill>
                  <a:schemeClr val="bg1"/>
                </a:solidFill>
              </a:rPr>
              <a:t>Baie de Rosas</a:t>
            </a:r>
            <a:endParaRPr lang="fr-FR" sz="2800" b="1" dirty="0">
              <a:solidFill>
                <a:schemeClr val="bg1"/>
              </a:solidFill>
            </a:endParaRPr>
          </a:p>
        </p:txBody>
      </p:sp>
    </p:spTree>
    <p:extLst>
      <p:ext uri="{BB962C8B-B14F-4D97-AF65-F5344CB8AC3E}">
        <p14:creationId xmlns:p14="http://schemas.microsoft.com/office/powerpoint/2010/main" val="193794830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Magasin, marché, Commerce, Vente&#10;&#10;Le contenu généré par l’IA peut être incorrect.">
            <a:extLst>
              <a:ext uri="{FF2B5EF4-FFF2-40B4-BE49-F238E27FC236}">
                <a16:creationId xmlns:a16="http://schemas.microsoft.com/office/drawing/2014/main" id="{48726D5B-EF0D-C96E-365C-B07DE1050E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248" y="2304288"/>
            <a:ext cx="4176000" cy="417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D4FF035-6B4D-33C4-7130-539016CF2A68}"/>
              </a:ext>
            </a:extLst>
          </p:cNvPr>
          <p:cNvSpPr txBox="1"/>
          <p:nvPr/>
        </p:nvSpPr>
        <p:spPr>
          <a:xfrm>
            <a:off x="195072" y="1828800"/>
            <a:ext cx="4828032" cy="461665"/>
          </a:xfrm>
          <a:prstGeom prst="rect">
            <a:avLst/>
          </a:prstGeom>
          <a:noFill/>
        </p:spPr>
        <p:txBody>
          <a:bodyPr wrap="square" rtlCol="0">
            <a:spAutoFit/>
          </a:bodyPr>
          <a:lstStyle/>
          <a:p>
            <a:r>
              <a:rPr lang="fr-FR" sz="2400" b="1">
                <a:solidFill>
                  <a:schemeClr val="bg1"/>
                </a:solidFill>
              </a:rPr>
              <a:t>Marché couvert à Roses, Espagne</a:t>
            </a:r>
            <a:endParaRPr lang="fr-FR" sz="2400" b="1" dirty="0">
              <a:solidFill>
                <a:schemeClr val="bg1"/>
              </a:solidFill>
            </a:endParaRPr>
          </a:p>
        </p:txBody>
      </p:sp>
      <p:pic>
        <p:nvPicPr>
          <p:cNvPr id="6" name="Image 5" descr="Une image contenant plein air, arbre, palmier, personnes&#10;&#10;Le contenu généré par l’IA peut être incorrect.">
            <a:extLst>
              <a:ext uri="{FF2B5EF4-FFF2-40B4-BE49-F238E27FC236}">
                <a16:creationId xmlns:a16="http://schemas.microsoft.com/office/drawing/2014/main" id="{D3E56BDA-C76F-A319-C867-B7E1D040BE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6826" y="334800"/>
            <a:ext cx="4894926" cy="2988000"/>
          </a:xfrm>
          <a:prstGeom prst="rect">
            <a:avLst/>
          </a:prstGeom>
          <a:ln w="38100" cap="sq">
            <a:solidFill>
              <a:schemeClr val="bg1">
                <a:lumMod val="95000"/>
              </a:schemeClr>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8A26F9A-758C-33BA-C616-4A19171D8F60}"/>
              </a:ext>
            </a:extLst>
          </p:cNvPr>
          <p:cNvSpPr txBox="1"/>
          <p:nvPr/>
        </p:nvSpPr>
        <p:spPr>
          <a:xfrm>
            <a:off x="6827682" y="3278677"/>
            <a:ext cx="5583936" cy="830997"/>
          </a:xfrm>
          <a:prstGeom prst="rect">
            <a:avLst/>
          </a:prstGeom>
          <a:noFill/>
        </p:spPr>
        <p:txBody>
          <a:bodyPr wrap="square" rtlCol="0">
            <a:spAutoFit/>
          </a:bodyPr>
          <a:lstStyle/>
          <a:p>
            <a:r>
              <a:rPr lang="fr-FR" sz="2400" b="1">
                <a:solidFill>
                  <a:schemeClr val="bg1"/>
                </a:solidFill>
              </a:rPr>
              <a:t> le Carnaval de Rosas en Catalogne Espagne</a:t>
            </a:r>
            <a:endParaRPr lang="fr-FR" sz="2400" b="1" dirty="0">
              <a:solidFill>
                <a:schemeClr val="bg1"/>
              </a:solidFill>
            </a:endParaRPr>
          </a:p>
        </p:txBody>
      </p:sp>
    </p:spTree>
    <p:extLst>
      <p:ext uri="{BB962C8B-B14F-4D97-AF65-F5344CB8AC3E}">
        <p14:creationId xmlns:p14="http://schemas.microsoft.com/office/powerpoint/2010/main" val="3525381308"/>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5" name="Image 4" descr="Une image contenant plein air, ciel, arbre, eau&#10;&#10;Le contenu généré par l’IA peut être incorrect.">
            <a:extLst>
              <a:ext uri="{FF2B5EF4-FFF2-40B4-BE49-F238E27FC236}">
                <a16:creationId xmlns:a16="http://schemas.microsoft.com/office/drawing/2014/main" id="{ED410F26-F7C7-36C9-99B2-44F4FC41DF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3504" y="546587"/>
            <a:ext cx="4500000" cy="298687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C4A4543-9995-EC3B-382A-031667C4485E}"/>
              </a:ext>
            </a:extLst>
          </p:cNvPr>
          <p:cNvSpPr txBox="1"/>
          <p:nvPr/>
        </p:nvSpPr>
        <p:spPr>
          <a:xfrm>
            <a:off x="1719072" y="3533462"/>
            <a:ext cx="5071872" cy="461665"/>
          </a:xfrm>
          <a:prstGeom prst="rect">
            <a:avLst/>
          </a:prstGeom>
          <a:noFill/>
        </p:spPr>
        <p:txBody>
          <a:bodyPr wrap="square" rtlCol="0">
            <a:spAutoFit/>
          </a:bodyPr>
          <a:lstStyle/>
          <a:p>
            <a:r>
              <a:rPr lang="fr-FR" sz="2400" b="1" dirty="0">
                <a:solidFill>
                  <a:schemeClr val="bg1"/>
                </a:solidFill>
              </a:rPr>
              <a:t>centre-roses</a:t>
            </a:r>
          </a:p>
        </p:txBody>
      </p:sp>
      <p:pic>
        <p:nvPicPr>
          <p:cNvPr id="8" name="Image 7" descr="Une image contenant plein air, scène, bâtiment, voie&#10;&#10;Le contenu généré par l’IA peut être incorrect.">
            <a:extLst>
              <a:ext uri="{FF2B5EF4-FFF2-40B4-BE49-F238E27FC236}">
                <a16:creationId xmlns:a16="http://schemas.microsoft.com/office/drawing/2014/main" id="{032017D1-D888-33F7-2D1B-BBD09AFF34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9072" y="3324538"/>
            <a:ext cx="5391412"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12C849BE-7EC2-7390-05F9-C7DBCE164AA6}"/>
              </a:ext>
            </a:extLst>
          </p:cNvPr>
          <p:cNvSpPr txBox="1"/>
          <p:nvPr/>
        </p:nvSpPr>
        <p:spPr>
          <a:xfrm>
            <a:off x="7620000" y="2894491"/>
            <a:ext cx="6096000" cy="461665"/>
          </a:xfrm>
          <a:prstGeom prst="rect">
            <a:avLst/>
          </a:prstGeom>
          <a:noFill/>
        </p:spPr>
        <p:txBody>
          <a:bodyPr wrap="square" rtlCol="0">
            <a:spAutoFit/>
          </a:bodyPr>
          <a:lstStyle/>
          <a:p>
            <a:r>
              <a:rPr lang="fr-FR" sz="2400" b="1">
                <a:solidFill>
                  <a:schemeClr val="bg1"/>
                </a:solidFill>
              </a:rPr>
              <a:t>Le centre-ville</a:t>
            </a:r>
            <a:endParaRPr lang="fr-FR" sz="2400" b="1" dirty="0">
              <a:solidFill>
                <a:schemeClr val="bg1"/>
              </a:solidFill>
            </a:endParaRPr>
          </a:p>
        </p:txBody>
      </p:sp>
    </p:spTree>
    <p:extLst>
      <p:ext uri="{BB962C8B-B14F-4D97-AF65-F5344CB8AC3E}">
        <p14:creationId xmlns:p14="http://schemas.microsoft.com/office/powerpoint/2010/main" val="51510727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plein air, chaussures, habits, bâtiment&#10;&#10;Le contenu généré par l’IA peut être incorrect.">
            <a:extLst>
              <a:ext uri="{FF2B5EF4-FFF2-40B4-BE49-F238E27FC236}">
                <a16:creationId xmlns:a16="http://schemas.microsoft.com/office/drawing/2014/main" id="{C187E82F-5EC1-AD21-6199-9BC3A49278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2356" y="3429000"/>
            <a:ext cx="4482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DAD232E-E787-6C0A-915D-04942E4A47C4}"/>
              </a:ext>
            </a:extLst>
          </p:cNvPr>
          <p:cNvSpPr txBox="1"/>
          <p:nvPr/>
        </p:nvSpPr>
        <p:spPr>
          <a:xfrm>
            <a:off x="121920" y="2948833"/>
            <a:ext cx="5974080" cy="461665"/>
          </a:xfrm>
          <a:prstGeom prst="rect">
            <a:avLst/>
          </a:prstGeom>
          <a:noFill/>
        </p:spPr>
        <p:txBody>
          <a:bodyPr wrap="square" rtlCol="0">
            <a:spAutoFit/>
          </a:bodyPr>
          <a:lstStyle/>
          <a:p>
            <a:r>
              <a:rPr lang="fr-FR" sz="2400" b="1" dirty="0">
                <a:solidFill>
                  <a:schemeClr val="bg1"/>
                </a:solidFill>
              </a:rPr>
              <a:t>Journée shopping à Roca Village de Roses</a:t>
            </a:r>
          </a:p>
        </p:txBody>
      </p:sp>
      <p:pic>
        <p:nvPicPr>
          <p:cNvPr id="6" name="Image 5" descr="Une image contenant plein air, palmier, ciel, Arecales&#10;&#10;Le contenu généré par l’IA peut être incorrect.">
            <a:extLst>
              <a:ext uri="{FF2B5EF4-FFF2-40B4-BE49-F238E27FC236}">
                <a16:creationId xmlns:a16="http://schemas.microsoft.com/office/drawing/2014/main" id="{A9A32950-ECF7-0A02-E047-DC6328EA0DD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31101" y="422498"/>
            <a:ext cx="4495017"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A61A624-3A30-14FA-79DA-1F66AC39BEFF}"/>
              </a:ext>
            </a:extLst>
          </p:cNvPr>
          <p:cNvSpPr txBox="1"/>
          <p:nvPr/>
        </p:nvSpPr>
        <p:spPr>
          <a:xfrm>
            <a:off x="9174480" y="3410498"/>
            <a:ext cx="5791200" cy="461665"/>
          </a:xfrm>
          <a:prstGeom prst="rect">
            <a:avLst/>
          </a:prstGeom>
          <a:noFill/>
        </p:spPr>
        <p:txBody>
          <a:bodyPr wrap="square" rtlCol="0">
            <a:spAutoFit/>
          </a:bodyPr>
          <a:lstStyle/>
          <a:p>
            <a:r>
              <a:rPr lang="fr-FR" sz="2400" b="1">
                <a:solidFill>
                  <a:schemeClr val="bg1"/>
                </a:solidFill>
              </a:rPr>
              <a:t>Salou</a:t>
            </a:r>
            <a:endParaRPr lang="fr-FR" sz="2400" b="1" dirty="0">
              <a:solidFill>
                <a:schemeClr val="bg1"/>
              </a:solidFill>
            </a:endParaRPr>
          </a:p>
        </p:txBody>
      </p:sp>
      <p:sp>
        <p:nvSpPr>
          <p:cNvPr id="2" name="ZoneTexte 1">
            <a:extLst>
              <a:ext uri="{FF2B5EF4-FFF2-40B4-BE49-F238E27FC236}">
                <a16:creationId xmlns:a16="http://schemas.microsoft.com/office/drawing/2014/main" id="{75C5B076-6E73-12F4-DD9E-45799D394CCC}"/>
              </a:ext>
            </a:extLst>
          </p:cNvPr>
          <p:cNvSpPr txBox="1"/>
          <p:nvPr/>
        </p:nvSpPr>
        <p:spPr>
          <a:xfrm>
            <a:off x="864105" y="1066851"/>
            <a:ext cx="5749446" cy="830997"/>
          </a:xfrm>
          <a:prstGeom prst="rect">
            <a:avLst/>
          </a:prstGeom>
          <a:noFill/>
        </p:spPr>
        <p:txBody>
          <a:bodyPr wrap="square" rtlCol="0">
            <a:spAutoFit/>
          </a:bodyPr>
          <a:lstStyle/>
          <a:p>
            <a:r>
              <a:rPr lang="fr-FR" sz="2400" b="1" dirty="0">
                <a:solidFill>
                  <a:schemeClr val="bg1"/>
                </a:solidFill>
              </a:rPr>
              <a:t>Lorient Vous A Proposé La Costa Brava</a:t>
            </a:r>
          </a:p>
          <a:p>
            <a:r>
              <a:rPr lang="fr-FR" sz="2400" b="1" dirty="0">
                <a:solidFill>
                  <a:schemeClr val="bg1"/>
                </a:solidFill>
              </a:rPr>
              <a:t>                             Suite Et  Fin                            </a:t>
            </a:r>
          </a:p>
        </p:txBody>
      </p:sp>
      <p:sp>
        <p:nvSpPr>
          <p:cNvPr id="5" name="ZoneTexte 4">
            <a:extLst>
              <a:ext uri="{FF2B5EF4-FFF2-40B4-BE49-F238E27FC236}">
                <a16:creationId xmlns:a16="http://schemas.microsoft.com/office/drawing/2014/main" id="{5AA6603F-EB17-577E-454D-AD2F89D6DE1A}"/>
              </a:ext>
            </a:extLst>
          </p:cNvPr>
          <p:cNvSpPr txBox="1"/>
          <p:nvPr/>
        </p:nvSpPr>
        <p:spPr>
          <a:xfrm>
            <a:off x="5661764" y="4033381"/>
            <a:ext cx="6350696" cy="1200329"/>
          </a:xfrm>
          <a:prstGeom prst="rect">
            <a:avLst/>
          </a:prstGeom>
          <a:noFill/>
        </p:spPr>
        <p:txBody>
          <a:bodyPr wrap="square" rtlCol="0">
            <a:spAutoFit/>
          </a:bodyPr>
          <a:lstStyle/>
          <a:p>
            <a:r>
              <a:rPr lang="fr-FR" sz="2400" b="1" dirty="0">
                <a:solidFill>
                  <a:schemeClr val="bg1"/>
                </a:solidFill>
              </a:rPr>
              <a:t>Les Images Et Le Son Du Net</a:t>
            </a:r>
          </a:p>
          <a:p>
            <a:endParaRPr lang="fr-FR" sz="2400" b="1" dirty="0">
              <a:solidFill>
                <a:schemeClr val="bg1"/>
              </a:solidFill>
            </a:endParaRPr>
          </a:p>
          <a:p>
            <a:r>
              <a:rPr lang="fr-FR" sz="2400" b="1">
                <a:solidFill>
                  <a:schemeClr val="bg1"/>
                </a:solidFill>
              </a:rPr>
              <a:t>                      Daniel</a:t>
            </a:r>
          </a:p>
        </p:txBody>
      </p:sp>
      <p:sp>
        <p:nvSpPr>
          <p:cNvPr id="8" name="ZoneTexte 7">
            <a:extLst>
              <a:ext uri="{FF2B5EF4-FFF2-40B4-BE49-F238E27FC236}">
                <a16:creationId xmlns:a16="http://schemas.microsoft.com/office/drawing/2014/main" id="{1C112C70-9477-F913-5214-7105148A4EBC}"/>
              </a:ext>
            </a:extLst>
          </p:cNvPr>
          <p:cNvSpPr txBox="1"/>
          <p:nvPr/>
        </p:nvSpPr>
        <p:spPr>
          <a:xfrm>
            <a:off x="1089764" y="549105"/>
            <a:ext cx="6237770" cy="461665"/>
          </a:xfrm>
          <a:prstGeom prst="rect">
            <a:avLst/>
          </a:prstGeom>
          <a:noFill/>
        </p:spPr>
        <p:txBody>
          <a:bodyPr wrap="square" rtlCol="0">
            <a:spAutoFit/>
          </a:bodyPr>
          <a:lstStyle/>
          <a:p>
            <a:r>
              <a:rPr lang="fr-FR" sz="2400" b="1" dirty="0">
                <a:solidFill>
                  <a:schemeClr val="bg1"/>
                </a:solidFill>
              </a:rPr>
              <a:t>Sur Une suggestion De </a:t>
            </a:r>
            <a:r>
              <a:rPr lang="fr-FR" sz="2400" b="1" dirty="0" err="1">
                <a:solidFill>
                  <a:schemeClr val="bg1"/>
                </a:solidFill>
              </a:rPr>
              <a:t>JackDidier</a:t>
            </a:r>
            <a:endParaRPr lang="fr-FR" sz="2400" b="1" dirty="0">
              <a:solidFill>
                <a:schemeClr val="bg1"/>
              </a:solidFill>
            </a:endParaRPr>
          </a:p>
        </p:txBody>
      </p:sp>
    </p:spTree>
    <p:extLst>
      <p:ext uri="{BB962C8B-B14F-4D97-AF65-F5344CB8AC3E}">
        <p14:creationId xmlns:p14="http://schemas.microsoft.com/office/powerpoint/2010/main" val="247419773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157</TotalTime>
  <Words>255</Words>
  <Application>Microsoft Office PowerPoint</Application>
  <PresentationFormat>Grand écran</PresentationFormat>
  <Paragraphs>47</Paragraphs>
  <Slides>27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27</vt:i4>
      </vt:variant>
    </vt:vector>
  </HeadingPairs>
  <TitlesOfParts>
    <vt:vector size="31"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2025-02-28T10:54:19Z</dcterms:created>
  <dcterms:modified xsi:type="dcterms:W3CDTF">2025-07-13T15:19:54Z</dcterms:modified>
</cp:coreProperties>
</file>