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5" r:id="rId4"/>
    <p:sldId id="259" r:id="rId5"/>
    <p:sldId id="267" r:id="rId6"/>
    <p:sldId id="271" r:id="rId7"/>
    <p:sldId id="266" r:id="rId8"/>
    <p:sldId id="264" r:id="rId9"/>
    <p:sldId id="272" r:id="rId10"/>
    <p:sldId id="273" r:id="rId11"/>
    <p:sldId id="274" r:id="rId12"/>
    <p:sldId id="277" r:id="rId13"/>
    <p:sldId id="278" r:id="rId14"/>
    <p:sldId id="275" r:id="rId15"/>
    <p:sldId id="276" r:id="rId16"/>
    <p:sldId id="268" r:id="rId17"/>
    <p:sldId id="269" r:id="rId18"/>
    <p:sldId id="279" r:id="rId19"/>
    <p:sldId id="280" r:id="rId20"/>
    <p:sldId id="281" r:id="rId21"/>
    <p:sldId id="270"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gsn3M3oQk4AFRzca57og==" hashData="Lf3TpU0wE/t4e6d4/G6Sf/PXToxFw5HpKphPplTcqztS11LY0eZHzkxnBamUZzum5fswStbe1KXf8OzCU/BBW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6" d="100"/>
          <a:sy n="76" d="100"/>
        </p:scale>
        <p:origin x="1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4715DB8E-F393-4B67-8E0B-F931210811DE}" type="datetimeFigureOut">
              <a:rPr lang="fr-FR" smtClean="0"/>
              <a:t>14/07/2025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688EE76-BC4F-4517-9766-A1BD5A636BBF}" type="slidenum">
              <a:rPr lang="fr-FR" smtClean="0"/>
              <a:t>‹N°›</a:t>
            </a:fld>
            <a:endParaRPr lang="fr-FR"/>
          </a:p>
        </p:txBody>
      </p:sp>
    </p:spTree>
    <p:extLst>
      <p:ext uri="{BB962C8B-B14F-4D97-AF65-F5344CB8AC3E}">
        <p14:creationId xmlns:p14="http://schemas.microsoft.com/office/powerpoint/2010/main" val="3664527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15DB8E-F393-4B67-8E0B-F931210811DE}" type="datetimeFigureOut">
              <a:rPr lang="fr-FR" smtClean="0"/>
              <a:t>14/07/2025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688EE76-BC4F-4517-9766-A1BD5A636BBF}" type="slidenum">
              <a:rPr lang="fr-FR" smtClean="0"/>
              <a:t>‹N°›</a:t>
            </a:fld>
            <a:endParaRPr lang="fr-FR"/>
          </a:p>
        </p:txBody>
      </p:sp>
    </p:spTree>
    <p:extLst>
      <p:ext uri="{BB962C8B-B14F-4D97-AF65-F5344CB8AC3E}">
        <p14:creationId xmlns:p14="http://schemas.microsoft.com/office/powerpoint/2010/main" val="3944862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4715DB8E-F393-4B67-8E0B-F931210811DE}" type="datetimeFigureOut">
              <a:rPr lang="fr-FR" smtClean="0"/>
              <a:t>14/07/2025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688EE76-BC4F-4517-9766-A1BD5A636BBF}" type="slidenum">
              <a:rPr lang="fr-FR" smtClean="0"/>
              <a:t>‹N°›</a:t>
            </a:fld>
            <a:endParaRPr lang="fr-FR"/>
          </a:p>
        </p:txBody>
      </p:sp>
    </p:spTree>
    <p:extLst>
      <p:ext uri="{BB962C8B-B14F-4D97-AF65-F5344CB8AC3E}">
        <p14:creationId xmlns:p14="http://schemas.microsoft.com/office/powerpoint/2010/main" val="3071577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715DB8E-F393-4B67-8E0B-F931210811DE}" type="datetimeFigureOut">
              <a:rPr lang="fr-FR" smtClean="0"/>
              <a:t>14/07/2025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688EE76-BC4F-4517-9766-A1BD5A636BBF}" type="slidenum">
              <a:rPr lang="fr-FR" smtClean="0"/>
              <a:t>‹N°›</a:t>
            </a:fld>
            <a:endParaRPr lang="fr-FR"/>
          </a:p>
        </p:txBody>
      </p:sp>
    </p:spTree>
    <p:extLst>
      <p:ext uri="{BB962C8B-B14F-4D97-AF65-F5344CB8AC3E}">
        <p14:creationId xmlns:p14="http://schemas.microsoft.com/office/powerpoint/2010/main" val="1094703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4715DB8E-F393-4B67-8E0B-F931210811DE}" type="datetimeFigureOut">
              <a:rPr lang="fr-FR" smtClean="0"/>
              <a:t>14/07/2025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6688EE76-BC4F-4517-9766-A1BD5A636BBF}" type="slidenum">
              <a:rPr lang="fr-FR" smtClean="0"/>
              <a:t>‹N°›</a:t>
            </a:fld>
            <a:endParaRPr lang="fr-FR"/>
          </a:p>
        </p:txBody>
      </p:sp>
    </p:spTree>
    <p:extLst>
      <p:ext uri="{BB962C8B-B14F-4D97-AF65-F5344CB8AC3E}">
        <p14:creationId xmlns:p14="http://schemas.microsoft.com/office/powerpoint/2010/main" val="3092490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715DB8E-F393-4B67-8E0B-F931210811DE}" type="datetimeFigureOut">
              <a:rPr lang="fr-FR" smtClean="0"/>
              <a:t>14/07/2025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6688EE76-BC4F-4517-9766-A1BD5A636BBF}" type="slidenum">
              <a:rPr lang="fr-FR" smtClean="0"/>
              <a:t>‹N°›</a:t>
            </a:fld>
            <a:endParaRPr lang="fr-FR"/>
          </a:p>
        </p:txBody>
      </p:sp>
    </p:spTree>
    <p:extLst>
      <p:ext uri="{BB962C8B-B14F-4D97-AF65-F5344CB8AC3E}">
        <p14:creationId xmlns:p14="http://schemas.microsoft.com/office/powerpoint/2010/main" val="1279128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715DB8E-F393-4B67-8E0B-F931210811DE}" type="datetimeFigureOut">
              <a:rPr lang="fr-FR" smtClean="0"/>
              <a:t>14/07/2025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6688EE76-BC4F-4517-9766-A1BD5A636BBF}" type="slidenum">
              <a:rPr lang="fr-FR" smtClean="0"/>
              <a:t>‹N°›</a:t>
            </a:fld>
            <a:endParaRPr lang="fr-FR"/>
          </a:p>
        </p:txBody>
      </p:sp>
    </p:spTree>
    <p:extLst>
      <p:ext uri="{BB962C8B-B14F-4D97-AF65-F5344CB8AC3E}">
        <p14:creationId xmlns:p14="http://schemas.microsoft.com/office/powerpoint/2010/main" val="22693664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4715DB8E-F393-4B67-8E0B-F931210811DE}" type="datetimeFigureOut">
              <a:rPr lang="fr-FR" smtClean="0"/>
              <a:t>14/07/2025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688EE76-BC4F-4517-9766-A1BD5A636BBF}" type="slidenum">
              <a:rPr lang="fr-FR" smtClean="0"/>
              <a:t>‹N°›</a:t>
            </a:fld>
            <a:endParaRPr lang="fr-FR"/>
          </a:p>
        </p:txBody>
      </p:sp>
    </p:spTree>
    <p:extLst>
      <p:ext uri="{BB962C8B-B14F-4D97-AF65-F5344CB8AC3E}">
        <p14:creationId xmlns:p14="http://schemas.microsoft.com/office/powerpoint/2010/main" val="545568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4715DB8E-F393-4B67-8E0B-F931210811DE}" type="datetimeFigureOut">
              <a:rPr lang="fr-FR" smtClean="0"/>
              <a:t>14/07/2025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688EE76-BC4F-4517-9766-A1BD5A636BBF}" type="slidenum">
              <a:rPr lang="fr-FR" smtClean="0"/>
              <a:t>‹N°›</a:t>
            </a:fld>
            <a:endParaRPr lang="fr-FR"/>
          </a:p>
        </p:txBody>
      </p:sp>
    </p:spTree>
    <p:extLst>
      <p:ext uri="{BB962C8B-B14F-4D97-AF65-F5344CB8AC3E}">
        <p14:creationId xmlns:p14="http://schemas.microsoft.com/office/powerpoint/2010/main" val="9094302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15DB8E-F393-4B67-8E0B-F931210811DE}" type="datetimeFigureOut">
              <a:rPr lang="fr-FR" smtClean="0"/>
              <a:t>14/07/2025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688EE76-BC4F-4517-9766-A1BD5A636BBF}" type="slidenum">
              <a:rPr lang="fr-FR" smtClean="0"/>
              <a:t>‹N°›</a:t>
            </a:fld>
            <a:endParaRPr lang="fr-FR"/>
          </a:p>
        </p:txBody>
      </p:sp>
    </p:spTree>
    <p:extLst>
      <p:ext uri="{BB962C8B-B14F-4D97-AF65-F5344CB8AC3E}">
        <p14:creationId xmlns:p14="http://schemas.microsoft.com/office/powerpoint/2010/main" val="21266769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15DB8E-F393-4B67-8E0B-F931210811DE}" type="datetimeFigureOut">
              <a:rPr lang="fr-FR" smtClean="0"/>
              <a:t>14/07/2025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688EE76-BC4F-4517-9766-A1BD5A636BBF}" type="slidenum">
              <a:rPr lang="fr-FR" smtClean="0"/>
              <a:t>‹N°›</a:t>
            </a:fld>
            <a:endParaRPr lang="fr-FR"/>
          </a:p>
        </p:txBody>
      </p:sp>
    </p:spTree>
    <p:extLst>
      <p:ext uri="{BB962C8B-B14F-4D97-AF65-F5344CB8AC3E}">
        <p14:creationId xmlns:p14="http://schemas.microsoft.com/office/powerpoint/2010/main" val="3202724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15DB8E-F393-4B67-8E0B-F931210811DE}" type="datetimeFigureOut">
              <a:rPr lang="fr-FR" smtClean="0"/>
              <a:t>14/07/2025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88EE76-BC4F-4517-9766-A1BD5A636BBF}" type="slidenum">
              <a:rPr lang="fr-FR" smtClean="0"/>
              <a:t>‹N°›</a:t>
            </a:fld>
            <a:endParaRPr lang="fr-FR"/>
          </a:p>
        </p:txBody>
      </p:sp>
    </p:spTree>
    <p:extLst>
      <p:ext uri="{BB962C8B-B14F-4D97-AF65-F5344CB8AC3E}">
        <p14:creationId xmlns:p14="http://schemas.microsoft.com/office/powerpoint/2010/main" val="1583550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gif"/><Relationship Id="rId2" Type="http://schemas.microsoft.com/office/2007/relationships/media" Target="../media/media1.wav"/><Relationship Id="rId1" Type="http://schemas.openxmlformats.org/officeDocument/2006/relationships/audio" Target="NULL" TargetMode="External"/><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7.jpeg"/><Relationship Id="rId7" Type="http://schemas.microsoft.com/office/2007/relationships/hdphoto" Target="../media/hdphoto2.wdp"/><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7" Type="http://schemas.openxmlformats.org/officeDocument/2006/relationships/image" Target="../media/image18.jpg"/><Relationship Id="rId2" Type="http://schemas.openxmlformats.org/officeDocument/2006/relationships/image" Target="../media/image13.jp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g"/></Relationships>
</file>

<file path=ppt/slides/_rels/slide6.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hyperlink" Target="https://fr.wikipedia.org/wiki/Henri_Desgrange" TargetMode="External"/><Relationship Id="rId7" Type="http://schemas.openxmlformats.org/officeDocument/2006/relationships/hyperlink" Target="https://fr.wikipedia.org/wiki/Caravane_publicitaire_du_Tour_de_France#cite_note-La-Croix-3" TargetMode="External"/><Relationship Id="rId2" Type="http://schemas.openxmlformats.org/officeDocument/2006/relationships/hyperlink" Target="https://fr.wikipedia.org/wiki/Alcyon_(entreprise)" TargetMode="External"/><Relationship Id="rId1" Type="http://schemas.openxmlformats.org/officeDocument/2006/relationships/slideLayout" Target="../slideLayouts/slideLayout7.xml"/><Relationship Id="rId6" Type="http://schemas.openxmlformats.org/officeDocument/2006/relationships/hyperlink" Target="https://fr.wikipedia.org/wiki/Delft" TargetMode="External"/><Relationship Id="rId5" Type="http://schemas.openxmlformats.org/officeDocument/2006/relationships/hyperlink" Target="https://fr.wikipedia.org/wiki/La_Vache_qui_rit" TargetMode="External"/><Relationship Id="rId4" Type="http://schemas.openxmlformats.org/officeDocument/2006/relationships/hyperlink" Target="https://fr.wikipedia.org/wiki/Entreprise_fran%C3%A7aise"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image" Target="../media/image24.jpe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36.jpeg"/></Relationships>
</file>

<file path=ppt/slides/_rels/slide1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g"/><Relationship Id="rId1" Type="http://schemas.openxmlformats.org/officeDocument/2006/relationships/slideLayout" Target="../slideLayouts/slideLayout7.xml"/><Relationship Id="rId5" Type="http://schemas.openxmlformats.org/officeDocument/2006/relationships/image" Target="../media/image41.jpeg"/><Relationship Id="rId4" Type="http://schemas.openxmlformats.org/officeDocument/2006/relationships/image" Target="../media/image40.jpeg"/></Relationships>
</file>

<file path=ppt/slides/_rels/slide13.xml.rels><?xml version="1.0" encoding="UTF-8" standalone="yes"?>
<Relationships xmlns="http://schemas.openxmlformats.org/package/2006/relationships"><Relationship Id="rId3" Type="http://schemas.openxmlformats.org/officeDocument/2006/relationships/image" Target="../media/image43.jpeg"/><Relationship Id="rId7" Type="http://schemas.openxmlformats.org/officeDocument/2006/relationships/image" Target="../media/image47.jpeg"/><Relationship Id="rId2" Type="http://schemas.openxmlformats.org/officeDocument/2006/relationships/image" Target="../media/image42.jpeg"/><Relationship Id="rId1" Type="http://schemas.openxmlformats.org/officeDocument/2006/relationships/slideLayout" Target="../slideLayouts/slideLayout7.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14.xml.rels><?xml version="1.0" encoding="UTF-8" standalone="yes"?>
<Relationships xmlns="http://schemas.openxmlformats.org/package/2006/relationships"><Relationship Id="rId3" Type="http://schemas.openxmlformats.org/officeDocument/2006/relationships/image" Target="../media/image49.jpeg"/><Relationship Id="rId7" Type="http://schemas.openxmlformats.org/officeDocument/2006/relationships/image" Target="../media/image53.jpeg"/><Relationship Id="rId2" Type="http://schemas.openxmlformats.org/officeDocument/2006/relationships/image" Target="../media/image48.jpg"/><Relationship Id="rId1" Type="http://schemas.openxmlformats.org/officeDocument/2006/relationships/slideLayout" Target="../slideLayouts/slideLayout7.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_rels/slide15.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60.jpeg"/></Relationships>
</file>

<file path=ppt/slides/_rels/slide18.xml.rels><?xml version="1.0" encoding="UTF-8" standalone="yes"?>
<Relationships xmlns="http://schemas.openxmlformats.org/package/2006/relationships"><Relationship Id="rId3" Type="http://schemas.openxmlformats.org/officeDocument/2006/relationships/image" Target="../media/image62.jpeg"/><Relationship Id="rId7" Type="http://schemas.openxmlformats.org/officeDocument/2006/relationships/image" Target="../media/image66.jpeg"/><Relationship Id="rId2" Type="http://schemas.openxmlformats.org/officeDocument/2006/relationships/image" Target="../media/image61.jpeg"/><Relationship Id="rId1" Type="http://schemas.openxmlformats.org/officeDocument/2006/relationships/slideLayout" Target="../slideLayouts/slideLayout7.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19.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xml"/><Relationship Id="rId4" Type="http://schemas.openxmlformats.org/officeDocument/2006/relationships/image" Target="../media/image71.jpg"/></Relationships>
</file>

<file path=ppt/slides/_rels/slide21.xml.rels><?xml version="1.0" encoding="UTF-8" standalone="yes"?>
<Relationships xmlns="http://schemas.openxmlformats.org/package/2006/relationships"><Relationship Id="rId3" Type="http://schemas.openxmlformats.org/officeDocument/2006/relationships/image" Target="../media/image73.gif"/><Relationship Id="rId7" Type="http://schemas.openxmlformats.org/officeDocument/2006/relationships/image" Target="../media/image2.jpg"/><Relationship Id="rId2" Type="http://schemas.openxmlformats.org/officeDocument/2006/relationships/image" Target="../media/image72.jpg"/><Relationship Id="rId1" Type="http://schemas.openxmlformats.org/officeDocument/2006/relationships/slideLayout" Target="../slideLayouts/slideLayout7.xml"/><Relationship Id="rId6" Type="http://schemas.openxmlformats.org/officeDocument/2006/relationships/image" Target="../media/image76.gif"/><Relationship Id="rId5" Type="http://schemas.openxmlformats.org/officeDocument/2006/relationships/image" Target="../media/image75.gif"/><Relationship Id="rId4" Type="http://schemas.openxmlformats.org/officeDocument/2006/relationships/image" Target="../media/image74.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44200"/>
          </a:xfrm>
          <a:prstGeom prst="rect">
            <a:avLst/>
          </a:prstGeom>
        </p:spPr>
      </p:pic>
      <p:sp>
        <p:nvSpPr>
          <p:cNvPr id="3" name="Rectangle 2"/>
          <p:cNvSpPr/>
          <p:nvPr/>
        </p:nvSpPr>
        <p:spPr>
          <a:xfrm>
            <a:off x="1497293" y="0"/>
            <a:ext cx="9196107" cy="923330"/>
          </a:xfrm>
          <a:prstGeom prst="rect">
            <a:avLst/>
          </a:prstGeom>
          <a:solidFill>
            <a:srgbClr val="FFC000"/>
          </a:solidFill>
        </p:spPr>
        <p:txBody>
          <a:bodyPr wrap="square" lIns="91440" tIns="45720" rIns="91440" bIns="45720">
            <a:spAutoFit/>
          </a:bodyPr>
          <a:lstStyle/>
          <a:p>
            <a:pPr algn="ctr"/>
            <a:r>
              <a:rPr lang="fr-FR" sz="5400" b="1" cap="none" spc="0" dirty="0" smtClean="0">
                <a:ln w="28575">
                  <a:solidFill>
                    <a:schemeClr val="bg1"/>
                  </a:solidFill>
                  <a:prstDash val="solid"/>
                </a:ln>
                <a:solidFill>
                  <a:srgbClr val="0070C0"/>
                </a:solidFill>
                <a:effectLst>
                  <a:outerShdw dist="38100" dir="2700000" algn="tl" rotWithShape="0">
                    <a:schemeClr val="accent2"/>
                  </a:outerShdw>
                </a:effectLst>
              </a:rPr>
              <a:t>La Caravane </a:t>
            </a:r>
            <a:r>
              <a:rPr lang="fr-FR" sz="5400" b="1" cap="none" spc="0" dirty="0" smtClean="0">
                <a:ln w="28575">
                  <a:solidFill>
                    <a:schemeClr val="tx1"/>
                  </a:solidFill>
                  <a:prstDash val="solid"/>
                </a:ln>
                <a:solidFill>
                  <a:schemeClr val="bg1"/>
                </a:solidFill>
                <a:effectLst>
                  <a:outerShdw dist="38100" dir="2700000" algn="tl" rotWithShape="0">
                    <a:schemeClr val="accent2"/>
                  </a:outerShdw>
                </a:effectLst>
              </a:rPr>
              <a:t>du</a:t>
            </a:r>
            <a:r>
              <a:rPr lang="fr-FR" sz="5400" b="1" cap="none" spc="0" dirty="0" smtClean="0">
                <a:ln w="28575">
                  <a:solidFill>
                    <a:schemeClr val="bg1"/>
                  </a:solidFill>
                  <a:prstDash val="solid"/>
                </a:ln>
                <a:solidFill>
                  <a:srgbClr val="FF0000"/>
                </a:solidFill>
                <a:effectLst>
                  <a:outerShdw dist="38100" dir="2700000" algn="tl" rotWithShape="0">
                    <a:schemeClr val="accent2"/>
                  </a:outerShdw>
                </a:effectLst>
              </a:rPr>
              <a:t> </a:t>
            </a:r>
            <a:r>
              <a:rPr lang="fr-FR" sz="5400" b="1" cap="none" spc="0" dirty="0" smtClean="0">
                <a:ln w="28575">
                  <a:solidFill>
                    <a:schemeClr val="tx1"/>
                  </a:solidFill>
                  <a:prstDash val="solid"/>
                </a:ln>
                <a:solidFill>
                  <a:schemeClr val="bg1"/>
                </a:solidFill>
                <a:effectLst>
                  <a:outerShdw dist="38100" dir="2700000" algn="tl" rotWithShape="0">
                    <a:schemeClr val="accent2"/>
                  </a:outerShdw>
                </a:effectLst>
              </a:rPr>
              <a:t>Tour</a:t>
            </a:r>
            <a:r>
              <a:rPr lang="fr-FR" sz="5400" b="1" cap="none" spc="0" dirty="0" smtClean="0">
                <a:ln w="28575">
                  <a:solidFill>
                    <a:schemeClr val="bg1"/>
                  </a:solidFill>
                  <a:prstDash val="solid"/>
                </a:ln>
                <a:solidFill>
                  <a:srgbClr val="FF0000"/>
                </a:solidFill>
                <a:effectLst>
                  <a:outerShdw dist="38100" dir="2700000" algn="tl" rotWithShape="0">
                    <a:schemeClr val="accent2"/>
                  </a:outerShdw>
                </a:effectLst>
              </a:rPr>
              <a:t> de France</a:t>
            </a:r>
            <a:endParaRPr lang="fr-FR" sz="5400" b="1" cap="none" spc="0" dirty="0">
              <a:ln w="28575">
                <a:solidFill>
                  <a:schemeClr val="bg1"/>
                </a:solidFill>
                <a:prstDash val="solid"/>
              </a:ln>
              <a:solidFill>
                <a:srgbClr val="FF0000"/>
              </a:solidFill>
              <a:effectLst>
                <a:outerShdw dist="38100" dir="2700000" algn="tl" rotWithShape="0">
                  <a:schemeClr val="accent2"/>
                </a:outerShdw>
              </a:effectLst>
            </a:endParaRPr>
          </a:p>
        </p:txBody>
      </p:sp>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63276" y="5221224"/>
            <a:ext cx="1500124" cy="1444752"/>
          </a:xfrm>
          <a:prstGeom prst="rect">
            <a:avLst/>
          </a:prstGeom>
        </p:spPr>
      </p:pic>
      <p:sp>
        <p:nvSpPr>
          <p:cNvPr id="5" name="Rectangle 4"/>
          <p:cNvSpPr/>
          <p:nvPr/>
        </p:nvSpPr>
        <p:spPr>
          <a:xfrm>
            <a:off x="4673387" y="1037630"/>
            <a:ext cx="2843919" cy="923330"/>
          </a:xfrm>
          <a:prstGeom prst="rect">
            <a:avLst/>
          </a:prstGeom>
          <a:noFill/>
        </p:spPr>
        <p:txBody>
          <a:bodyPr wrap="none" lIns="91440" tIns="45720" rIns="91440" bIns="45720">
            <a:spAutoFit/>
          </a:bodyPr>
          <a:lstStyle/>
          <a:p>
            <a:pPr algn="ctr"/>
            <a:r>
              <a:rPr lang="fr-FR" sz="54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L’Histoire</a:t>
            </a:r>
            <a:endParaRPr lang="fr-FR"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pic>
        <p:nvPicPr>
          <p:cNvPr id="6" name="Yvette Horner ' Mon tour de France' ¦ Archive INA (128kbit_AAC)">
            <a:hlinkClick r:id="" action="ppaction://media"/>
          </p:cNvPr>
          <p:cNvPicPr>
            <a:picLocks noChangeAspect="1"/>
          </p:cNvPicPr>
          <p:nvPr>
            <a:audioFile r:link="rId1"/>
            <p:extLst>
              <p:ext uri="{DAA4B4D4-6D71-4841-9C94-3DE7FCFB9230}">
                <p14:media xmlns:p14="http://schemas.microsoft.com/office/powerpoint/2010/main" r:embed="rId2">
                  <p14:trim st="3597"/>
                </p14:media>
              </p:ext>
            </p:extLst>
          </p:nvPr>
        </p:nvPicPr>
        <p:blipFill>
          <a:blip r:embed="rId6"/>
          <a:stretch>
            <a:fillRect/>
          </a:stretch>
        </p:blipFill>
        <p:spPr>
          <a:xfrm>
            <a:off x="5791200" y="3124200"/>
            <a:ext cx="609600" cy="609600"/>
          </a:xfrm>
          <a:prstGeom prst="rect">
            <a:avLst/>
          </a:prstGeom>
        </p:spPr>
      </p:pic>
      <p:pic>
        <p:nvPicPr>
          <p:cNvPr id="7" name="Imag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35276" y="1499295"/>
            <a:ext cx="2628000" cy="1681920"/>
          </a:xfrm>
          <a:prstGeom prst="rect">
            <a:avLst/>
          </a:prstGeom>
        </p:spPr>
      </p:pic>
    </p:spTree>
    <p:extLst>
      <p:ext uri="{BB962C8B-B14F-4D97-AF65-F5344CB8AC3E}">
        <p14:creationId xmlns:p14="http://schemas.microsoft.com/office/powerpoint/2010/main" val="1136698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292100" y="1689276"/>
            <a:ext cx="8001000" cy="4801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30470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2000" b="0" i="0" u="none" strike="noStrike" cap="none" normalizeH="0" baseline="0" dirty="0" smtClean="0">
                <a:ln>
                  <a:noFill/>
                </a:ln>
                <a:solidFill>
                  <a:schemeClr val="tx1"/>
                </a:solidFill>
                <a:effectLst/>
                <a:cs typeface="Arial" panose="020B0604020202020204" pitchFamily="34" charset="0"/>
              </a:rPr>
              <a:t>Elle fait partie de l’histoire du Tour de France. Pourtant,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2000" b="0" i="0" u="none" strike="noStrike" cap="none" normalizeH="0" baseline="0" dirty="0" smtClean="0">
                <a:ln>
                  <a:noFill/>
                </a:ln>
                <a:solidFill>
                  <a:schemeClr val="tx1"/>
                </a:solidFill>
                <a:effectLst/>
                <a:cs typeface="Arial" panose="020B0604020202020204" pitchFamily="34" charset="0"/>
              </a:rPr>
              <a:t>la caravane publicitaire a été créée en 1930 dans un but purement commercial. Depuis,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2000" b="0" i="0" u="none" strike="noStrike" cap="none" normalizeH="0" baseline="0" dirty="0" smtClean="0">
                <a:ln>
                  <a:noFill/>
                </a:ln>
                <a:solidFill>
                  <a:schemeClr val="tx1"/>
                </a:solidFill>
                <a:effectLst/>
                <a:cs typeface="Arial" panose="020B0604020202020204" pitchFamily="34" charset="0"/>
              </a:rPr>
              <a:t>les sponsors se pressent pour faire partie de ce circuit médiatique.</a:t>
            </a:r>
          </a:p>
          <a:p>
            <a:pPr lvl="0"/>
            <a:r>
              <a:rPr lang="fr-FR" b="1" dirty="0"/>
              <a:t>En réalité, depuis </a:t>
            </a:r>
            <a:r>
              <a:rPr lang="fr-FR" b="1" dirty="0" smtClean="0"/>
              <a:t>1929, </a:t>
            </a:r>
            <a:r>
              <a:rPr lang="fr-FR" b="1" dirty="0"/>
              <a:t>une à trois voitures fréquentaient le parcours du Tour de France, le plus souvent à l’arrière de la course. </a:t>
            </a:r>
            <a:r>
              <a:rPr lang="fr-FR" dirty="0"/>
              <a:t>L’idée d’une caravane publicitaire « officielle » sur le Tour de France cycliste est née en 1929, afin de financer les dépenses de la course. </a:t>
            </a:r>
            <a:r>
              <a:rPr lang="fr-FR" b="1" dirty="0">
                <a:solidFill>
                  <a:srgbClr val="FF0000"/>
                </a:solidFill>
              </a:rPr>
              <a:t>Avant cette officialisation, les camionnette publicitaires des produits </a:t>
            </a:r>
            <a:r>
              <a:rPr lang="fr-FR" b="1" dirty="0" err="1">
                <a:solidFill>
                  <a:srgbClr val="FF0000"/>
                </a:solidFill>
              </a:rPr>
              <a:t>Menier</a:t>
            </a:r>
            <a:r>
              <a:rPr lang="fr-FR" b="1" dirty="0">
                <a:solidFill>
                  <a:srgbClr val="FF0000"/>
                </a:solidFill>
              </a:rPr>
              <a:t>, Bayard et Lion Noir formaient déjà un « mini cortège » </a:t>
            </a:r>
            <a:r>
              <a:rPr lang="fr-FR" dirty="0"/>
              <a:t>qui allait vite s’étoffer, au fur et à mesure du succès rencontré sur le parcours. Dès la fin des années 30, une soixantaine de camions bariolés et bruyants animent l’évènement et chaque étape du Tour est une fête populaire se prolongeant jusqu’au soir</a:t>
            </a:r>
            <a:r>
              <a:rPr lang="fr-FR" b="1" dirty="0"/>
              <a:t>.</a:t>
            </a:r>
            <a:r>
              <a:rPr lang="fr-FR" b="1" dirty="0" smtClean="0"/>
              <a:t>.</a:t>
            </a:r>
          </a:p>
          <a:p>
            <a:pPr lvl="0"/>
            <a:endParaRPr kumimoji="0" lang="fr-FR" altLang="fr-FR" sz="2000" b="0" i="0" u="none" strike="noStrike" cap="none" normalizeH="0" baseline="0" dirty="0" smtClean="0">
              <a:ln>
                <a:noFill/>
              </a:ln>
              <a:solidFill>
                <a:schemeClr val="tx1"/>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200" b="0" i="0" u="none" strike="noStrike" cap="none" normalizeH="0" baseline="0" dirty="0" smtClean="0">
                <a:ln>
                  <a:noFill/>
                </a:ln>
                <a:solidFill>
                  <a:srgbClr val="191919"/>
                </a:solidFill>
                <a:effectLst/>
                <a:latin typeface="Public Sans"/>
              </a:rPr>
              <a:t/>
            </a:r>
            <a:br>
              <a:rPr kumimoji="0" lang="fr-FR" altLang="fr-FR" sz="1200" b="0" i="0" u="none" strike="noStrike" cap="none" normalizeH="0" baseline="0" dirty="0" smtClean="0">
                <a:ln>
                  <a:noFill/>
                </a:ln>
                <a:solidFill>
                  <a:srgbClr val="191919"/>
                </a:solidFill>
                <a:effectLst/>
                <a:latin typeface="Public Sans"/>
              </a:rPr>
            </a:b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7859" y="0"/>
            <a:ext cx="3670141" cy="6787549"/>
          </a:xfrm>
          <a:prstGeom prst="rect">
            <a:avLst/>
          </a:prstGeom>
        </p:spPr>
      </p:pic>
      <p:sp>
        <p:nvSpPr>
          <p:cNvPr id="7" name="Rectangle 6"/>
          <p:cNvSpPr/>
          <p:nvPr/>
        </p:nvSpPr>
        <p:spPr>
          <a:xfrm>
            <a:off x="292100" y="1025324"/>
            <a:ext cx="8102411" cy="369332"/>
          </a:xfrm>
          <a:prstGeom prst="rect">
            <a:avLst/>
          </a:prstGeom>
        </p:spPr>
        <p:txBody>
          <a:bodyPr wrap="none">
            <a:spAutoFit/>
          </a:bodyPr>
          <a:lstStyle/>
          <a:p>
            <a:r>
              <a:rPr lang="fr-FR" b="1" i="0" dirty="0" smtClean="0">
                <a:solidFill>
                  <a:srgbClr val="094264"/>
                </a:solidFill>
                <a:effectLst/>
                <a:latin typeface="Montserrat" panose="02000505000000020004" pitchFamily="2" charset="0"/>
              </a:rPr>
              <a:t>la caravane publicitaire </a:t>
            </a:r>
            <a:r>
              <a:rPr lang="fr-FR" b="1" dirty="0">
                <a:solidFill>
                  <a:srgbClr val="323246"/>
                </a:solidFill>
                <a:latin typeface="Carrosserie"/>
              </a:rPr>
              <a:t>Les véhicules du Tour : </a:t>
            </a:r>
            <a:r>
              <a:rPr lang="fr-FR" b="1" dirty="0" smtClean="0">
                <a:solidFill>
                  <a:srgbClr val="323246"/>
                </a:solidFill>
                <a:latin typeface="Carrosserie"/>
              </a:rPr>
              <a:t>95 </a:t>
            </a:r>
            <a:r>
              <a:rPr lang="fr-FR" b="1" dirty="0">
                <a:solidFill>
                  <a:srgbClr val="323246"/>
                </a:solidFill>
                <a:latin typeface="Carrosserie"/>
              </a:rPr>
              <a:t>ans d’extravagance </a:t>
            </a:r>
            <a:endParaRPr lang="fr-FR" dirty="0"/>
          </a:p>
        </p:txBody>
      </p:sp>
    </p:spTree>
    <p:extLst>
      <p:ext uri="{BB962C8B-B14F-4D97-AF65-F5344CB8AC3E}">
        <p14:creationId xmlns:p14="http://schemas.microsoft.com/office/powerpoint/2010/main" val="11550900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47392" y="3951937"/>
            <a:ext cx="3444608" cy="2906063"/>
          </a:xfrm>
          <a:prstGeom prst="rect">
            <a:avLst/>
          </a:prstGeom>
        </p:spPr>
      </p:pic>
      <p:sp>
        <p:nvSpPr>
          <p:cNvPr id="4" name="Rectangle 3"/>
          <p:cNvSpPr/>
          <p:nvPr/>
        </p:nvSpPr>
        <p:spPr>
          <a:xfrm>
            <a:off x="8828843" y="3951938"/>
            <a:ext cx="2931515" cy="584775"/>
          </a:xfrm>
          <a:prstGeom prst="rect">
            <a:avLst/>
          </a:prstGeom>
        </p:spPr>
        <p:txBody>
          <a:bodyPr wrap="square">
            <a:spAutoFit/>
          </a:bodyPr>
          <a:lstStyle/>
          <a:p>
            <a:r>
              <a:rPr lang="fr-FR" sz="1600" b="1" dirty="0">
                <a:solidFill>
                  <a:schemeClr val="bg1"/>
                </a:solidFill>
              </a:rPr>
              <a:t> les camionnette publicitaires des produits </a:t>
            </a:r>
            <a:r>
              <a:rPr lang="fr-FR" sz="1600" b="1" dirty="0" err="1">
                <a:solidFill>
                  <a:schemeClr val="bg1"/>
                </a:solidFill>
              </a:rPr>
              <a:t>Menier</a:t>
            </a:r>
            <a:endParaRPr lang="fr-FR" sz="1600" b="1" dirty="0">
              <a:solidFill>
                <a:schemeClr val="bg1"/>
              </a:solidFill>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5486400" cy="3781231"/>
          </a:xfrm>
          <a:prstGeom prst="rect">
            <a:avLst/>
          </a:prstGeom>
        </p:spPr>
      </p:pic>
      <p:pic>
        <p:nvPicPr>
          <p:cNvPr id="6" name="Image 5"/>
          <p:cNvPicPr>
            <a:picLocks noChangeAspect="1"/>
          </p:cNvPicPr>
          <p:nvPr/>
        </p:nvPicPr>
        <p:blipFill>
          <a:blip r:embed="rId4">
            <a:extLst>
              <a:ext uri="{BEBA8EAE-BF5A-486C-A8C5-ECC9F3942E4B}">
                <a14:imgProps xmlns:a14="http://schemas.microsoft.com/office/drawing/2010/main">
                  <a14:imgLayer r:embed="rId5">
                    <a14:imgEffect>
                      <a14:saturation sat="33000"/>
                    </a14:imgEffect>
                  </a14:imgLayer>
                </a14:imgProps>
              </a:ext>
              <a:ext uri="{28A0092B-C50C-407E-A947-70E740481C1C}">
                <a14:useLocalDpi xmlns:a14="http://schemas.microsoft.com/office/drawing/2010/main" val="0"/>
              </a:ext>
            </a:extLst>
          </a:blip>
          <a:stretch>
            <a:fillRect/>
          </a:stretch>
        </p:blipFill>
        <p:spPr>
          <a:xfrm>
            <a:off x="0" y="3941613"/>
            <a:ext cx="4212000" cy="2950674"/>
          </a:xfrm>
          <a:prstGeom prst="rect">
            <a:avLst/>
          </a:prstGeom>
        </p:spPr>
      </p:pic>
      <p:pic>
        <p:nvPicPr>
          <p:cNvPr id="7" name="Image 6"/>
          <p:cNvPicPr>
            <a:picLocks noChangeAspect="1"/>
          </p:cNvPicPr>
          <p:nvPr/>
        </p:nvPicPr>
        <p:blipFill>
          <a:blip r:embed="rId6" cstate="print">
            <a:extLst>
              <a:ext uri="{BEBA8EAE-BF5A-486C-A8C5-ECC9F3942E4B}">
                <a14:imgProps xmlns:a14="http://schemas.microsoft.com/office/drawing/2010/main">
                  <a14:imgLayer r:embed="rId7">
                    <a14:imgEffect>
                      <a14:colorTemperature colorTemp="5900"/>
                    </a14:imgEffect>
                  </a14:imgLayer>
                </a14:imgProps>
              </a:ext>
              <a:ext uri="{28A0092B-C50C-407E-A947-70E740481C1C}">
                <a14:useLocalDpi xmlns:a14="http://schemas.microsoft.com/office/drawing/2010/main" val="0"/>
              </a:ext>
            </a:extLst>
          </a:blip>
          <a:stretch>
            <a:fillRect/>
          </a:stretch>
        </p:blipFill>
        <p:spPr>
          <a:xfrm>
            <a:off x="4212000" y="3866323"/>
            <a:ext cx="4428000" cy="3025964"/>
          </a:xfrm>
          <a:prstGeom prst="rect">
            <a:avLst/>
          </a:prstGeom>
        </p:spPr>
      </p:pic>
      <p:pic>
        <p:nvPicPr>
          <p:cNvPr id="9" name="Imag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96000" y="-22358"/>
            <a:ext cx="5796000" cy="3813143"/>
          </a:xfrm>
          <a:prstGeom prst="rect">
            <a:avLst/>
          </a:prstGeom>
        </p:spPr>
      </p:pic>
    </p:spTree>
    <p:extLst>
      <p:ext uri="{BB962C8B-B14F-4D97-AF65-F5344CB8AC3E}">
        <p14:creationId xmlns:p14="http://schemas.microsoft.com/office/powerpoint/2010/main" val="13626350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93700" y="4852938"/>
            <a:ext cx="10894543" cy="1477328"/>
          </a:xfrm>
          <a:prstGeom prst="rect">
            <a:avLst/>
          </a:prstGeom>
        </p:spPr>
        <p:txBody>
          <a:bodyPr wrap="square">
            <a:spAutoFit/>
          </a:bodyPr>
          <a:lstStyle/>
          <a:p>
            <a:r>
              <a:rPr lang="fr-FR" b="0" i="0" dirty="0" smtClean="0">
                <a:solidFill>
                  <a:srgbClr val="323246"/>
                </a:solidFill>
                <a:effectLst/>
                <a:latin typeface="Playfair Display"/>
              </a:rPr>
              <a:t>Parmi les constructeurs automobiles présents sur le Tour de France, LATIL reste prépondérant jusqu’à la veille de la deuxième Guerre Mondiale. La marque de Suresnes va en effet fournir une véritable flotte de 13 véhicules pour l’organisation du Tour (camions-ateliers, ravitaillement, bagages…). </a:t>
            </a:r>
            <a:r>
              <a:rPr lang="fr-FR" b="0" i="0" dirty="0" err="1" smtClean="0">
                <a:solidFill>
                  <a:srgbClr val="323246"/>
                </a:solidFill>
                <a:effectLst/>
                <a:latin typeface="Playfair Display"/>
              </a:rPr>
              <a:t>Latil</a:t>
            </a:r>
            <a:r>
              <a:rPr lang="fr-FR" b="0" i="0" dirty="0" smtClean="0">
                <a:solidFill>
                  <a:srgbClr val="323246"/>
                </a:solidFill>
                <a:effectLst/>
                <a:latin typeface="Playfair Display"/>
              </a:rPr>
              <a:t> propose également des contrats de location très intéressants auprès des annonceurs désirant participer à la caravane</a:t>
            </a:r>
            <a:endParaRPr lang="fr-FR" dirty="0"/>
          </a:p>
        </p:txBody>
      </p:sp>
      <p:pic>
        <p:nvPicPr>
          <p:cNvPr id="8" name="Imag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1171" y="215897"/>
            <a:ext cx="5688000" cy="3931830"/>
          </a:xfrm>
          <a:prstGeom prst="rect">
            <a:avLst/>
          </a:prstGeom>
        </p:spPr>
      </p:pic>
      <p:sp>
        <p:nvSpPr>
          <p:cNvPr id="10" name="Rectangle 9"/>
          <p:cNvSpPr/>
          <p:nvPr/>
        </p:nvSpPr>
        <p:spPr>
          <a:xfrm>
            <a:off x="847727" y="4136612"/>
            <a:ext cx="4070345" cy="369332"/>
          </a:xfrm>
          <a:prstGeom prst="rect">
            <a:avLst/>
          </a:prstGeom>
        </p:spPr>
        <p:txBody>
          <a:bodyPr wrap="none">
            <a:spAutoFit/>
          </a:bodyPr>
          <a:lstStyle/>
          <a:p>
            <a:r>
              <a:rPr lang="fr-FR" b="0" i="0" dirty="0" err="1" smtClean="0">
                <a:solidFill>
                  <a:srgbClr val="323246"/>
                </a:solidFill>
                <a:effectLst/>
                <a:latin typeface="Playfair Display"/>
              </a:rPr>
              <a:t>Latil</a:t>
            </a:r>
            <a:r>
              <a:rPr lang="fr-FR" b="0" i="0" dirty="0" smtClean="0">
                <a:solidFill>
                  <a:srgbClr val="323246"/>
                </a:solidFill>
                <a:effectLst/>
                <a:latin typeface="Playfair Display"/>
              </a:rPr>
              <a:t> camionnette tour de France 1935</a:t>
            </a:r>
            <a:endParaRPr lang="fr-FR" dirty="0"/>
          </a:p>
        </p:txBody>
      </p:sp>
      <p:sp>
        <p:nvSpPr>
          <p:cNvPr id="11" name="Rectangle 10"/>
          <p:cNvSpPr/>
          <p:nvPr/>
        </p:nvSpPr>
        <p:spPr>
          <a:xfrm>
            <a:off x="7113360" y="4136612"/>
            <a:ext cx="3553280" cy="369332"/>
          </a:xfrm>
          <a:prstGeom prst="rect">
            <a:avLst/>
          </a:prstGeom>
        </p:spPr>
        <p:txBody>
          <a:bodyPr wrap="none">
            <a:spAutoFit/>
          </a:bodyPr>
          <a:lstStyle/>
          <a:p>
            <a:r>
              <a:rPr lang="fr-FR" b="0" i="0" dirty="0" err="1" smtClean="0">
                <a:solidFill>
                  <a:srgbClr val="323246"/>
                </a:solidFill>
                <a:effectLst/>
                <a:latin typeface="Playfair Display"/>
              </a:rPr>
              <a:t>Latil</a:t>
            </a:r>
            <a:r>
              <a:rPr lang="fr-FR" b="0" i="0" dirty="0" smtClean="0">
                <a:solidFill>
                  <a:srgbClr val="323246"/>
                </a:solidFill>
                <a:effectLst/>
                <a:latin typeface="Playfair Display"/>
              </a:rPr>
              <a:t> Tour de France Perrier 1935</a:t>
            </a:r>
            <a:endParaRPr lang="fr-FR" dirty="0"/>
          </a:p>
        </p:txBody>
      </p:sp>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3700" y="215896"/>
            <a:ext cx="5616000" cy="3920715"/>
          </a:xfrm>
          <a:prstGeom prst="rect">
            <a:avLst/>
          </a:prstGeom>
        </p:spPr>
      </p:pic>
    </p:spTree>
    <p:extLst>
      <p:ext uri="{BB962C8B-B14F-4D97-AF65-F5344CB8AC3E}">
        <p14:creationId xmlns:p14="http://schemas.microsoft.com/office/powerpoint/2010/main" val="30277241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60984" y="79714"/>
            <a:ext cx="2558714" cy="584775"/>
          </a:xfrm>
          <a:prstGeom prst="rect">
            <a:avLst/>
          </a:prstGeom>
        </p:spPr>
        <p:txBody>
          <a:bodyPr wrap="none">
            <a:spAutoFit/>
          </a:bodyPr>
          <a:lstStyle/>
          <a:p>
            <a:r>
              <a:rPr lang="fr-FR" sz="3200" b="1" dirty="0">
                <a:solidFill>
                  <a:srgbClr val="FF9900"/>
                </a:solidFill>
                <a:latin typeface="Georgia" panose="02040502050405020303" pitchFamily="18" charset="0"/>
              </a:rPr>
              <a:t>1930 - 1949</a:t>
            </a:r>
            <a:endParaRPr lang="fr-FR" sz="3200"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687" y="961694"/>
            <a:ext cx="3852000" cy="276381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0000" y="961694"/>
            <a:ext cx="3852000" cy="276381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14313" y="961694"/>
            <a:ext cx="3852000" cy="2763810"/>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687" y="3895726"/>
            <a:ext cx="3852000" cy="2763810"/>
          </a:xfrm>
          <a:prstGeom prst="rect">
            <a:avLst/>
          </a:prstGeom>
        </p:spPr>
      </p:pic>
      <p:pic>
        <p:nvPicPr>
          <p:cNvPr id="7" name="Imag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70000" y="3895724"/>
            <a:ext cx="3852000" cy="2763812"/>
          </a:xfrm>
          <a:prstGeom prst="rect">
            <a:avLst/>
          </a:prstGeom>
        </p:spPr>
      </p:pic>
      <p:pic>
        <p:nvPicPr>
          <p:cNvPr id="8" name="Imag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14313" y="3895726"/>
            <a:ext cx="3852000" cy="2763810"/>
          </a:xfrm>
          <a:prstGeom prst="rect">
            <a:avLst/>
          </a:prstGeom>
        </p:spPr>
      </p:pic>
    </p:spTree>
    <p:extLst>
      <p:ext uri="{BB962C8B-B14F-4D97-AF65-F5344CB8AC3E}">
        <p14:creationId xmlns:p14="http://schemas.microsoft.com/office/powerpoint/2010/main" val="4182655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23900" y="1443841"/>
            <a:ext cx="6413500" cy="646331"/>
          </a:xfrm>
          <a:prstGeom prst="rect">
            <a:avLst/>
          </a:prstGeom>
        </p:spPr>
        <p:txBody>
          <a:bodyPr wrap="square">
            <a:spAutoFit/>
          </a:bodyPr>
          <a:lstStyle/>
          <a:p>
            <a:r>
              <a:rPr lang="fr-FR" dirty="0">
                <a:solidFill>
                  <a:srgbClr val="323246"/>
                </a:solidFill>
                <a:latin typeface="Playfair Display"/>
              </a:rPr>
              <a:t/>
            </a:r>
            <a:br>
              <a:rPr lang="fr-FR" dirty="0">
                <a:solidFill>
                  <a:srgbClr val="323246"/>
                </a:solidFill>
                <a:latin typeface="Playfair Display"/>
              </a:rPr>
            </a:br>
            <a:endParaRPr lang="fr-FR" dirty="0"/>
          </a:p>
        </p:txBody>
      </p:sp>
      <p:sp>
        <p:nvSpPr>
          <p:cNvPr id="3" name="Rectangle 2"/>
          <p:cNvSpPr/>
          <p:nvPr/>
        </p:nvSpPr>
        <p:spPr>
          <a:xfrm>
            <a:off x="291548" y="456575"/>
            <a:ext cx="6096000" cy="5909310"/>
          </a:xfrm>
          <a:prstGeom prst="rect">
            <a:avLst/>
          </a:prstGeom>
        </p:spPr>
        <p:txBody>
          <a:bodyPr>
            <a:spAutoFit/>
          </a:bodyPr>
          <a:lstStyle/>
          <a:p>
            <a:r>
              <a:rPr lang="fr-FR" dirty="0">
                <a:solidFill>
                  <a:srgbClr val="202122"/>
                </a:solidFill>
                <a:latin typeface="Arial" panose="020B0604020202020204" pitchFamily="34" charset="0"/>
                <a:cs typeface="Arial" panose="020B0604020202020204" pitchFamily="34" charset="0"/>
              </a:rPr>
              <a:t> Cependant, au fil des années, l’intérêt du public s'émousse à cause de l'ultra-domination de l’équipe de la marque </a:t>
            </a:r>
            <a:r>
              <a:rPr lang="fr-FR" dirty="0">
                <a:solidFill>
                  <a:srgbClr val="3366CC"/>
                </a:solidFill>
                <a:latin typeface="Arial" panose="020B0604020202020204" pitchFamily="34" charset="0"/>
                <a:cs typeface="Arial" panose="020B0604020202020204" pitchFamily="34" charset="0"/>
                <a:hlinkClick r:id="rId2" tooltip="Alcyon (entreprise)"/>
              </a:rPr>
              <a:t>Alcyon</a:t>
            </a:r>
            <a:r>
              <a:rPr lang="fr-FR" dirty="0">
                <a:solidFill>
                  <a:srgbClr val="202122"/>
                </a:solidFill>
                <a:latin typeface="Arial" panose="020B0604020202020204" pitchFamily="34" charset="0"/>
                <a:cs typeface="Arial" panose="020B0604020202020204" pitchFamily="34" charset="0"/>
              </a:rPr>
              <a:t> et de ses coureurs victorieux depuis trois ans. Afin de relancer l’attractivité de la course, le directeur du journal </a:t>
            </a:r>
            <a:r>
              <a:rPr lang="fr-FR" i="1" dirty="0">
                <a:solidFill>
                  <a:srgbClr val="202122"/>
                </a:solidFill>
                <a:latin typeface="Arial" panose="020B0604020202020204" pitchFamily="34" charset="0"/>
                <a:cs typeface="Arial" panose="020B0604020202020204" pitchFamily="34" charset="0"/>
              </a:rPr>
              <a:t>L’Auto</a:t>
            </a:r>
            <a:r>
              <a:rPr lang="fr-FR" dirty="0">
                <a:solidFill>
                  <a:srgbClr val="202122"/>
                </a:solidFill>
                <a:latin typeface="Arial" panose="020B0604020202020204" pitchFamily="34" charset="0"/>
                <a:cs typeface="Arial" panose="020B0604020202020204" pitchFamily="34" charset="0"/>
              </a:rPr>
              <a:t> et directeur du Tour, </a:t>
            </a:r>
            <a:r>
              <a:rPr lang="fr-FR" dirty="0">
                <a:solidFill>
                  <a:srgbClr val="3366CC"/>
                </a:solidFill>
                <a:latin typeface="Arial" panose="020B0604020202020204" pitchFamily="34" charset="0"/>
                <a:cs typeface="Arial" panose="020B0604020202020204" pitchFamily="34" charset="0"/>
                <a:hlinkClick r:id="rId3" tooltip="Henri Desgrange"/>
              </a:rPr>
              <a:t>Henri </a:t>
            </a:r>
            <a:r>
              <a:rPr lang="fr-FR" dirty="0" err="1">
                <a:solidFill>
                  <a:srgbClr val="3366CC"/>
                </a:solidFill>
                <a:latin typeface="Arial" panose="020B0604020202020204" pitchFamily="34" charset="0"/>
                <a:cs typeface="Arial" panose="020B0604020202020204" pitchFamily="34" charset="0"/>
                <a:hlinkClick r:id="rId3" tooltip="Henri Desgrange"/>
              </a:rPr>
              <a:t>Desgrange</a:t>
            </a:r>
            <a:r>
              <a:rPr lang="fr-FR" dirty="0">
                <a:solidFill>
                  <a:srgbClr val="202122"/>
                </a:solidFill>
                <a:latin typeface="Arial" panose="020B0604020202020204" pitchFamily="34" charset="0"/>
                <a:cs typeface="Arial" panose="020B0604020202020204" pitchFamily="34" charset="0"/>
              </a:rPr>
              <a:t>, opère un changement majeur pour l’année 1930. Fini les équipes de marques, place aux équipes nationales. Une révolution qui s’accompagne d’un changement d’équipement. Cela oblige les organisateurs à régler tous les frais des coureurs et même à leur fournir à tous la même bicyclette </a:t>
            </a:r>
            <a:r>
              <a:rPr lang="fr-FR" dirty="0" smtClean="0">
                <a:solidFill>
                  <a:srgbClr val="202122"/>
                </a:solidFill>
                <a:latin typeface="Arial" panose="020B0604020202020204" pitchFamily="34" charset="0"/>
                <a:cs typeface="Arial" panose="020B0604020202020204" pitchFamily="34" charset="0"/>
              </a:rPr>
              <a:t>jaune</a:t>
            </a:r>
            <a:r>
              <a:rPr lang="fr-FR" baseline="30000" dirty="0">
                <a:solidFill>
                  <a:srgbClr val="3366CC"/>
                </a:solidFill>
                <a:latin typeface="Arial" panose="020B0604020202020204" pitchFamily="34" charset="0"/>
                <a:cs typeface="Arial" panose="020B0604020202020204" pitchFamily="34" charset="0"/>
              </a:rPr>
              <a:t> </a:t>
            </a:r>
            <a:r>
              <a:rPr lang="fr-FR" dirty="0">
                <a:latin typeface="Arial" panose="020B0604020202020204" pitchFamily="34" charset="0"/>
                <a:cs typeface="Arial" panose="020B0604020202020204" pitchFamily="34" charset="0"/>
              </a:rPr>
              <a:t>L’idée est ingénieuse pour relancer le suspense de la course mais elle est aussi coûteuse. À la recherche d'une source de financement, </a:t>
            </a:r>
            <a:r>
              <a:rPr lang="fr-FR" dirty="0">
                <a:latin typeface="Arial" panose="020B0604020202020204" pitchFamily="34" charset="0"/>
                <a:cs typeface="Arial" panose="020B0604020202020204" pitchFamily="34" charset="0"/>
                <a:hlinkClick r:id="rId3" tooltip="Henri Desgrange"/>
              </a:rPr>
              <a:t>Henri </a:t>
            </a:r>
            <a:r>
              <a:rPr lang="fr-FR" dirty="0" err="1">
                <a:latin typeface="Arial" panose="020B0604020202020204" pitchFamily="34" charset="0"/>
                <a:cs typeface="Arial" panose="020B0604020202020204" pitchFamily="34" charset="0"/>
                <a:hlinkClick r:id="rId3" tooltip="Henri Desgrange"/>
              </a:rPr>
              <a:t>Desgrange</a:t>
            </a:r>
            <a:r>
              <a:rPr lang="fr-FR" dirty="0">
                <a:latin typeface="Arial" panose="020B0604020202020204" pitchFamily="34" charset="0"/>
                <a:cs typeface="Arial" panose="020B0604020202020204" pitchFamily="34" charset="0"/>
              </a:rPr>
              <a:t> va finalement accepter la présence de véhicules publicitaires au sein de la course. Il propose aux plus grandes </a:t>
            </a:r>
            <a:r>
              <a:rPr lang="fr-FR" dirty="0">
                <a:latin typeface="Arial" panose="020B0604020202020204" pitchFamily="34" charset="0"/>
                <a:cs typeface="Arial" panose="020B0604020202020204" pitchFamily="34" charset="0"/>
                <a:hlinkClick r:id="rId4" tooltip="Entreprise française"/>
              </a:rPr>
              <a:t>firmes françaises</a:t>
            </a:r>
            <a:r>
              <a:rPr lang="fr-FR" dirty="0">
                <a:latin typeface="Arial" panose="020B0604020202020204" pitchFamily="34" charset="0"/>
                <a:cs typeface="Arial" panose="020B0604020202020204" pitchFamily="34" charset="0"/>
              </a:rPr>
              <a:t> de participer à son invention. C'est la naissance de la caravane publicitaire du Tour de France. Contre une contribution financière, des marques comme </a:t>
            </a:r>
            <a:r>
              <a:rPr lang="fr-FR" dirty="0">
                <a:latin typeface="Arial" panose="020B0604020202020204" pitchFamily="34" charset="0"/>
                <a:cs typeface="Arial" panose="020B0604020202020204" pitchFamily="34" charset="0"/>
                <a:hlinkClick r:id="rId5" tooltip="La Vache qui rit"/>
              </a:rPr>
              <a:t>La Vache qui rit</a:t>
            </a:r>
            <a:r>
              <a:rPr lang="fr-FR" dirty="0">
                <a:latin typeface="Arial" panose="020B0604020202020204" pitchFamily="34" charset="0"/>
                <a:cs typeface="Arial" panose="020B0604020202020204" pitchFamily="34" charset="0"/>
              </a:rPr>
              <a:t> ou les biscottes </a:t>
            </a:r>
            <a:r>
              <a:rPr lang="fr-FR" dirty="0">
                <a:latin typeface="Arial" panose="020B0604020202020204" pitchFamily="34" charset="0"/>
                <a:cs typeface="Arial" panose="020B0604020202020204" pitchFamily="34" charset="0"/>
                <a:hlinkClick r:id="rId6" tooltip="Delft"/>
              </a:rPr>
              <a:t>Delft</a:t>
            </a:r>
            <a:r>
              <a:rPr lang="fr-FR" dirty="0">
                <a:latin typeface="Arial" panose="020B0604020202020204" pitchFamily="34" charset="0"/>
                <a:cs typeface="Arial" panose="020B0604020202020204" pitchFamily="34" charset="0"/>
              </a:rPr>
              <a:t> sont les premières à participer à cette opération commerciale hors-norme</a:t>
            </a:r>
            <a:r>
              <a:rPr lang="fr-FR" baseline="30000" dirty="0">
                <a:latin typeface="Arial" panose="020B0604020202020204" pitchFamily="34" charset="0"/>
                <a:cs typeface="Arial" panose="020B0604020202020204" pitchFamily="34" charset="0"/>
                <a:hlinkClick r:id="rId7"/>
              </a:rPr>
              <a:t>[</a:t>
            </a:r>
            <a:endParaRPr lang="fr-FR" dirty="0">
              <a:latin typeface="Arial" panose="020B0604020202020204" pitchFamily="34" charset="0"/>
              <a:cs typeface="Arial" panose="020B0604020202020204" pitchFamily="34" charset="0"/>
            </a:endParaRPr>
          </a:p>
        </p:txBody>
      </p:sp>
      <p:pic>
        <p:nvPicPr>
          <p:cNvPr id="4" name="Image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98082" y="456575"/>
            <a:ext cx="4212000" cy="5972249"/>
          </a:xfrm>
          <a:prstGeom prst="rect">
            <a:avLst/>
          </a:prstGeom>
        </p:spPr>
      </p:pic>
    </p:spTree>
    <p:extLst>
      <p:ext uri="{BB962C8B-B14F-4D97-AF65-F5344CB8AC3E}">
        <p14:creationId xmlns:p14="http://schemas.microsoft.com/office/powerpoint/2010/main" val="40159724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2038" y="145800"/>
            <a:ext cx="4628571" cy="2780952"/>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b="18505"/>
          <a:stretch/>
        </p:blipFill>
        <p:spPr>
          <a:xfrm>
            <a:off x="6488509" y="145801"/>
            <a:ext cx="5238095" cy="3034722"/>
          </a:xfrm>
          <a:prstGeom prst="rect">
            <a:avLst/>
          </a:prstGeom>
        </p:spPr>
      </p:pic>
      <p:sp>
        <p:nvSpPr>
          <p:cNvPr id="4" name="Rectangle 3"/>
          <p:cNvSpPr/>
          <p:nvPr/>
        </p:nvSpPr>
        <p:spPr>
          <a:xfrm>
            <a:off x="432226" y="272535"/>
            <a:ext cx="4408194" cy="369332"/>
          </a:xfrm>
          <a:prstGeom prst="rect">
            <a:avLst/>
          </a:prstGeom>
        </p:spPr>
        <p:txBody>
          <a:bodyPr wrap="none">
            <a:spAutoFit/>
          </a:bodyPr>
          <a:lstStyle/>
          <a:p>
            <a:r>
              <a:rPr lang="fr-FR" dirty="0" smtClean="0">
                <a:latin typeface="Crimson Text"/>
              </a:rPr>
              <a:t>Vache qui Rit, </a:t>
            </a:r>
            <a:r>
              <a:rPr lang="fr-FR" dirty="0">
                <a:latin typeface="Crimson Text"/>
              </a:rPr>
              <a:t>Renault AGP date de 1937</a:t>
            </a:r>
            <a:endParaRPr lang="fr-FR" dirty="0"/>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2038" y="3260549"/>
            <a:ext cx="4932000" cy="3398120"/>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95210" y="3260549"/>
            <a:ext cx="2772000" cy="3398120"/>
          </a:xfrm>
          <a:prstGeom prst="rect">
            <a:avLst/>
          </a:prstGeom>
        </p:spPr>
      </p:pic>
    </p:spTree>
    <p:extLst>
      <p:ext uri="{BB962C8B-B14F-4D97-AF65-F5344CB8AC3E}">
        <p14:creationId xmlns:p14="http://schemas.microsoft.com/office/powerpoint/2010/main" val="14208116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0" y="363932"/>
            <a:ext cx="6096000" cy="1415772"/>
          </a:xfrm>
          <a:prstGeom prst="rect">
            <a:avLst/>
          </a:prstGeom>
        </p:spPr>
        <p:txBody>
          <a:bodyPr>
            <a:spAutoFit/>
          </a:bodyPr>
          <a:lstStyle/>
          <a:p>
            <a:pPr algn="ctr"/>
            <a:r>
              <a:rPr lang="fr-FR" sz="3200" b="1" dirty="0">
                <a:solidFill>
                  <a:srgbClr val="FF9900"/>
                </a:solidFill>
                <a:latin typeface="Georgia" panose="02040502050405020303" pitchFamily="18" charset="0"/>
              </a:rPr>
              <a:t>1950 - 1954</a:t>
            </a:r>
            <a:r>
              <a:rPr lang="fr-FR" b="1" dirty="0">
                <a:solidFill>
                  <a:srgbClr val="FF9900"/>
                </a:solidFill>
                <a:latin typeface="Georgia" panose="02040502050405020303" pitchFamily="18" charset="0"/>
              </a:rPr>
              <a:t/>
            </a:r>
            <a:br>
              <a:rPr lang="fr-FR" b="1" dirty="0">
                <a:solidFill>
                  <a:srgbClr val="FF9900"/>
                </a:solidFill>
                <a:latin typeface="Georgia" panose="02040502050405020303" pitchFamily="18" charset="0"/>
              </a:rPr>
            </a:br>
            <a:endParaRPr lang="fr-FR" dirty="0">
              <a:solidFill>
                <a:srgbClr val="000000"/>
              </a:solidFill>
              <a:latin typeface="Georgia" panose="02040502050405020303" pitchFamily="18" charset="0"/>
            </a:endParaRPr>
          </a:p>
          <a:p>
            <a:r>
              <a:rPr lang="fr-FR" dirty="0">
                <a:solidFill>
                  <a:srgbClr val="FFFFFF"/>
                </a:solidFill>
                <a:latin typeface="Open Sans"/>
              </a:rPr>
              <a:t/>
            </a:r>
            <a:br>
              <a:rPr lang="fr-FR" dirty="0">
                <a:solidFill>
                  <a:srgbClr val="FFFFFF"/>
                </a:solidFill>
                <a:latin typeface="Open Sans"/>
              </a:rPr>
            </a:b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070" y="999610"/>
            <a:ext cx="3852000" cy="2433665"/>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8346" y="999613"/>
            <a:ext cx="3852000" cy="2408121"/>
          </a:xfrm>
          <a:prstGeom prst="rect">
            <a:avLst/>
          </a:prstGeom>
        </p:spPr>
      </p:pic>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9070" y="3703576"/>
            <a:ext cx="3852000" cy="2608262"/>
          </a:xfrm>
          <a:prstGeom prst="rect">
            <a:avLst/>
          </a:prstGeom>
        </p:spPr>
      </p:pic>
      <p:pic>
        <p:nvPicPr>
          <p:cNvPr id="8" name="Imag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48346" y="3703576"/>
            <a:ext cx="3852000" cy="2608262"/>
          </a:xfrm>
          <a:prstGeom prst="rect">
            <a:avLst/>
          </a:prstGeom>
        </p:spPr>
      </p:pic>
      <p:pic>
        <p:nvPicPr>
          <p:cNvPr id="9" name="Imag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47622" y="999610"/>
            <a:ext cx="3852000" cy="2433665"/>
          </a:xfrm>
          <a:prstGeom prst="rect">
            <a:avLst/>
          </a:prstGeom>
        </p:spPr>
      </p:pic>
      <p:pic>
        <p:nvPicPr>
          <p:cNvPr id="10" name="Imag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47622" y="3703576"/>
            <a:ext cx="3852000" cy="2608262"/>
          </a:xfrm>
          <a:prstGeom prst="rect">
            <a:avLst/>
          </a:prstGeom>
        </p:spPr>
      </p:pic>
    </p:spTree>
    <p:extLst>
      <p:ext uri="{BB962C8B-B14F-4D97-AF65-F5344CB8AC3E}">
        <p14:creationId xmlns:p14="http://schemas.microsoft.com/office/powerpoint/2010/main" val="14796451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5435" y="349240"/>
            <a:ext cx="11201400" cy="2031325"/>
          </a:xfrm>
          <a:prstGeom prst="rect">
            <a:avLst/>
          </a:prstGeom>
        </p:spPr>
        <p:txBody>
          <a:bodyPr wrap="square">
            <a:spAutoFit/>
          </a:bodyPr>
          <a:lstStyle/>
          <a:p>
            <a:r>
              <a:rPr lang="fr-FR" b="1" dirty="0">
                <a:solidFill>
                  <a:srgbClr val="323246"/>
                </a:solidFill>
                <a:latin typeface="Carrosserie"/>
              </a:rPr>
              <a:t>l’apogée de la publicité roulante.</a:t>
            </a:r>
            <a:br>
              <a:rPr lang="fr-FR" b="1" dirty="0">
                <a:solidFill>
                  <a:srgbClr val="323246"/>
                </a:solidFill>
                <a:latin typeface="Carrosserie"/>
              </a:rPr>
            </a:br>
            <a:endParaRPr lang="fr-FR" b="1" dirty="0">
              <a:solidFill>
                <a:srgbClr val="323246"/>
              </a:solidFill>
              <a:latin typeface="Carrosserie"/>
            </a:endParaRPr>
          </a:p>
          <a:p>
            <a:r>
              <a:rPr lang="fr-FR" dirty="0">
                <a:solidFill>
                  <a:srgbClr val="323246"/>
                </a:solidFill>
                <a:latin typeface="Playfair Display"/>
              </a:rPr>
              <a:t>Même si les véhicules publicitaires montrent leur nez dès les années 1920, La période d’après-guerre est incontestablement la plus prolifique. Après les années sombres, les français ont soif de nouveauté et aspirent au confort : cuisine au gaz, frigos, meubles en formica, appareils électroménagers, Hi-Fi, tissus en synthétique, produits d’entretien… A une époque où les médias modernes n’existent quasiment pas, la « publicité qui roule » va chercher la population directement sur le terrain, jusque dans les petites bourgades.</a:t>
            </a:r>
            <a:endParaRPr lang="fr-FR" b="0" i="0" dirty="0">
              <a:solidFill>
                <a:srgbClr val="323246"/>
              </a:solidFill>
              <a:effectLst/>
              <a:latin typeface="Playfair Display"/>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931" y="2575851"/>
            <a:ext cx="5400000" cy="3721313"/>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6135" y="2575858"/>
            <a:ext cx="5400000" cy="3666585"/>
          </a:xfrm>
          <a:prstGeom prst="rect">
            <a:avLst/>
          </a:prstGeom>
        </p:spPr>
      </p:pic>
    </p:spTree>
    <p:extLst>
      <p:ext uri="{BB962C8B-B14F-4D97-AF65-F5344CB8AC3E}">
        <p14:creationId xmlns:p14="http://schemas.microsoft.com/office/powerpoint/2010/main" val="35701637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4314" y="133386"/>
            <a:ext cx="2483372" cy="584775"/>
          </a:xfrm>
          <a:prstGeom prst="rect">
            <a:avLst/>
          </a:prstGeom>
        </p:spPr>
        <p:txBody>
          <a:bodyPr wrap="none">
            <a:spAutoFit/>
          </a:bodyPr>
          <a:lstStyle/>
          <a:p>
            <a:r>
              <a:rPr lang="fr-FR" sz="3200" b="1" dirty="0">
                <a:solidFill>
                  <a:srgbClr val="FF9900"/>
                </a:solidFill>
                <a:latin typeface="Georgia" panose="02040502050405020303" pitchFamily="18" charset="0"/>
              </a:rPr>
              <a:t>1955 - 1959</a:t>
            </a:r>
            <a:endParaRPr lang="fr-FR" sz="3200" dirty="0"/>
          </a:p>
        </p:txBody>
      </p:sp>
      <p:sp>
        <p:nvSpPr>
          <p:cNvPr id="3" name="Rectangle 2"/>
          <p:cNvSpPr/>
          <p:nvPr/>
        </p:nvSpPr>
        <p:spPr>
          <a:xfrm>
            <a:off x="367748" y="718161"/>
            <a:ext cx="11708296" cy="2031325"/>
          </a:xfrm>
          <a:prstGeom prst="rect">
            <a:avLst/>
          </a:prstGeom>
        </p:spPr>
        <p:txBody>
          <a:bodyPr wrap="square">
            <a:spAutoFit/>
          </a:bodyPr>
          <a:lstStyle/>
          <a:p>
            <a:r>
              <a:rPr lang="fr-FR" b="1" dirty="0">
                <a:solidFill>
                  <a:srgbClr val="151221"/>
                </a:solidFill>
                <a:latin typeface="outfitsemibold"/>
              </a:rPr>
              <a:t>Le Tour de France arrive aujourd'hui et à cette occasion j'ai envie de clamer un nom, celui d’une artiste qui était capable de faire chavirer n’importe quelle audience : celui d'Yvette </a:t>
            </a:r>
            <a:r>
              <a:rPr lang="fr-FR" b="1" dirty="0" err="1">
                <a:solidFill>
                  <a:srgbClr val="151221"/>
                </a:solidFill>
                <a:latin typeface="outfitsemibold"/>
              </a:rPr>
              <a:t>Horner</a:t>
            </a:r>
            <a:r>
              <a:rPr lang="fr-FR" b="1" dirty="0">
                <a:solidFill>
                  <a:srgbClr val="151221"/>
                </a:solidFill>
                <a:latin typeface="outfitsemibold"/>
              </a:rPr>
              <a:t>. La "Princesse </a:t>
            </a:r>
            <a:r>
              <a:rPr lang="fr-FR" b="1" dirty="0" smtClean="0">
                <a:solidFill>
                  <a:srgbClr val="151221"/>
                </a:solidFill>
                <a:latin typeface="outfitsemibold"/>
              </a:rPr>
              <a:t>Accordéon" </a:t>
            </a:r>
            <a:r>
              <a:rPr lang="fr-FR" b="1" dirty="0">
                <a:solidFill>
                  <a:srgbClr val="151221"/>
                </a:solidFill>
                <a:latin typeface="outfitsemibold"/>
              </a:rPr>
              <a:t>avait accompagné la Grande Boucle à onze reprises entre 1952 et 1964</a:t>
            </a:r>
            <a:r>
              <a:rPr lang="fr-FR" b="1" dirty="0" smtClean="0">
                <a:solidFill>
                  <a:srgbClr val="151221"/>
                </a:solidFill>
                <a:latin typeface="outfitsemibold"/>
              </a:rPr>
              <a:t>.</a:t>
            </a:r>
            <a:r>
              <a:rPr lang="fr-FR" b="1" dirty="0">
                <a:latin typeface="outfitsemibold"/>
              </a:rPr>
              <a:t> lors il faut l’imaginer, coiffée d’un sombrero, tenant un accordéon de 15 kg et harnachée sur une chaise fixée sur le toit d’une traction, en train de jouer toute la journée pour égayer les spectateurs massés le long de la course. Et le soir, dans la ville où l’étape arrivait, on déposait Yvette sur une scène et elle remettait ça, parfois jusqu’à deux heures du matin.</a:t>
            </a:r>
          </a:p>
        </p:txBody>
      </p:sp>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6464" r="6753"/>
          <a:stretch/>
        </p:blipFill>
        <p:spPr>
          <a:xfrm>
            <a:off x="457200" y="2770496"/>
            <a:ext cx="3420000" cy="4087504"/>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7131" y="2770496"/>
            <a:ext cx="5976000" cy="4087504"/>
          </a:xfrm>
          <a:prstGeom prst="rect">
            <a:avLst/>
          </a:prstGeom>
        </p:spPr>
      </p:pic>
    </p:spTree>
    <p:extLst>
      <p:ext uri="{BB962C8B-B14F-4D97-AF65-F5344CB8AC3E}">
        <p14:creationId xmlns:p14="http://schemas.microsoft.com/office/powerpoint/2010/main" val="35320110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6655" y="57178"/>
            <a:ext cx="5328000" cy="279213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2628" y="139149"/>
            <a:ext cx="5220000" cy="3975655"/>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6655" y="2910431"/>
            <a:ext cx="5328000" cy="3836682"/>
          </a:xfrm>
          <a:prstGeom prst="rect">
            <a:avLst/>
          </a:prstGeom>
        </p:spPr>
      </p:pic>
      <p:pic>
        <p:nvPicPr>
          <p:cNvPr id="5" name="Image 4"/>
          <p:cNvPicPr>
            <a:picLocks noChangeAspect="1"/>
          </p:cNvPicPr>
          <p:nvPr/>
        </p:nvPicPr>
        <p:blipFill rotWithShape="1">
          <a:blip r:embed="rId5">
            <a:extLst>
              <a:ext uri="{28A0092B-C50C-407E-A947-70E740481C1C}">
                <a14:useLocalDpi xmlns:a14="http://schemas.microsoft.com/office/drawing/2010/main" val="0"/>
              </a:ext>
            </a:extLst>
          </a:blip>
          <a:srcRect t="17564" b="7692"/>
          <a:stretch/>
        </p:blipFill>
        <p:spPr>
          <a:xfrm>
            <a:off x="6672628" y="4175755"/>
            <a:ext cx="5220000" cy="2571358"/>
          </a:xfrm>
          <a:prstGeom prst="rect">
            <a:avLst/>
          </a:prstGeom>
        </p:spPr>
      </p:pic>
    </p:spTree>
    <p:extLst>
      <p:ext uri="{BB962C8B-B14F-4D97-AF65-F5344CB8AC3E}">
        <p14:creationId xmlns:p14="http://schemas.microsoft.com/office/powerpoint/2010/main" val="28767222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83156" y="562714"/>
            <a:ext cx="4671391" cy="1477328"/>
          </a:xfrm>
          <a:prstGeom prst="rect">
            <a:avLst/>
          </a:prstGeom>
        </p:spPr>
        <p:txBody>
          <a:bodyPr wrap="square">
            <a:spAutoFit/>
          </a:bodyPr>
          <a:lstStyle/>
          <a:p>
            <a:r>
              <a:rPr lang="fr-FR" dirty="0">
                <a:solidFill>
                  <a:srgbClr val="000000"/>
                </a:solidFill>
                <a:latin typeface="Roboto" panose="02000000000000000000" pitchFamily="2" charset="0"/>
              </a:rPr>
              <a:t>Depuis, la caravane a proposé une collection de véhicules assez incroyables. De la marque BIC à la Vache qui Rit en passant par Perrier et les aspirateurs Hoover, voici une petite sélection.</a:t>
            </a:r>
            <a:endParaRPr lang="fr-FR"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6704" y="3007603"/>
            <a:ext cx="6624000" cy="324576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50" y="3007598"/>
            <a:ext cx="5112000" cy="3250283"/>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54548" y="562714"/>
            <a:ext cx="2847619" cy="1952381"/>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9391" y="562712"/>
            <a:ext cx="4068000" cy="1688602"/>
          </a:xfrm>
          <a:prstGeom prst="rect">
            <a:avLst/>
          </a:prstGeom>
        </p:spPr>
      </p:pic>
    </p:spTree>
    <p:extLst>
      <p:ext uri="{BB962C8B-B14F-4D97-AF65-F5344CB8AC3E}">
        <p14:creationId xmlns:p14="http://schemas.microsoft.com/office/powerpoint/2010/main" val="25971228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1834" y="173143"/>
            <a:ext cx="2568332" cy="584775"/>
          </a:xfrm>
          <a:prstGeom prst="rect">
            <a:avLst/>
          </a:prstGeom>
        </p:spPr>
        <p:txBody>
          <a:bodyPr wrap="none">
            <a:spAutoFit/>
          </a:bodyPr>
          <a:lstStyle/>
          <a:p>
            <a:r>
              <a:rPr lang="fr-FR" sz="3200" b="1" dirty="0">
                <a:solidFill>
                  <a:srgbClr val="FF9900"/>
                </a:solidFill>
                <a:latin typeface="Georgia" panose="02040502050405020303" pitchFamily="18" charset="0"/>
              </a:rPr>
              <a:t>1960 - 1969</a:t>
            </a:r>
            <a:endParaRPr lang="fr-FR" sz="3200"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070" y="757966"/>
            <a:ext cx="3600000" cy="272725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07020" y="757936"/>
            <a:ext cx="3600000" cy="272728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70970" y="757918"/>
            <a:ext cx="4608000" cy="2727298"/>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586980"/>
            <a:ext cx="4572000" cy="2880955"/>
          </a:xfrm>
          <a:prstGeom prst="rect">
            <a:avLst/>
          </a:prstGeom>
        </p:spPr>
      </p:pic>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67890" y="3586981"/>
            <a:ext cx="3564000" cy="2880954"/>
          </a:xfrm>
          <a:prstGeom prst="rect">
            <a:avLst/>
          </a:prstGeom>
        </p:spPr>
      </p:pic>
      <p:pic>
        <p:nvPicPr>
          <p:cNvPr id="8" name="Imag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90970" y="3586985"/>
            <a:ext cx="3888000" cy="2907306"/>
          </a:xfrm>
          <a:prstGeom prst="rect">
            <a:avLst/>
          </a:prstGeom>
        </p:spPr>
      </p:pic>
    </p:spTree>
    <p:extLst>
      <p:ext uri="{BB962C8B-B14F-4D97-AF65-F5344CB8AC3E}">
        <p14:creationId xmlns:p14="http://schemas.microsoft.com/office/powerpoint/2010/main" val="31094963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25460" y="113507"/>
            <a:ext cx="2541080" cy="584775"/>
          </a:xfrm>
          <a:prstGeom prst="rect">
            <a:avLst/>
          </a:prstGeom>
        </p:spPr>
        <p:txBody>
          <a:bodyPr wrap="none">
            <a:spAutoFit/>
          </a:bodyPr>
          <a:lstStyle/>
          <a:p>
            <a:r>
              <a:rPr lang="fr-FR" sz="3200" b="1" dirty="0">
                <a:solidFill>
                  <a:srgbClr val="FF9900"/>
                </a:solidFill>
                <a:latin typeface="Georgia" panose="02040502050405020303" pitchFamily="18" charset="0"/>
              </a:rPr>
              <a:t>1970 - 1989</a:t>
            </a:r>
            <a:endParaRPr lang="fr-FR" sz="3200" dirty="0"/>
          </a:p>
        </p:txBody>
      </p:sp>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b="22279"/>
          <a:stretch/>
        </p:blipFill>
        <p:spPr>
          <a:xfrm>
            <a:off x="125565" y="786645"/>
            <a:ext cx="3852000" cy="3039768"/>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2611" y="786659"/>
            <a:ext cx="3852000" cy="3039755"/>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19171" y="786647"/>
            <a:ext cx="3852000" cy="3039766"/>
          </a:xfrm>
          <a:prstGeom prst="rect">
            <a:avLst/>
          </a:prstGeom>
        </p:spPr>
      </p:pic>
      <p:pic>
        <p:nvPicPr>
          <p:cNvPr id="9" name="Imag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565" y="3945928"/>
            <a:ext cx="3852000" cy="2717323"/>
          </a:xfrm>
          <a:prstGeom prst="rect">
            <a:avLst/>
          </a:prstGeom>
        </p:spPr>
      </p:pic>
      <p:pic>
        <p:nvPicPr>
          <p:cNvPr id="10" name="Imag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32611" y="3945928"/>
            <a:ext cx="3852000" cy="2717323"/>
          </a:xfrm>
          <a:prstGeom prst="rect">
            <a:avLst/>
          </a:prstGeom>
        </p:spPr>
      </p:pic>
      <p:pic>
        <p:nvPicPr>
          <p:cNvPr id="11" name="Imag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19171" y="3945927"/>
            <a:ext cx="3852000" cy="2717323"/>
          </a:xfrm>
          <a:prstGeom prst="rect">
            <a:avLst/>
          </a:prstGeom>
        </p:spPr>
      </p:pic>
    </p:spTree>
    <p:extLst>
      <p:ext uri="{BB962C8B-B14F-4D97-AF65-F5344CB8AC3E}">
        <p14:creationId xmlns:p14="http://schemas.microsoft.com/office/powerpoint/2010/main" val="25027606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811834" y="222838"/>
            <a:ext cx="2568332" cy="584775"/>
          </a:xfrm>
          <a:prstGeom prst="rect">
            <a:avLst/>
          </a:prstGeom>
        </p:spPr>
        <p:txBody>
          <a:bodyPr wrap="none">
            <a:spAutoFit/>
          </a:bodyPr>
          <a:lstStyle/>
          <a:p>
            <a:r>
              <a:rPr lang="fr-FR" sz="3200" b="1" dirty="0">
                <a:solidFill>
                  <a:srgbClr val="FF9900"/>
                </a:solidFill>
                <a:latin typeface="Georgia" panose="02040502050405020303" pitchFamily="18" charset="0"/>
              </a:rPr>
              <a:t>1990 - 1999</a:t>
            </a:r>
            <a:endParaRPr lang="fr-FR" sz="3200"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2600" y="1367834"/>
            <a:ext cx="5359400" cy="4681746"/>
          </a:xfrm>
          <a:prstGeom prst="rect">
            <a:avLst/>
          </a:prstGeom>
        </p:spPr>
      </p:pic>
      <p:pic>
        <p:nvPicPr>
          <p:cNvPr id="7" name="Image 6"/>
          <p:cNvPicPr>
            <a:picLocks noChangeAspect="1"/>
          </p:cNvPicPr>
          <p:nvPr/>
        </p:nvPicPr>
        <p:blipFill rotWithShape="1">
          <a:blip r:embed="rId3">
            <a:extLst>
              <a:ext uri="{28A0092B-C50C-407E-A947-70E740481C1C}">
                <a14:useLocalDpi xmlns:a14="http://schemas.microsoft.com/office/drawing/2010/main" val="0"/>
              </a:ext>
            </a:extLst>
          </a:blip>
          <a:srcRect l="261" r="4457" b="8889"/>
          <a:stretch/>
        </p:blipFill>
        <p:spPr>
          <a:xfrm>
            <a:off x="165100" y="1367834"/>
            <a:ext cx="6552000" cy="4681746"/>
          </a:xfrm>
          <a:prstGeom prst="rect">
            <a:avLst/>
          </a:prstGeom>
        </p:spPr>
      </p:pic>
    </p:spTree>
    <p:extLst>
      <p:ext uri="{BB962C8B-B14F-4D97-AF65-F5344CB8AC3E}">
        <p14:creationId xmlns:p14="http://schemas.microsoft.com/office/powerpoint/2010/main" val="23524155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10845" y="262595"/>
            <a:ext cx="2770310" cy="584775"/>
          </a:xfrm>
          <a:prstGeom prst="rect">
            <a:avLst/>
          </a:prstGeom>
        </p:spPr>
        <p:txBody>
          <a:bodyPr wrap="none">
            <a:spAutoFit/>
          </a:bodyPr>
          <a:lstStyle/>
          <a:p>
            <a:r>
              <a:rPr lang="fr-FR" sz="3200" b="1" dirty="0">
                <a:solidFill>
                  <a:srgbClr val="FF9900"/>
                </a:solidFill>
                <a:latin typeface="Georgia" panose="02040502050405020303" pitchFamily="18" charset="0"/>
              </a:rPr>
              <a:t>2000 - 2004</a:t>
            </a:r>
            <a:endParaRPr lang="fr-FR" sz="3200"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352" y="1026574"/>
            <a:ext cx="5832000" cy="501348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02629" y="1026574"/>
            <a:ext cx="5832000" cy="5026993"/>
          </a:xfrm>
          <a:prstGeom prst="rect">
            <a:avLst/>
          </a:prstGeom>
        </p:spPr>
      </p:pic>
    </p:spTree>
    <p:extLst>
      <p:ext uri="{BB962C8B-B14F-4D97-AF65-F5344CB8AC3E}">
        <p14:creationId xmlns:p14="http://schemas.microsoft.com/office/powerpoint/2010/main" val="50649882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2486" y="212900"/>
            <a:ext cx="2727029" cy="584775"/>
          </a:xfrm>
          <a:prstGeom prst="rect">
            <a:avLst/>
          </a:prstGeom>
        </p:spPr>
        <p:txBody>
          <a:bodyPr wrap="none">
            <a:spAutoFit/>
          </a:bodyPr>
          <a:lstStyle/>
          <a:p>
            <a:r>
              <a:rPr lang="fr-FR" sz="3200" b="1" dirty="0">
                <a:solidFill>
                  <a:srgbClr val="FF9900"/>
                </a:solidFill>
                <a:latin typeface="Georgia" panose="02040502050405020303" pitchFamily="18" charset="0"/>
              </a:rPr>
              <a:t>2005 - 2009</a:t>
            </a:r>
            <a:endParaRPr lang="fr-FR" sz="32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064" y="868176"/>
            <a:ext cx="5580952" cy="5989824"/>
          </a:xfrm>
          <a:prstGeom prst="rect">
            <a:avLst/>
          </a:prstGeom>
        </p:spPr>
      </p:pic>
      <p:pic>
        <p:nvPicPr>
          <p:cNvPr id="6" name="Image 5"/>
          <p:cNvPicPr>
            <a:picLocks noChangeAspect="1"/>
          </p:cNvPicPr>
          <p:nvPr/>
        </p:nvPicPr>
        <p:blipFill rotWithShape="1">
          <a:blip r:embed="rId3">
            <a:extLst>
              <a:ext uri="{28A0092B-C50C-407E-A947-70E740481C1C}">
                <a14:useLocalDpi xmlns:a14="http://schemas.microsoft.com/office/drawing/2010/main" val="0"/>
              </a:ext>
            </a:extLst>
          </a:blip>
          <a:srcRect l="13219" r="4469" b="10025"/>
          <a:stretch/>
        </p:blipFill>
        <p:spPr>
          <a:xfrm>
            <a:off x="6645991" y="868176"/>
            <a:ext cx="4968000" cy="3174824"/>
          </a:xfrm>
          <a:prstGeom prst="rect">
            <a:avLst/>
          </a:prstGeom>
        </p:spPr>
      </p:pic>
      <p:pic>
        <p:nvPicPr>
          <p:cNvPr id="7" name="Imag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45991" y="4178518"/>
            <a:ext cx="4968000" cy="2679482"/>
          </a:xfrm>
          <a:prstGeom prst="rect">
            <a:avLst/>
          </a:prstGeom>
        </p:spPr>
      </p:pic>
    </p:spTree>
    <p:extLst>
      <p:ext uri="{BB962C8B-B14F-4D97-AF65-F5344CB8AC3E}">
        <p14:creationId xmlns:p14="http://schemas.microsoft.com/office/powerpoint/2010/main" val="8956717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187" y="143420"/>
            <a:ext cx="3852000" cy="3218193"/>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4703" y="143419"/>
            <a:ext cx="3852000" cy="324799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20071" y="143419"/>
            <a:ext cx="3852000" cy="3247990"/>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3187" y="3562525"/>
            <a:ext cx="3852000" cy="3099740"/>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74703" y="3562525"/>
            <a:ext cx="3852000" cy="3099740"/>
          </a:xfrm>
          <a:prstGeom prst="rect">
            <a:avLst/>
          </a:prstGeom>
        </p:spPr>
      </p:pic>
      <p:pic>
        <p:nvPicPr>
          <p:cNvPr id="7" name="Imag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20071" y="3562525"/>
            <a:ext cx="3852000" cy="3099740"/>
          </a:xfrm>
          <a:prstGeom prst="rect">
            <a:avLst/>
          </a:prstGeom>
        </p:spPr>
      </p:pic>
    </p:spTree>
    <p:extLst>
      <p:ext uri="{BB962C8B-B14F-4D97-AF65-F5344CB8AC3E}">
        <p14:creationId xmlns:p14="http://schemas.microsoft.com/office/powerpoint/2010/main" val="33170061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8965" y="168176"/>
            <a:ext cx="11926957" cy="2308324"/>
          </a:xfrm>
          <a:prstGeom prst="rect">
            <a:avLst/>
          </a:prstGeom>
        </p:spPr>
        <p:txBody>
          <a:bodyPr wrap="square">
            <a:spAutoFit/>
          </a:bodyPr>
          <a:lstStyle/>
          <a:p>
            <a:r>
              <a:rPr lang="fr-FR" dirty="0">
                <a:solidFill>
                  <a:srgbClr val="000000"/>
                </a:solidFill>
                <a:latin typeface="Arial" panose="020B0604020202020204" pitchFamily="34" charset="0"/>
              </a:rPr>
              <a:t> </a:t>
            </a:r>
            <a:r>
              <a:rPr lang="fr-FR" b="1" dirty="0">
                <a:solidFill>
                  <a:srgbClr val="000000"/>
                </a:solidFill>
                <a:latin typeface="Arial" panose="020B0604020202020204" pitchFamily="34" charset="0"/>
              </a:rPr>
              <a:t>En 1930, cette première caravane "officielle" compte six véhicules.</a:t>
            </a:r>
            <a:r>
              <a:rPr lang="fr-FR" dirty="0">
                <a:solidFill>
                  <a:srgbClr val="000000"/>
                </a:solidFill>
                <a:latin typeface="Arial" panose="020B0604020202020204" pitchFamily="34" charset="0"/>
              </a:rPr>
              <a:t> Aujourd'hui, ils sont 170 à rivaliser d'inventivité pour divertir le public familial qui les attend tout autant que le peloton. Et quand déboulent les poulettes </a:t>
            </a:r>
            <a:r>
              <a:rPr lang="fr-FR" dirty="0" err="1">
                <a:solidFill>
                  <a:srgbClr val="000000"/>
                </a:solidFill>
                <a:latin typeface="Arial" panose="020B0604020202020204" pitchFamily="34" charset="0"/>
              </a:rPr>
              <a:t>pédalantes</a:t>
            </a:r>
            <a:r>
              <a:rPr lang="fr-FR" dirty="0">
                <a:solidFill>
                  <a:srgbClr val="000000"/>
                </a:solidFill>
                <a:latin typeface="Arial" panose="020B0604020202020204" pitchFamily="34" charset="0"/>
              </a:rPr>
              <a:t> de Le Gaulois, les  2 CV vichy de </a:t>
            </a:r>
            <a:r>
              <a:rPr lang="fr-FR" dirty="0" err="1">
                <a:solidFill>
                  <a:srgbClr val="000000"/>
                </a:solidFill>
                <a:latin typeface="Arial" panose="020B0604020202020204" pitchFamily="34" charset="0"/>
              </a:rPr>
              <a:t>Cochonou</a:t>
            </a:r>
            <a:r>
              <a:rPr lang="fr-FR" dirty="0">
                <a:solidFill>
                  <a:srgbClr val="000000"/>
                </a:solidFill>
                <a:latin typeface="Arial" panose="020B0604020202020204" pitchFamily="34" charset="0"/>
              </a:rPr>
              <a:t> ou le lion géant du Crédit Lyonnais crinière au vent , la fièvre est la même partout, du plus petit village aux faubourgs des grandes villes. La caravane publicitaire, c'est l'été qui passe sourire aux lèvres sur le pas de toutes les portes, c'est un père Noël en marcel et maillot de bain qui se paie en </a:t>
            </a:r>
            <a:r>
              <a:rPr lang="fr-FR" dirty="0" err="1">
                <a:solidFill>
                  <a:srgbClr val="000000"/>
                </a:solidFill>
                <a:latin typeface="Arial" panose="020B0604020202020204" pitchFamily="34" charset="0"/>
              </a:rPr>
              <a:t>loucedé</a:t>
            </a:r>
            <a:r>
              <a:rPr lang="fr-FR" dirty="0">
                <a:solidFill>
                  <a:srgbClr val="000000"/>
                </a:solidFill>
                <a:latin typeface="Arial" panose="020B0604020202020204" pitchFamily="34" charset="0"/>
              </a:rPr>
              <a:t> un bain de foule estival, c'est une Marianne à la socquette légère qui vient en juillet rappeler à la France qu'elle est belle, conviviale et sait s'amuser d'un rien en dépit de tout. Une invitation à la fête en somme, qui contribue chaque année à faire du Tour de France bien plus qu'un grand événement sportif.</a:t>
            </a:r>
            <a:endParaRPr lang="fr-FR"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7345" y="2556013"/>
            <a:ext cx="4176000" cy="4176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81000" y="2556013"/>
            <a:ext cx="7416000" cy="4165637"/>
          </a:xfrm>
          <a:prstGeom prst="rect">
            <a:avLst/>
          </a:prstGeom>
        </p:spPr>
      </p:pic>
    </p:spTree>
    <p:extLst>
      <p:ext uri="{BB962C8B-B14F-4D97-AF65-F5344CB8AC3E}">
        <p14:creationId xmlns:p14="http://schemas.microsoft.com/office/powerpoint/2010/main" val="22651948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3765176"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70113" y="0"/>
            <a:ext cx="4448939" cy="6858000"/>
          </a:xfrm>
          <a:prstGeom prst="rect">
            <a:avLst/>
          </a:prstGeom>
        </p:spPr>
      </p:pic>
      <p:pic>
        <p:nvPicPr>
          <p:cNvPr id="4" name="Image 3"/>
          <p:cNvPicPr>
            <a:picLocks noChangeAspect="1"/>
          </p:cNvPicPr>
          <p:nvPr/>
        </p:nvPicPr>
        <p:blipFill rotWithShape="1">
          <a:blip r:embed="rId4">
            <a:extLst>
              <a:ext uri="{28A0092B-C50C-407E-A947-70E740481C1C}">
                <a14:useLocalDpi xmlns:a14="http://schemas.microsoft.com/office/drawing/2010/main" val="0"/>
              </a:ext>
            </a:extLst>
          </a:blip>
          <a:srcRect l="33794" t="-1" r="29743" b="-1910"/>
          <a:stretch/>
        </p:blipFill>
        <p:spPr>
          <a:xfrm>
            <a:off x="8418443" y="0"/>
            <a:ext cx="3772723" cy="6947452"/>
          </a:xfrm>
          <a:prstGeom prst="rect">
            <a:avLst/>
          </a:prstGeom>
        </p:spPr>
      </p:pic>
    </p:spTree>
    <p:extLst>
      <p:ext uri="{BB962C8B-B14F-4D97-AF65-F5344CB8AC3E}">
        <p14:creationId xmlns:p14="http://schemas.microsoft.com/office/powerpoint/2010/main" val="161270437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123987"/>
            <a:ext cx="12168000" cy="6981987"/>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88950"/>
            <a:ext cx="2376000" cy="1410277"/>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34600" y="5033772"/>
            <a:ext cx="2105000" cy="1824228"/>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92000" y="361950"/>
            <a:ext cx="609600" cy="619125"/>
          </a:xfrm>
          <a:prstGeom prst="rect">
            <a:avLst/>
          </a:prstGeom>
        </p:spPr>
      </p:pic>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20651" y="1344676"/>
            <a:ext cx="2380673" cy="2380673"/>
          </a:xfrm>
          <a:prstGeom prst="rect">
            <a:avLst/>
          </a:prstGeom>
        </p:spPr>
      </p:pic>
      <p:pic>
        <p:nvPicPr>
          <p:cNvPr id="8" name="Imag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934600" y="141224"/>
            <a:ext cx="1500124" cy="144475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6" name="ZoneTexte 5"/>
          <p:cNvSpPr txBox="1"/>
          <p:nvPr/>
        </p:nvSpPr>
        <p:spPr>
          <a:xfrm>
            <a:off x="190831" y="3419061"/>
            <a:ext cx="3490623" cy="369332"/>
          </a:xfrm>
          <a:prstGeom prst="rect">
            <a:avLst/>
          </a:prstGeom>
          <a:noFill/>
        </p:spPr>
        <p:txBody>
          <a:bodyPr wrap="square" rtlCol="0">
            <a:spAutoFit/>
          </a:bodyPr>
          <a:lstStyle/>
          <a:p>
            <a:r>
              <a:rPr lang="fr-FR" dirty="0" smtClean="0"/>
              <a:t>Commentaires et images du NET:</a:t>
            </a:r>
            <a:endParaRPr lang="fr-FR" dirty="0"/>
          </a:p>
        </p:txBody>
      </p:sp>
      <p:sp>
        <p:nvSpPr>
          <p:cNvPr id="9" name="ZoneTexte 8"/>
          <p:cNvSpPr txBox="1"/>
          <p:nvPr/>
        </p:nvSpPr>
        <p:spPr>
          <a:xfrm>
            <a:off x="3371353" y="3649649"/>
            <a:ext cx="184731" cy="369332"/>
          </a:xfrm>
          <a:prstGeom prst="rect">
            <a:avLst/>
          </a:prstGeom>
          <a:noFill/>
        </p:spPr>
        <p:txBody>
          <a:bodyPr wrap="none" rtlCol="0">
            <a:spAutoFit/>
          </a:bodyPr>
          <a:lstStyle/>
          <a:p>
            <a:endParaRPr lang="fr-FR" dirty="0"/>
          </a:p>
        </p:txBody>
      </p:sp>
      <p:sp>
        <p:nvSpPr>
          <p:cNvPr id="10" name="ZoneTexte 9"/>
          <p:cNvSpPr txBox="1"/>
          <p:nvPr/>
        </p:nvSpPr>
        <p:spPr>
          <a:xfrm>
            <a:off x="2258170" y="4723075"/>
            <a:ext cx="184731" cy="369332"/>
          </a:xfrm>
          <a:prstGeom prst="rect">
            <a:avLst/>
          </a:prstGeom>
          <a:noFill/>
        </p:spPr>
        <p:txBody>
          <a:bodyPr wrap="none" rtlCol="0">
            <a:spAutoFit/>
          </a:bodyPr>
          <a:lstStyle/>
          <a:p>
            <a:endParaRPr lang="fr-FR" dirty="0"/>
          </a:p>
        </p:txBody>
      </p:sp>
      <p:sp>
        <p:nvSpPr>
          <p:cNvPr id="11" name="Rectangle 10"/>
          <p:cNvSpPr/>
          <p:nvPr/>
        </p:nvSpPr>
        <p:spPr>
          <a:xfrm>
            <a:off x="580283" y="5945886"/>
            <a:ext cx="184731" cy="369332"/>
          </a:xfrm>
          <a:prstGeom prst="rect">
            <a:avLst/>
          </a:prstGeom>
        </p:spPr>
        <p:txBody>
          <a:bodyPr wrap="none">
            <a:spAutoFit/>
          </a:bodyPr>
          <a:lstStyle/>
          <a:p>
            <a:endParaRPr lang="fr-FR" dirty="0"/>
          </a:p>
        </p:txBody>
      </p:sp>
      <p:sp>
        <p:nvSpPr>
          <p:cNvPr id="12" name="ZoneTexte 11"/>
          <p:cNvSpPr txBox="1"/>
          <p:nvPr/>
        </p:nvSpPr>
        <p:spPr>
          <a:xfrm>
            <a:off x="190831" y="5534646"/>
            <a:ext cx="7027017" cy="984885"/>
          </a:xfrm>
          <a:prstGeom prst="rect">
            <a:avLst/>
          </a:prstGeom>
          <a:noFill/>
        </p:spPr>
        <p:txBody>
          <a:bodyPr wrap="square" rtlCol="0">
            <a:spAutoFit/>
          </a:bodyPr>
          <a:lstStyle/>
          <a:p>
            <a:r>
              <a:rPr lang="fr-FR" sz="2000" b="1" dirty="0" smtClean="0"/>
              <a:t>Retrouver, mon autre diaporama :</a:t>
            </a:r>
            <a:r>
              <a:rPr lang="fr-FR" sz="2000" b="1" dirty="0" smtClean="0">
                <a:latin typeface="Times New Roman" panose="02020603050405020304" pitchFamily="18" charset="0"/>
                <a:ea typeface="Calibri" panose="020F0502020204030204" pitchFamily="34" charset="0"/>
              </a:rPr>
              <a:t>Histoire </a:t>
            </a:r>
            <a:r>
              <a:rPr lang="fr-FR" sz="2000" b="1" dirty="0">
                <a:latin typeface="Times New Roman" panose="02020603050405020304" pitchFamily="18" charset="0"/>
                <a:ea typeface="Calibri" panose="020F0502020204030204" pitchFamily="34" charset="0"/>
              </a:rPr>
              <a:t>du tour de France 1903-1953 SAM</a:t>
            </a:r>
            <a:endParaRPr lang="fr-FR" sz="2000" b="1" dirty="0"/>
          </a:p>
          <a:p>
            <a:endParaRPr lang="fr-FR" dirty="0"/>
          </a:p>
        </p:txBody>
      </p:sp>
      <p:sp>
        <p:nvSpPr>
          <p:cNvPr id="13" name="Rectangle 12"/>
          <p:cNvSpPr/>
          <p:nvPr/>
        </p:nvSpPr>
        <p:spPr>
          <a:xfrm>
            <a:off x="673296" y="4037462"/>
            <a:ext cx="2525691" cy="646331"/>
          </a:xfrm>
          <a:prstGeom prst="rect">
            <a:avLst/>
          </a:prstGeom>
        </p:spPr>
        <p:txBody>
          <a:bodyPr wrap="none">
            <a:spAutoFit/>
          </a:bodyPr>
          <a:lstStyle/>
          <a:p>
            <a:r>
              <a:rPr lang="fr-FR" dirty="0" smtClean="0"/>
              <a:t>Musique: Yvette </a:t>
            </a:r>
            <a:r>
              <a:rPr lang="fr-FR" dirty="0" err="1"/>
              <a:t>Horner</a:t>
            </a:r>
            <a:r>
              <a:rPr lang="fr-FR" dirty="0"/>
              <a:t> </a:t>
            </a:r>
            <a:r>
              <a:rPr lang="fr-FR" dirty="0" smtClean="0"/>
              <a:t>‘</a:t>
            </a:r>
          </a:p>
          <a:p>
            <a:r>
              <a:rPr lang="fr-FR" dirty="0" smtClean="0"/>
              <a:t>«  </a:t>
            </a:r>
            <a:r>
              <a:rPr lang="fr-FR" dirty="0"/>
              <a:t>Mon tour de </a:t>
            </a:r>
            <a:r>
              <a:rPr lang="fr-FR" dirty="0" smtClean="0"/>
              <a:t>France »</a:t>
            </a:r>
            <a:endParaRPr lang="fr-FR" dirty="0"/>
          </a:p>
        </p:txBody>
      </p:sp>
    </p:spTree>
    <p:extLst>
      <p:ext uri="{BB962C8B-B14F-4D97-AF65-F5344CB8AC3E}">
        <p14:creationId xmlns:p14="http://schemas.microsoft.com/office/powerpoint/2010/main" val="829748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 0 L 0.25 0 E" pathEditMode="relative" ptsTypes="">
                                      <p:cBhvr>
                                        <p:cTn id="6" dur="2000" fill="hold"/>
                                        <p:tgtEl>
                                          <p:spTgt spid="2"/>
                                        </p:tgtEl>
                                        <p:attrNameLst>
                                          <p:attrName>ppt_x</p:attrName>
                                          <p:attrName>ppt_y</p:attrName>
                                        </p:attrNameLst>
                                      </p:cBhvr>
                                    </p:animMotion>
                                  </p:childTnLst>
                                </p:cTn>
                              </p:par>
                              <p:par>
                                <p:cTn id="7" presetID="35" presetClass="path" presetSubtype="0" accel="50000" decel="50000" fill="hold" nodeType="withEffect">
                                  <p:stCondLst>
                                    <p:cond delay="0"/>
                                  </p:stCondLst>
                                  <p:childTnLst>
                                    <p:animMotion origin="layout" path="M -1.875E-6 1.85185E-6 L -0.25 1.85185E-6 " pathEditMode="relative" rAng="0" ptsTypes="AA">
                                      <p:cBhvr>
                                        <p:cTn id="8" dur="2000" fill="hold"/>
                                        <p:tgtEl>
                                          <p:spTgt spid="3"/>
                                        </p:tgtEl>
                                        <p:attrNameLst>
                                          <p:attrName>ppt_x</p:attrName>
                                          <p:attrName>ppt_y</p:attrName>
                                        </p:attrNameLst>
                                      </p:cBhvr>
                                      <p:rCtr x="-12500" y="0"/>
                                    </p:animMotion>
                                  </p:childTnLst>
                                </p:cTn>
                              </p:par>
                              <p:par>
                                <p:cTn id="9" presetID="6" presetClass="emph" presetSubtype="0" fill="hold" nodeType="withEffect">
                                  <p:stCondLst>
                                    <p:cond delay="0"/>
                                  </p:stCondLst>
                                  <p:childTnLst>
                                    <p:animScale>
                                      <p:cBhvr>
                                        <p:cTn id="10" dur="200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587</TotalTime>
  <Words>981</Words>
  <Application>Microsoft Office PowerPoint</Application>
  <PresentationFormat>Grand écran</PresentationFormat>
  <Paragraphs>34</Paragraphs>
  <Slides>21</Slides>
  <Notes>0</Notes>
  <HiddenSlides>0</HiddenSlides>
  <MMClips>1</MMClips>
  <ScaleCrop>false</ScaleCrop>
  <HeadingPairs>
    <vt:vector size="6" baseType="variant">
      <vt:variant>
        <vt:lpstr>Polices utilisées</vt:lpstr>
      </vt:variant>
      <vt:variant>
        <vt:i4>13</vt:i4>
      </vt:variant>
      <vt:variant>
        <vt:lpstr>Thème</vt:lpstr>
      </vt:variant>
      <vt:variant>
        <vt:i4>1</vt:i4>
      </vt:variant>
      <vt:variant>
        <vt:lpstr>Titres des diapositives</vt:lpstr>
      </vt:variant>
      <vt:variant>
        <vt:i4>21</vt:i4>
      </vt:variant>
    </vt:vector>
  </HeadingPairs>
  <TitlesOfParts>
    <vt:vector size="35" baseType="lpstr">
      <vt:lpstr>Arial</vt:lpstr>
      <vt:lpstr>Calibri</vt:lpstr>
      <vt:lpstr>Calibri Light</vt:lpstr>
      <vt:lpstr>Carrosserie</vt:lpstr>
      <vt:lpstr>Crimson Text</vt:lpstr>
      <vt:lpstr>Georgia</vt:lpstr>
      <vt:lpstr>Montserrat</vt:lpstr>
      <vt:lpstr>Open Sans</vt:lpstr>
      <vt:lpstr>outfitsemibold</vt:lpstr>
      <vt:lpstr>Playfair Display</vt:lpstr>
      <vt:lpstr>Public Sans</vt:lpstr>
      <vt:lpstr>Roboto</vt:lpstr>
      <vt:lpstr>Times New Roman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19</cp:revision>
  <dcterms:created xsi:type="dcterms:W3CDTF">2025-07-10T18:34:08Z</dcterms:created>
  <dcterms:modified xsi:type="dcterms:W3CDTF">2025-07-14T15:32:34Z</dcterms:modified>
</cp:coreProperties>
</file>