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59" r:id="rId15"/>
    <p:sldId id="260" r:id="rId16"/>
    <p:sldId id="258" r:id="rId17"/>
    <p:sldId id="257"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03/07/2025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4" Type="http://schemas.openxmlformats.org/officeDocument/2006/relationships/image" Target="../media/image35.jpeg"/></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ature&#10;&#10;Le contenu généré par l’IA peut être incorrect.">
            <a:extLst>
              <a:ext uri="{FF2B5EF4-FFF2-40B4-BE49-F238E27FC236}">
                <a16:creationId xmlns:a16="http://schemas.microsoft.com/office/drawing/2014/main" id="{01FA9C98-101F-7399-30D4-B6A5E5E1702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24256"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58A034B-16F4-FD57-9029-0EBA20277B0F}"/>
              </a:ext>
            </a:extLst>
          </p:cNvPr>
          <p:cNvSpPr txBox="1"/>
          <p:nvPr/>
        </p:nvSpPr>
        <p:spPr>
          <a:xfrm>
            <a:off x="1115424" y="2072640"/>
            <a:ext cx="7217664" cy="584775"/>
          </a:xfrm>
          <a:prstGeom prst="rect">
            <a:avLst/>
          </a:prstGeom>
          <a:noFill/>
        </p:spPr>
        <p:txBody>
          <a:bodyPr wrap="square" rtlCol="0">
            <a:spAutoFit/>
          </a:bodyPr>
          <a:lstStyle/>
          <a:p>
            <a:r>
              <a:rPr lang="fr-FR" sz="2800" b="1" dirty="0"/>
              <a:t> </a:t>
            </a:r>
            <a:r>
              <a:rPr lang="fr-FR" sz="3200" b="1" dirty="0"/>
              <a:t>Les douze apôtres, Victoria, Australie</a:t>
            </a:r>
          </a:p>
        </p:txBody>
      </p:sp>
      <p:sp>
        <p:nvSpPr>
          <p:cNvPr id="5" name="ZoneTexte 4">
            <a:extLst>
              <a:ext uri="{FF2B5EF4-FFF2-40B4-BE49-F238E27FC236}">
                <a16:creationId xmlns:a16="http://schemas.microsoft.com/office/drawing/2014/main" id="{DEFBBFEA-2576-5734-4700-DA121B2833FC}"/>
              </a:ext>
            </a:extLst>
          </p:cNvPr>
          <p:cNvSpPr txBox="1"/>
          <p:nvPr/>
        </p:nvSpPr>
        <p:spPr>
          <a:xfrm>
            <a:off x="9266208" y="279000"/>
            <a:ext cx="2767584" cy="6370975"/>
          </a:xfrm>
          <a:prstGeom prst="rect">
            <a:avLst/>
          </a:prstGeom>
          <a:noFill/>
        </p:spPr>
        <p:txBody>
          <a:bodyPr wrap="square" rtlCol="0">
            <a:spAutoFit/>
          </a:bodyPr>
          <a:lstStyle/>
          <a:p>
            <a:r>
              <a:rPr lang="fr-FR" sz="2400" b="1">
                <a:solidFill>
                  <a:schemeClr val="bg1"/>
                </a:solidFill>
              </a:rPr>
              <a:t>Les Douze Apôtres ou 12 Apôtres (« The twelve Apostles » en anglais) désigne un regroupement d'aiguilles de calcaire dépassant de l'eau, en bord de mer, dans le parc national de Port Campbell, le long de la Great Ocean Road, route de l'État du Victoria en Australie.</a:t>
            </a:r>
            <a:endParaRPr lang="fr-FR" sz="2400" b="1" dirty="0">
              <a:solidFill>
                <a:schemeClr val="bg1"/>
              </a:solidFill>
            </a:endParaRPr>
          </a:p>
        </p:txBody>
      </p:sp>
      <p:sp>
        <p:nvSpPr>
          <p:cNvPr id="6" name="ZoneTexte 5">
            <a:extLst>
              <a:ext uri="{FF2B5EF4-FFF2-40B4-BE49-F238E27FC236}">
                <a16:creationId xmlns:a16="http://schemas.microsoft.com/office/drawing/2014/main" id="{AECFCF37-B5CB-53FC-CC99-E6F359666F8C}"/>
              </a:ext>
            </a:extLst>
          </p:cNvPr>
          <p:cNvSpPr txBox="1"/>
          <p:nvPr/>
        </p:nvSpPr>
        <p:spPr>
          <a:xfrm>
            <a:off x="1901952" y="1262390"/>
            <a:ext cx="6693408" cy="584775"/>
          </a:xfrm>
          <a:prstGeom prst="rect">
            <a:avLst/>
          </a:prstGeom>
          <a:noFill/>
        </p:spPr>
        <p:txBody>
          <a:bodyPr wrap="square" rtlCol="0">
            <a:spAutoFit/>
          </a:bodyPr>
          <a:lstStyle/>
          <a:p>
            <a:r>
              <a:rPr lang="fr-FR" sz="3200" b="1" dirty="0"/>
              <a:t>Une Promenade En Australie</a:t>
            </a:r>
          </a:p>
        </p:txBody>
      </p:sp>
      <p:pic>
        <p:nvPicPr>
          <p:cNvPr id="7" name="Image 6" descr="Une image contenant personne, souris, intérieur, ongle&#10;&#10;Le contenu généré par l’IA peut être incorrect.">
            <a:extLst>
              <a:ext uri="{FF2B5EF4-FFF2-40B4-BE49-F238E27FC236}">
                <a16:creationId xmlns:a16="http://schemas.microsoft.com/office/drawing/2014/main" id="{306EE8E3-1122-58A6-577B-384955BC351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92264" y="4815840"/>
            <a:ext cx="2619375" cy="1651307"/>
          </a:xfrm>
          <a:prstGeom prst="rect">
            <a:avLst/>
          </a:prstGeom>
        </p:spPr>
      </p:pic>
      <p:sp>
        <p:nvSpPr>
          <p:cNvPr id="8" name="ZoneTexte 7">
            <a:extLst>
              <a:ext uri="{FF2B5EF4-FFF2-40B4-BE49-F238E27FC236}">
                <a16:creationId xmlns:a16="http://schemas.microsoft.com/office/drawing/2014/main" id="{5943DFB9-7392-E01C-7FC9-CA95BDDD265B}"/>
              </a:ext>
            </a:extLst>
          </p:cNvPr>
          <p:cNvSpPr txBox="1"/>
          <p:nvPr/>
        </p:nvSpPr>
        <p:spPr>
          <a:xfrm>
            <a:off x="6138007" y="5194005"/>
            <a:ext cx="3128201" cy="1384995"/>
          </a:xfrm>
          <a:prstGeom prst="rect">
            <a:avLst/>
          </a:prstGeom>
          <a:noFill/>
        </p:spPr>
        <p:txBody>
          <a:bodyPr wrap="square" rtlCol="0">
            <a:spAutoFit/>
          </a:bodyPr>
          <a:lstStyle/>
          <a:p>
            <a:r>
              <a:rPr lang="fr-FR" sz="2800" b="1" dirty="0">
                <a:solidFill>
                  <a:schemeClr val="bg1"/>
                </a:solidFill>
              </a:rPr>
              <a:t>Cliquez Gauche PPS EN Manuel Merci</a:t>
            </a: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sndAc>
          <p:stSnd>
            <p:snd r:embed="rId2" name="The Seekers - I Am Australian Special Farewell Performance (all 5 verses).wav"/>
          </p:stSnd>
        </p:sndAc>
      </p:transition>
    </mc:Choice>
    <mc:Fallback xmlns="">
      <p:transition spd="slow">
        <p:fade/>
        <p:sndAc>
          <p:stSnd>
            <p:snd r:embed="rId5" name="The Seekers - I Am Australian Special Farewell Performance (all 5 verse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eau, ciel, plein air, Reliefs côtiers et océaniques&#10;&#10;Le contenu généré par l’IA peut être incorrect.">
            <a:extLst>
              <a:ext uri="{FF2B5EF4-FFF2-40B4-BE49-F238E27FC236}">
                <a16:creationId xmlns:a16="http://schemas.microsoft.com/office/drawing/2014/main" id="{4F849DE2-9C5F-F8ED-F321-D8A1A2DA57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95275" y="279000"/>
            <a:ext cx="946481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0E82688-18C7-2EE2-DE00-1DC6D86980A4}"/>
              </a:ext>
            </a:extLst>
          </p:cNvPr>
          <p:cNvSpPr txBox="1"/>
          <p:nvPr/>
        </p:nvSpPr>
        <p:spPr>
          <a:xfrm>
            <a:off x="231648" y="2804160"/>
            <a:ext cx="2297739" cy="2308324"/>
          </a:xfrm>
          <a:prstGeom prst="rect">
            <a:avLst/>
          </a:prstGeom>
          <a:noFill/>
        </p:spPr>
        <p:txBody>
          <a:bodyPr wrap="square" rtlCol="0">
            <a:spAutoFit/>
          </a:bodyPr>
          <a:lstStyle/>
          <a:p>
            <a:r>
              <a:rPr lang="fr-FR" sz="2400" b="1" dirty="0">
                <a:solidFill>
                  <a:schemeClr val="bg1"/>
                </a:solidFill>
              </a:rPr>
              <a:t>Les Douze Apôtres, Parc national de Port Campbell, Victoria, Australie.</a:t>
            </a: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nuage, plein air, ciel, eau&#10;&#10;Le contenu généré par l’IA peut être incorrect.">
            <a:extLst>
              <a:ext uri="{FF2B5EF4-FFF2-40B4-BE49-F238E27FC236}">
                <a16:creationId xmlns:a16="http://schemas.microsoft.com/office/drawing/2014/main" id="{D7EB26C7-42E8-6BDD-9911-98A268C9AB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731" y="279000"/>
            <a:ext cx="9420561"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7C80687-00F5-494E-B752-09D91CD90439}"/>
              </a:ext>
            </a:extLst>
          </p:cNvPr>
          <p:cNvSpPr txBox="1"/>
          <p:nvPr/>
        </p:nvSpPr>
        <p:spPr>
          <a:xfrm>
            <a:off x="9767292" y="2804160"/>
            <a:ext cx="2314980" cy="2308324"/>
          </a:xfrm>
          <a:prstGeom prst="rect">
            <a:avLst/>
          </a:prstGeom>
          <a:noFill/>
        </p:spPr>
        <p:txBody>
          <a:bodyPr wrap="square" rtlCol="0">
            <a:spAutoFit/>
          </a:bodyPr>
          <a:lstStyle/>
          <a:p>
            <a:r>
              <a:rPr lang="fr-FR" sz="2400" b="1">
                <a:solidFill>
                  <a:schemeClr val="bg1"/>
                </a:solidFill>
              </a:rPr>
              <a:t>Le pilier se trouvant le plus à gauche s'est effondré le 3 juillet 2005.</a:t>
            </a:r>
            <a:endParaRPr lang="fr-FR" sz="2400" b="1" dirty="0">
              <a:solidFill>
                <a:schemeClr val="bg1"/>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nature, nuage, ciel, eau&#10;&#10;Le contenu généré par l’IA peut être incorrect.">
            <a:extLst>
              <a:ext uri="{FF2B5EF4-FFF2-40B4-BE49-F238E27FC236}">
                <a16:creationId xmlns:a16="http://schemas.microsoft.com/office/drawing/2014/main" id="{F2B23B3D-8008-7646-7CA3-003432836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17579" y="279000"/>
            <a:ext cx="937451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5EF4B2-1A80-923F-9F78-04CF31E4CE83}"/>
              </a:ext>
            </a:extLst>
          </p:cNvPr>
          <p:cNvSpPr txBox="1"/>
          <p:nvPr/>
        </p:nvSpPr>
        <p:spPr>
          <a:xfrm>
            <a:off x="137126" y="2709672"/>
            <a:ext cx="2243328" cy="2308324"/>
          </a:xfrm>
          <a:prstGeom prst="rect">
            <a:avLst/>
          </a:prstGeom>
          <a:noFill/>
        </p:spPr>
        <p:txBody>
          <a:bodyPr wrap="square" rtlCol="0">
            <a:spAutoFit/>
          </a:bodyPr>
          <a:lstStyle/>
          <a:p>
            <a:r>
              <a:rPr lang="fr-FR" sz="2400" b="1" dirty="0">
                <a:solidFill>
                  <a:schemeClr val="bg1"/>
                </a:solidFill>
              </a:rPr>
              <a:t>Les 12 Apôtres comme on peut les voir de l'est, depuis le point de vue.</a:t>
            </a: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ciel, plein air, nuage, paysage&#10;&#10;Le contenu généré par l’IA peut être incorrect.">
            <a:extLst>
              <a:ext uri="{FF2B5EF4-FFF2-40B4-BE49-F238E27FC236}">
                <a16:creationId xmlns:a16="http://schemas.microsoft.com/office/drawing/2014/main" id="{FFFDAAD4-DDDE-F61D-D5B6-32AF14D611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4528"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A0E0BD5-EF5C-73AD-B519-03BA84BD35F6}"/>
              </a:ext>
            </a:extLst>
          </p:cNvPr>
          <p:cNvSpPr txBox="1"/>
          <p:nvPr/>
        </p:nvSpPr>
        <p:spPr>
          <a:xfrm>
            <a:off x="2859024" y="3962400"/>
            <a:ext cx="4620768" cy="646331"/>
          </a:xfrm>
          <a:prstGeom prst="rect">
            <a:avLst/>
          </a:prstGeom>
          <a:noFill/>
        </p:spPr>
        <p:txBody>
          <a:bodyPr wrap="square" rtlCol="0">
            <a:spAutoFit/>
          </a:bodyPr>
          <a:lstStyle/>
          <a:p>
            <a:r>
              <a:rPr lang="fr-FR" sz="3600" b="1">
                <a:solidFill>
                  <a:schemeClr val="bg1"/>
                </a:solidFill>
              </a:rPr>
              <a:t>Uluru/Ayers Rock</a:t>
            </a:r>
            <a:endParaRPr lang="fr-FR" sz="3600" b="1" dirty="0">
              <a:solidFill>
                <a:schemeClr val="bg1"/>
              </a:solidFill>
            </a:endParaRPr>
          </a:p>
        </p:txBody>
      </p:sp>
      <p:sp>
        <p:nvSpPr>
          <p:cNvPr id="5" name="ZoneTexte 4">
            <a:extLst>
              <a:ext uri="{FF2B5EF4-FFF2-40B4-BE49-F238E27FC236}">
                <a16:creationId xmlns:a16="http://schemas.microsoft.com/office/drawing/2014/main" id="{3BEBF3EB-38C3-3BA6-D2CC-102C225172E6}"/>
              </a:ext>
            </a:extLst>
          </p:cNvPr>
          <p:cNvSpPr txBox="1"/>
          <p:nvPr/>
        </p:nvSpPr>
        <p:spPr>
          <a:xfrm>
            <a:off x="9095232" y="766732"/>
            <a:ext cx="3096768" cy="5324535"/>
          </a:xfrm>
          <a:prstGeom prst="rect">
            <a:avLst/>
          </a:prstGeom>
          <a:noFill/>
        </p:spPr>
        <p:txBody>
          <a:bodyPr wrap="square" rtlCol="0">
            <a:spAutoFit/>
          </a:bodyPr>
          <a:lstStyle/>
          <a:p>
            <a:r>
              <a:rPr lang="fr-FR" sz="2000" b="1">
                <a:solidFill>
                  <a:schemeClr val="bg1"/>
                </a:solidFill>
              </a:rPr>
              <a:t>Il est sacré pour le peuple aborigène de la région, les Pitjantjatjaras, qui font partie des Anangus. Le site abrite des points d'eau, des grottes et des peintures rupestres. Il est classé sur la liste du patrimoine mondial de l'UNESCO au travers du parc national d'Uluṟu-Kata Tjuṯa dont il est, avec les Kata Tjuṯa/monts Olga, l'une des formations emblématiques.</a:t>
            </a:r>
            <a:endParaRPr lang="fr-FR" sz="2000" b="1" dirty="0">
              <a:solidFill>
                <a:schemeClr val="bg1"/>
              </a:solidFill>
            </a:endParaRPr>
          </a:p>
        </p:txBody>
      </p:sp>
      <p:sp>
        <p:nvSpPr>
          <p:cNvPr id="6" name="ZoneTexte 5">
            <a:extLst>
              <a:ext uri="{FF2B5EF4-FFF2-40B4-BE49-F238E27FC236}">
                <a16:creationId xmlns:a16="http://schemas.microsoft.com/office/drawing/2014/main" id="{91DFCAEB-21B1-0C25-F82A-4BDDC5C09B3A}"/>
              </a:ext>
            </a:extLst>
          </p:cNvPr>
          <p:cNvSpPr txBox="1"/>
          <p:nvPr/>
        </p:nvSpPr>
        <p:spPr>
          <a:xfrm>
            <a:off x="8985504" y="243512"/>
            <a:ext cx="3560064" cy="523220"/>
          </a:xfrm>
          <a:prstGeom prst="rect">
            <a:avLst/>
          </a:prstGeom>
          <a:noFill/>
        </p:spPr>
        <p:txBody>
          <a:bodyPr wrap="square" rtlCol="0">
            <a:spAutoFit/>
          </a:bodyPr>
          <a:lstStyle/>
          <a:p>
            <a:r>
              <a:rPr lang="fr-FR" sz="2800" b="1">
                <a:solidFill>
                  <a:schemeClr val="bg1"/>
                </a:solidFill>
              </a:rPr>
              <a:t>Uluru/Ayers Rock</a:t>
            </a:r>
            <a:endParaRPr lang="fr-FR" sz="2800" b="1" dirty="0">
              <a:solidFill>
                <a:schemeClr val="bg1"/>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nature, nuage, plein air, ciel&#10;&#10;Le contenu généré par l’IA peut être incorrect.">
            <a:extLst>
              <a:ext uri="{FF2B5EF4-FFF2-40B4-BE49-F238E27FC236}">
                <a16:creationId xmlns:a16="http://schemas.microsoft.com/office/drawing/2014/main" id="{FC060548-88CB-F42B-2ABE-94D3AF4AA2A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0403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7A085B7-52B7-BD14-14A0-674BE03BC524}"/>
              </a:ext>
            </a:extLst>
          </p:cNvPr>
          <p:cNvSpPr txBox="1"/>
          <p:nvPr/>
        </p:nvSpPr>
        <p:spPr>
          <a:xfrm>
            <a:off x="755904" y="2743200"/>
            <a:ext cx="2877312" cy="1569660"/>
          </a:xfrm>
          <a:prstGeom prst="rect">
            <a:avLst/>
          </a:prstGeom>
          <a:noFill/>
        </p:spPr>
        <p:txBody>
          <a:bodyPr wrap="square" rtlCol="0">
            <a:spAutoFit/>
          </a:bodyPr>
          <a:lstStyle/>
          <a:p>
            <a:r>
              <a:rPr lang="fr-FR" sz="2400" b="1">
                <a:solidFill>
                  <a:schemeClr val="bg1"/>
                </a:solidFill>
              </a:rPr>
              <a:t>Vue depuis le sommet d'Uluru/Ayers Rock.</a:t>
            </a:r>
            <a:endParaRPr lang="fr-FR" sz="2400" b="1" dirty="0">
              <a:solidFill>
                <a:schemeClr val="bg1"/>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plein air, ciel, nature, montagne&#10;&#10;Le contenu généré par l’IA peut être incorrect.">
            <a:extLst>
              <a:ext uri="{FF2B5EF4-FFF2-40B4-BE49-F238E27FC236}">
                <a16:creationId xmlns:a16="http://schemas.microsoft.com/office/drawing/2014/main" id="{DBEE3BC7-5E23-E820-3F7B-50E845A97E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6000" y="279000"/>
            <a:ext cx="42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48702D-B010-2E08-98BF-835C6B6A7880}"/>
              </a:ext>
            </a:extLst>
          </p:cNvPr>
          <p:cNvSpPr txBox="1"/>
          <p:nvPr/>
        </p:nvSpPr>
        <p:spPr>
          <a:xfrm>
            <a:off x="8351520" y="2926080"/>
            <a:ext cx="3474720" cy="1200329"/>
          </a:xfrm>
          <a:prstGeom prst="rect">
            <a:avLst/>
          </a:prstGeom>
          <a:noFill/>
        </p:spPr>
        <p:txBody>
          <a:bodyPr wrap="square" rtlCol="0">
            <a:spAutoFit/>
          </a:bodyPr>
          <a:lstStyle/>
          <a:p>
            <a:r>
              <a:rPr lang="fr-FR" sz="2400" b="1">
                <a:solidFill>
                  <a:schemeClr val="bg1"/>
                </a:solidFill>
              </a:rPr>
              <a:t>Érosion au niveau des ravines creusées par les écoulements d'eau.</a:t>
            </a:r>
            <a:endParaRPr lang="fr-FR" sz="2400" b="1" dirty="0">
              <a:solidFill>
                <a:schemeClr val="bg1"/>
              </a:solidFill>
            </a:endParaRP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peinture, cratère, nature, volcan&#10;&#10;Le contenu généré par l’IA peut être incorrect.">
            <a:extLst>
              <a:ext uri="{FF2B5EF4-FFF2-40B4-BE49-F238E27FC236}">
                <a16:creationId xmlns:a16="http://schemas.microsoft.com/office/drawing/2014/main" id="{FB5A39BD-481F-3E37-38FF-83C602F3E2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11296"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2D1A86-604A-A38F-A74D-11594240085C}"/>
              </a:ext>
            </a:extLst>
          </p:cNvPr>
          <p:cNvSpPr txBox="1"/>
          <p:nvPr/>
        </p:nvSpPr>
        <p:spPr>
          <a:xfrm>
            <a:off x="475488" y="3310128"/>
            <a:ext cx="3328416" cy="830997"/>
          </a:xfrm>
          <a:prstGeom prst="rect">
            <a:avLst/>
          </a:prstGeom>
          <a:noFill/>
        </p:spPr>
        <p:txBody>
          <a:bodyPr wrap="square" rtlCol="0">
            <a:spAutoFit/>
          </a:bodyPr>
          <a:lstStyle/>
          <a:p>
            <a:r>
              <a:rPr lang="fr-FR" sz="2400" b="1">
                <a:solidFill>
                  <a:schemeClr val="bg1"/>
                </a:solidFill>
              </a:rPr>
              <a:t>Vue aérienne d'Uluru/Ayers Rock.</a:t>
            </a:r>
            <a:endParaRPr lang="fr-FR" sz="2400" b="1" dirty="0">
              <a:solidFill>
                <a:schemeClr val="bg1"/>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plein air, nature, ciel, montagne&#10;&#10;Le contenu généré par l’IA peut être incorrect.">
            <a:extLst>
              <a:ext uri="{FF2B5EF4-FFF2-40B4-BE49-F238E27FC236}">
                <a16:creationId xmlns:a16="http://schemas.microsoft.com/office/drawing/2014/main" id="{DBAF62BC-6584-5DF6-1B34-F94A282AF3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8593" y="477000"/>
            <a:ext cx="8859472" cy="590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A220A05-C430-67F9-FFEE-9EA6A3A48546}"/>
              </a:ext>
            </a:extLst>
          </p:cNvPr>
          <p:cNvSpPr txBox="1"/>
          <p:nvPr/>
        </p:nvSpPr>
        <p:spPr>
          <a:xfrm>
            <a:off x="9656063" y="2821923"/>
            <a:ext cx="2535937" cy="2308324"/>
          </a:xfrm>
          <a:prstGeom prst="rect">
            <a:avLst/>
          </a:prstGeom>
          <a:noFill/>
        </p:spPr>
        <p:txBody>
          <a:bodyPr wrap="square" rtlCol="0">
            <a:spAutoFit/>
          </a:bodyPr>
          <a:lstStyle/>
          <a:p>
            <a:r>
              <a:rPr lang="fr-FR" sz="2400" b="1">
                <a:solidFill>
                  <a:schemeClr val="bg1"/>
                </a:solidFill>
              </a:rPr>
              <a:t>Desquamation et délamination de la roche à la surface d'Uluru/Ayers Rock.</a:t>
            </a:r>
            <a:endParaRPr lang="fr-FR" sz="2400" b="1" dirty="0">
              <a:solidFill>
                <a:schemeClr val="bg1"/>
              </a:solidFill>
            </a:endParaRP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plein air, ciel, herbe, nature&#10;&#10;Le contenu généré par l’IA peut être incorrect.">
            <a:extLst>
              <a:ext uri="{FF2B5EF4-FFF2-40B4-BE49-F238E27FC236}">
                <a16:creationId xmlns:a16="http://schemas.microsoft.com/office/drawing/2014/main" id="{79C20BE0-7100-90FD-F5D1-717B709D0F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12897" y="279000"/>
            <a:ext cx="47235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8FF2D36-47E5-3513-5E28-0D13CBC6723A}"/>
              </a:ext>
            </a:extLst>
          </p:cNvPr>
          <p:cNvSpPr txBox="1"/>
          <p:nvPr/>
        </p:nvSpPr>
        <p:spPr>
          <a:xfrm>
            <a:off x="499872" y="3270504"/>
            <a:ext cx="3511296" cy="830997"/>
          </a:xfrm>
          <a:prstGeom prst="rect">
            <a:avLst/>
          </a:prstGeom>
          <a:noFill/>
        </p:spPr>
        <p:txBody>
          <a:bodyPr wrap="square" rtlCol="0">
            <a:spAutoFit/>
          </a:bodyPr>
          <a:lstStyle/>
          <a:p>
            <a:r>
              <a:rPr lang="fr-FR" sz="2400" b="1">
                <a:solidFill>
                  <a:schemeClr val="bg1"/>
                </a:solidFill>
              </a:rPr>
              <a:t>Arbres au pied d'Uluru/Ayers Rock.</a:t>
            </a:r>
            <a:endParaRPr lang="fr-FR" sz="2400" b="1" dirty="0">
              <a:solidFill>
                <a:schemeClr val="bg1"/>
              </a:solidFill>
            </a:endParaRP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mammifère, marsupial, museau, kangourou&#10;&#10;Le contenu généré par l’IA peut être incorrect.">
            <a:extLst>
              <a:ext uri="{FF2B5EF4-FFF2-40B4-BE49-F238E27FC236}">
                <a16:creationId xmlns:a16="http://schemas.microsoft.com/office/drawing/2014/main" id="{C1D1A42B-C263-7812-1CAD-83B0B2D0D3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0546" y="279000"/>
            <a:ext cx="509090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B43E568-19F9-FD5F-C96A-29F6AC1C3AA2}"/>
              </a:ext>
            </a:extLst>
          </p:cNvPr>
          <p:cNvSpPr txBox="1"/>
          <p:nvPr/>
        </p:nvSpPr>
        <p:spPr>
          <a:xfrm>
            <a:off x="8753856" y="2950464"/>
            <a:ext cx="3438144" cy="830997"/>
          </a:xfrm>
          <a:prstGeom prst="rect">
            <a:avLst/>
          </a:prstGeom>
          <a:noFill/>
        </p:spPr>
        <p:txBody>
          <a:bodyPr wrap="square" rtlCol="0">
            <a:spAutoFit/>
          </a:bodyPr>
          <a:lstStyle/>
          <a:p>
            <a:r>
              <a:rPr lang="fr-FR" sz="2400" b="1">
                <a:solidFill>
                  <a:schemeClr val="bg1"/>
                </a:solidFill>
              </a:rPr>
              <a:t>Un wallaby des rochers (Petrogale lateralis).</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2" name="Image 1">
            <a:extLst>
              <a:ext uri="{FF2B5EF4-FFF2-40B4-BE49-F238E27FC236}">
                <a16:creationId xmlns:a16="http://schemas.microsoft.com/office/drawing/2014/main" id="{9EE75E8B-1671-9E7E-A036-8987E7E09A6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0826"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3" name="ZoneTexte 2">
            <a:extLst>
              <a:ext uri="{FF2B5EF4-FFF2-40B4-BE49-F238E27FC236}">
                <a16:creationId xmlns:a16="http://schemas.microsoft.com/office/drawing/2014/main" id="{B220932B-22A9-C47D-2A99-2B4D03C7AA47}"/>
              </a:ext>
            </a:extLst>
          </p:cNvPr>
          <p:cNvSpPr txBox="1"/>
          <p:nvPr/>
        </p:nvSpPr>
        <p:spPr>
          <a:xfrm>
            <a:off x="743712" y="3535680"/>
            <a:ext cx="3231642" cy="830997"/>
          </a:xfrm>
          <a:prstGeom prst="rect">
            <a:avLst/>
          </a:prstGeom>
          <a:noFill/>
        </p:spPr>
        <p:txBody>
          <a:bodyPr wrap="square" rtlCol="0">
            <a:spAutoFit/>
          </a:bodyPr>
          <a:lstStyle/>
          <a:p>
            <a:r>
              <a:rPr lang="fr-FR" sz="2400" b="1">
                <a:solidFill>
                  <a:schemeClr val="bg1"/>
                </a:solidFill>
              </a:rPr>
              <a:t>Chemin sur Uluru/Ayers Rock.</a:t>
            </a:r>
            <a:endParaRPr lang="fr-FR" sz="2400" b="1" dirty="0">
              <a:solidFill>
                <a:schemeClr val="bg1"/>
              </a:solidFill>
            </a:endParaRPr>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plein air, ciel, pente, faire de la randonnée&#10;&#10;Le contenu généré par l’IA peut être incorrect.">
            <a:extLst>
              <a:ext uri="{FF2B5EF4-FFF2-40B4-BE49-F238E27FC236}">
                <a16:creationId xmlns:a16="http://schemas.microsoft.com/office/drawing/2014/main" id="{1A55B062-AEAD-7B2E-24D3-917BC6AC3E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53" y="364344"/>
            <a:ext cx="945369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6416D7B-81AF-4829-DD5A-564B6A369396}"/>
              </a:ext>
            </a:extLst>
          </p:cNvPr>
          <p:cNvSpPr txBox="1"/>
          <p:nvPr/>
        </p:nvSpPr>
        <p:spPr>
          <a:xfrm>
            <a:off x="1369153" y="6031991"/>
            <a:ext cx="10485120" cy="461665"/>
          </a:xfrm>
          <a:prstGeom prst="rect">
            <a:avLst/>
          </a:prstGeom>
          <a:noFill/>
        </p:spPr>
        <p:txBody>
          <a:bodyPr wrap="square" rtlCol="0">
            <a:spAutoFit/>
          </a:bodyPr>
          <a:lstStyle/>
          <a:p>
            <a:r>
              <a:rPr lang="fr-FR" sz="2400" b="1" dirty="0">
                <a:solidFill>
                  <a:schemeClr val="bg1"/>
                </a:solidFill>
              </a:rPr>
              <a:t>Ascension d'Uluru/Ayers Rock, interdite depuis le 26 octobre 2019.</a:t>
            </a:r>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12B98408-3D9F-09A2-CC29-97702047966B}"/>
              </a:ext>
            </a:extLst>
          </p:cNvPr>
          <p:cNvSpPr txBox="1"/>
          <p:nvPr/>
        </p:nvSpPr>
        <p:spPr>
          <a:xfrm>
            <a:off x="6990080" y="1251309"/>
            <a:ext cx="4962144" cy="5262979"/>
          </a:xfrm>
          <a:prstGeom prst="rect">
            <a:avLst/>
          </a:prstGeom>
          <a:noFill/>
        </p:spPr>
        <p:txBody>
          <a:bodyPr wrap="square" rtlCol="0">
            <a:spAutoFit/>
          </a:bodyPr>
          <a:lstStyle/>
          <a:p>
            <a:r>
              <a:rPr lang="fr-FR" sz="2400" b="1" dirty="0">
                <a:solidFill>
                  <a:schemeClr val="bg1"/>
                </a:solidFill>
              </a:rPr>
              <a:t>L'île Fraser (en anglais : </a:t>
            </a:r>
            <a:r>
              <a:rPr lang="fr-FR" sz="2400" b="1" dirty="0" err="1">
                <a:solidFill>
                  <a:schemeClr val="bg1"/>
                </a:solidFill>
              </a:rPr>
              <a:t>K'gari</a:t>
            </a:r>
            <a:r>
              <a:rPr lang="fr-FR" sz="2400" b="1" dirty="0">
                <a:solidFill>
                  <a:schemeClr val="bg1"/>
                </a:solidFill>
              </a:rPr>
              <a:t>, ex. Fraser Island), située en mer de Corail à proximité de la côte orientale du Queensland (Australie), est la plus grande île de sable du monde avec une superficie de 1 840 km2, une longueur de 123 km, une largeur d'environ 25 km et un point culminant atteignant 260 m d'altitude. Le sable s'accumule le long de cette portion de la côte du Queensland pendant quelque 750 000 ans,</a:t>
            </a:r>
          </a:p>
        </p:txBody>
      </p:sp>
      <p:pic>
        <p:nvPicPr>
          <p:cNvPr id="4" name="Image 3" descr="Une image contenant plein air, nature, nuage, eau&#10;&#10;Le contenu généré par l’IA peut être incorrect.">
            <a:extLst>
              <a:ext uri="{FF2B5EF4-FFF2-40B4-BE49-F238E27FC236}">
                <a16:creationId xmlns:a16="http://schemas.microsoft.com/office/drawing/2014/main" id="{23AA304F-5E08-CA2A-0976-646F87CE15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120" y="1251309"/>
            <a:ext cx="6444000" cy="4833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9186F15C-E17E-1D77-E6BA-35600CDDAEB3}"/>
              </a:ext>
            </a:extLst>
          </p:cNvPr>
          <p:cNvSpPr txBox="1"/>
          <p:nvPr/>
        </p:nvSpPr>
        <p:spPr>
          <a:xfrm>
            <a:off x="1719072" y="6112453"/>
            <a:ext cx="6120384" cy="461665"/>
          </a:xfrm>
          <a:prstGeom prst="rect">
            <a:avLst/>
          </a:prstGeom>
          <a:noFill/>
        </p:spPr>
        <p:txBody>
          <a:bodyPr wrap="square" rtlCol="0">
            <a:spAutoFit/>
          </a:bodyPr>
          <a:lstStyle/>
          <a:p>
            <a:r>
              <a:rPr lang="fr-FR" sz="2400" b="1">
                <a:solidFill>
                  <a:schemeClr val="bg1"/>
                </a:solidFill>
              </a:rPr>
              <a:t>La plage du lac McKenzie</a:t>
            </a:r>
            <a:endParaRPr lang="fr-FR" sz="2400" b="1" dirty="0">
              <a:solidFill>
                <a:schemeClr val="bg1"/>
              </a:solidFill>
            </a:endParaRPr>
          </a:p>
        </p:txBody>
      </p:sp>
      <p:sp>
        <p:nvSpPr>
          <p:cNvPr id="6" name="ZoneTexte 5">
            <a:extLst>
              <a:ext uri="{FF2B5EF4-FFF2-40B4-BE49-F238E27FC236}">
                <a16:creationId xmlns:a16="http://schemas.microsoft.com/office/drawing/2014/main" id="{E8926D5E-B546-6CFE-1F12-34E13B5A9D43}"/>
              </a:ext>
            </a:extLst>
          </p:cNvPr>
          <p:cNvSpPr txBox="1"/>
          <p:nvPr/>
        </p:nvSpPr>
        <p:spPr>
          <a:xfrm>
            <a:off x="2251456" y="604978"/>
            <a:ext cx="6246368" cy="646331"/>
          </a:xfrm>
          <a:prstGeom prst="rect">
            <a:avLst/>
          </a:prstGeom>
          <a:noFill/>
        </p:spPr>
        <p:txBody>
          <a:bodyPr wrap="square" rtlCol="0">
            <a:spAutoFit/>
          </a:bodyPr>
          <a:lstStyle/>
          <a:p>
            <a:r>
              <a:rPr lang="fr-FR" sz="3600" b="1" dirty="0">
                <a:solidFill>
                  <a:schemeClr val="bg1"/>
                </a:solidFill>
              </a:rPr>
              <a:t>L'île Fraser </a:t>
            </a: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plein air, nature, ciel, paysage&#10;&#10;Le contenu généré par l’IA peut être incorrect.">
            <a:extLst>
              <a:ext uri="{FF2B5EF4-FFF2-40B4-BE49-F238E27FC236}">
                <a16:creationId xmlns:a16="http://schemas.microsoft.com/office/drawing/2014/main" id="{31CF69E7-5FCE-66EE-1FF6-32E8180AB3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66772" y="279000"/>
            <a:ext cx="945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DD8369B-B6E0-5C14-022E-8FD03FFA6F0D}"/>
              </a:ext>
            </a:extLst>
          </p:cNvPr>
          <p:cNvSpPr txBox="1"/>
          <p:nvPr/>
        </p:nvSpPr>
        <p:spPr>
          <a:xfrm>
            <a:off x="109728" y="3108960"/>
            <a:ext cx="2257044" cy="1938992"/>
          </a:xfrm>
          <a:prstGeom prst="rect">
            <a:avLst/>
          </a:prstGeom>
          <a:noFill/>
        </p:spPr>
        <p:txBody>
          <a:bodyPr wrap="square" rtlCol="0">
            <a:spAutoFit/>
          </a:bodyPr>
          <a:lstStyle/>
          <a:p>
            <a:r>
              <a:rPr lang="fr-FR" sz="2400" b="1">
                <a:solidFill>
                  <a:schemeClr val="bg1"/>
                </a:solidFill>
              </a:rPr>
              <a:t>Australie, Queensland, Île Fraser, Indian Head, vue vers le sud</a:t>
            </a:r>
            <a:endParaRPr lang="fr-FR" sz="2400" b="1" dirty="0">
              <a:solidFill>
                <a:schemeClr val="bg1"/>
              </a:solidFill>
            </a:endParaRP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sol, chien, eau, plage&#10;&#10;Le contenu généré par l’IA peut être incorrect.">
            <a:extLst>
              <a:ext uri="{FF2B5EF4-FFF2-40B4-BE49-F238E27FC236}">
                <a16:creationId xmlns:a16="http://schemas.microsoft.com/office/drawing/2014/main" id="{ACD7C18B-8E24-D91C-F467-B75B417476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1656" y="279000"/>
            <a:ext cx="63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4AB63CC-B364-72D8-3EBA-6BCF4415B993}"/>
              </a:ext>
            </a:extLst>
          </p:cNvPr>
          <p:cNvSpPr txBox="1"/>
          <p:nvPr/>
        </p:nvSpPr>
        <p:spPr>
          <a:xfrm>
            <a:off x="9022080" y="3169920"/>
            <a:ext cx="3169920" cy="1569660"/>
          </a:xfrm>
          <a:prstGeom prst="rect">
            <a:avLst/>
          </a:prstGeom>
          <a:noFill/>
        </p:spPr>
        <p:txBody>
          <a:bodyPr wrap="square" rtlCol="0">
            <a:spAutoFit/>
          </a:bodyPr>
          <a:lstStyle/>
          <a:p>
            <a:r>
              <a:rPr lang="fr-FR" sz="2400" b="1">
                <a:solidFill>
                  <a:schemeClr val="bg1"/>
                </a:solidFill>
              </a:rPr>
              <a:t>Deux jeunes dingos jouant sur la plage d'Eli Creek sur l'île Fraser.</a:t>
            </a:r>
            <a:endParaRPr lang="fr-FR" sz="2400" b="1" dirty="0">
              <a:solidFill>
                <a:schemeClr val="bg1"/>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nuage, panorama, plein air, ciel&#10;&#10;Le contenu généré par l’IA peut être incorrect.">
            <a:extLst>
              <a:ext uri="{FF2B5EF4-FFF2-40B4-BE49-F238E27FC236}">
                <a16:creationId xmlns:a16="http://schemas.microsoft.com/office/drawing/2014/main" id="{7DE20B56-ED81-893B-8CAE-14BD768C47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756" y="1935000"/>
            <a:ext cx="11660487"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211BA5-E03E-72C9-5833-E92350E2FCB8}"/>
              </a:ext>
            </a:extLst>
          </p:cNvPr>
          <p:cNvSpPr txBox="1"/>
          <p:nvPr/>
        </p:nvSpPr>
        <p:spPr>
          <a:xfrm>
            <a:off x="4218432" y="4975151"/>
            <a:ext cx="8473440" cy="461665"/>
          </a:xfrm>
          <a:prstGeom prst="rect">
            <a:avLst/>
          </a:prstGeom>
          <a:noFill/>
        </p:spPr>
        <p:txBody>
          <a:bodyPr wrap="square" rtlCol="0">
            <a:spAutoFit/>
          </a:bodyPr>
          <a:lstStyle/>
          <a:p>
            <a:r>
              <a:rPr lang="fr-FR" sz="2400" b="1">
                <a:solidFill>
                  <a:schemeClr val="bg1"/>
                </a:solidFill>
              </a:rPr>
              <a:t>Un lac de l'île Fraser.</a:t>
            </a:r>
            <a:endParaRPr lang="fr-FR" sz="2400" b="1" dirty="0">
              <a:solidFill>
                <a:schemeClr val="bg1"/>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plein air, ciel, plage, eau&#10;&#10;Le contenu généré par l’IA peut être incorrect.">
            <a:extLst>
              <a:ext uri="{FF2B5EF4-FFF2-40B4-BE49-F238E27FC236}">
                <a16:creationId xmlns:a16="http://schemas.microsoft.com/office/drawing/2014/main" id="{DB4E4FFF-1C56-C70A-D134-1273C77BD8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70187" y="279000"/>
            <a:ext cx="857872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ED92863-ED9F-7BA5-B210-90293BD101D3}"/>
              </a:ext>
            </a:extLst>
          </p:cNvPr>
          <p:cNvSpPr txBox="1"/>
          <p:nvPr/>
        </p:nvSpPr>
        <p:spPr>
          <a:xfrm>
            <a:off x="243840" y="3501045"/>
            <a:ext cx="2816352" cy="830997"/>
          </a:xfrm>
          <a:prstGeom prst="rect">
            <a:avLst/>
          </a:prstGeom>
          <a:noFill/>
        </p:spPr>
        <p:txBody>
          <a:bodyPr wrap="square" rtlCol="0">
            <a:spAutoFit/>
          </a:bodyPr>
          <a:lstStyle/>
          <a:p>
            <a:r>
              <a:rPr lang="fr-FR" sz="2400" b="1">
                <a:solidFill>
                  <a:schemeClr val="bg1"/>
                </a:solidFill>
              </a:rPr>
              <a:t>L'île Fraser depuis Indian Head</a:t>
            </a:r>
            <a:endParaRPr lang="fr-FR" sz="2400" b="1" dirty="0">
              <a:solidFill>
                <a:schemeClr val="bg1"/>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transport, embarcation, ciel, plein air&#10;&#10;Le contenu généré par l’IA peut être incorrect.">
            <a:extLst>
              <a:ext uri="{FF2B5EF4-FFF2-40B4-BE49-F238E27FC236}">
                <a16:creationId xmlns:a16="http://schemas.microsoft.com/office/drawing/2014/main" id="{5E9EDAFB-DB42-612B-6D3D-DC07C2408F8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8483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677634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7" name="Image 6" descr="Une image contenant eau, plein air, nature, Ressources d’eau&#10;&#10;Le contenu généré par l’IA peut être incorrect.">
            <a:extLst>
              <a:ext uri="{FF2B5EF4-FFF2-40B4-BE49-F238E27FC236}">
                <a16:creationId xmlns:a16="http://schemas.microsoft.com/office/drawing/2014/main" id="{3E82A70D-F9C0-6352-7563-B79E4ED0E8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5734" y="708072"/>
            <a:ext cx="5184000" cy="291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plein air, forêt, jungle, Parc d’État&#10;&#10;Le contenu généré par l’IA peut être incorrect.">
            <a:extLst>
              <a:ext uri="{FF2B5EF4-FFF2-40B4-BE49-F238E27FC236}">
                <a16:creationId xmlns:a16="http://schemas.microsoft.com/office/drawing/2014/main" id="{57D10E9D-71DA-1762-E1DF-97432B9D38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90612" y="3267456"/>
            <a:ext cx="4485654"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446936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Opéra, bâtiment, eau, bateau&#10;&#10;Le contenu généré par l’IA peut être incorrect.">
            <a:extLst>
              <a:ext uri="{FF2B5EF4-FFF2-40B4-BE49-F238E27FC236}">
                <a16:creationId xmlns:a16="http://schemas.microsoft.com/office/drawing/2014/main" id="{36AA9D31-3F52-AE37-C597-162530109A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4791" y="549000"/>
            <a:ext cx="9102219" cy="57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AAA16A6-D3AE-1149-7146-B4D402F9A857}"/>
              </a:ext>
            </a:extLst>
          </p:cNvPr>
          <p:cNvSpPr txBox="1"/>
          <p:nvPr/>
        </p:nvSpPr>
        <p:spPr>
          <a:xfrm>
            <a:off x="2824990" y="549000"/>
            <a:ext cx="7498080" cy="461665"/>
          </a:xfrm>
          <a:prstGeom prst="rect">
            <a:avLst/>
          </a:prstGeom>
          <a:noFill/>
        </p:spPr>
        <p:txBody>
          <a:bodyPr wrap="square" rtlCol="0">
            <a:spAutoFit/>
          </a:bodyPr>
          <a:lstStyle/>
          <a:p>
            <a:r>
              <a:rPr lang="fr-FR" sz="2400" b="1" dirty="0">
                <a:solidFill>
                  <a:srgbClr val="FFFF00"/>
                </a:solidFill>
              </a:rPr>
              <a:t>: </a:t>
            </a:r>
            <a:r>
              <a:rPr lang="fr-FR" sz="2400" b="1" dirty="0">
                <a:solidFill>
                  <a:schemeClr val="bg1"/>
                </a:solidFill>
              </a:rPr>
              <a:t>L'Opéra de Sydney la nuit.</a:t>
            </a:r>
          </a:p>
        </p:txBody>
      </p:sp>
      <p:sp>
        <p:nvSpPr>
          <p:cNvPr id="5" name="ZoneTexte 4">
            <a:extLst>
              <a:ext uri="{FF2B5EF4-FFF2-40B4-BE49-F238E27FC236}">
                <a16:creationId xmlns:a16="http://schemas.microsoft.com/office/drawing/2014/main" id="{E2CCE54E-1287-FBF4-6082-2E52B944A506}"/>
              </a:ext>
            </a:extLst>
          </p:cNvPr>
          <p:cNvSpPr txBox="1"/>
          <p:nvPr/>
        </p:nvSpPr>
        <p:spPr>
          <a:xfrm>
            <a:off x="9521952" y="843677"/>
            <a:ext cx="2731008" cy="5632311"/>
          </a:xfrm>
          <a:prstGeom prst="rect">
            <a:avLst/>
          </a:prstGeom>
          <a:noFill/>
        </p:spPr>
        <p:txBody>
          <a:bodyPr wrap="square" rtlCol="0">
            <a:spAutoFit/>
          </a:bodyPr>
          <a:lstStyle/>
          <a:p>
            <a:r>
              <a:rPr lang="fr-FR" sz="2400" b="1">
                <a:solidFill>
                  <a:schemeClr val="bg1"/>
                </a:solidFill>
              </a:rPr>
              <a:t>L'opéra de Sydney (en anglais : Sydney Opera House), à Sydney (Nouvelle-Galles du Sud, Australie), est l'un des plus célèbres bâtiments du XXe siècle et un haut lieu de représentation des arts notamment lyriques.</a:t>
            </a:r>
            <a:endParaRPr lang="fr-FR" sz="2400" b="1" dirty="0">
              <a:solidFill>
                <a:schemeClr val="bg1"/>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public, Centre des arts de la scène, salle de concert, Théâtre&#10;&#10;Le contenu généré par l’IA peut être incorrect.">
            <a:extLst>
              <a:ext uri="{FF2B5EF4-FFF2-40B4-BE49-F238E27FC236}">
                <a16:creationId xmlns:a16="http://schemas.microsoft.com/office/drawing/2014/main" id="{6DB756A6-3AD7-8000-0EF9-730172A503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4514" y="2223000"/>
            <a:ext cx="11462971" cy="24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374A151-879B-A4BD-38F5-92BC531F8F3F}"/>
              </a:ext>
            </a:extLst>
          </p:cNvPr>
          <p:cNvSpPr txBox="1"/>
          <p:nvPr/>
        </p:nvSpPr>
        <p:spPr>
          <a:xfrm>
            <a:off x="4730496" y="4635000"/>
            <a:ext cx="7717536" cy="461665"/>
          </a:xfrm>
          <a:prstGeom prst="rect">
            <a:avLst/>
          </a:prstGeom>
          <a:noFill/>
        </p:spPr>
        <p:txBody>
          <a:bodyPr wrap="square" rtlCol="0">
            <a:spAutoFit/>
          </a:bodyPr>
          <a:lstStyle/>
          <a:p>
            <a:r>
              <a:rPr lang="fr-FR" sz="2400" b="1">
                <a:solidFill>
                  <a:schemeClr val="bg1"/>
                </a:solidFill>
              </a:rPr>
              <a:t>La salle de concert.</a:t>
            </a:r>
            <a:endParaRPr lang="fr-FR" sz="2400" b="1" dirty="0">
              <a:solidFill>
                <a:schemeClr val="bg1"/>
              </a:solidFill>
            </a:endParaRP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6" name="Image 5" descr="Une image contenant ciel, eau, plein air, coucher de soleil&#10;&#10;Le contenu généré par l’IA peut être incorrect.">
            <a:extLst>
              <a:ext uri="{FF2B5EF4-FFF2-40B4-BE49-F238E27FC236}">
                <a16:creationId xmlns:a16="http://schemas.microsoft.com/office/drawing/2014/main" id="{27A01E62-0AB4-6628-D97D-ACE03C1504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034" y="803275"/>
            <a:ext cx="11533931" cy="496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97D6C588-D1DD-A493-2BA6-DBDE56D1F35B}"/>
              </a:ext>
            </a:extLst>
          </p:cNvPr>
          <p:cNvSpPr txBox="1"/>
          <p:nvPr/>
        </p:nvSpPr>
        <p:spPr>
          <a:xfrm>
            <a:off x="3182112" y="5823892"/>
            <a:ext cx="8436864" cy="461665"/>
          </a:xfrm>
          <a:prstGeom prst="rect">
            <a:avLst/>
          </a:prstGeom>
          <a:noFill/>
        </p:spPr>
        <p:txBody>
          <a:bodyPr wrap="square" rtlCol="0">
            <a:spAutoFit/>
          </a:bodyPr>
          <a:lstStyle/>
          <a:p>
            <a:r>
              <a:rPr lang="fr-FR" sz="2400" b="1">
                <a:solidFill>
                  <a:schemeClr val="bg1"/>
                </a:solidFill>
              </a:rPr>
              <a:t>L'opéra de Sydney et le Harbour Bridge.</a:t>
            </a:r>
            <a:endParaRPr lang="fr-FR" sz="2400" b="1" dirty="0">
              <a:solidFill>
                <a:schemeClr val="bg1"/>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plein air, Photographie aérienne, eau, bâtiment&#10;&#10;Le contenu généré par l’IA peut être incorrect.">
            <a:extLst>
              <a:ext uri="{FF2B5EF4-FFF2-40B4-BE49-F238E27FC236}">
                <a16:creationId xmlns:a16="http://schemas.microsoft.com/office/drawing/2014/main" id="{300FEF58-019A-8C73-C2B2-7666FA806A0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5280" y="475743"/>
            <a:ext cx="9738111" cy="55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DE866BA-1457-43AF-34D0-4C652A6A39EB}"/>
              </a:ext>
            </a:extLst>
          </p:cNvPr>
          <p:cNvSpPr txBox="1"/>
          <p:nvPr/>
        </p:nvSpPr>
        <p:spPr>
          <a:xfrm>
            <a:off x="2129287" y="6055743"/>
            <a:ext cx="9174224" cy="830997"/>
          </a:xfrm>
          <a:prstGeom prst="rect">
            <a:avLst/>
          </a:prstGeom>
          <a:noFill/>
        </p:spPr>
        <p:txBody>
          <a:bodyPr wrap="square" rtlCol="0">
            <a:spAutoFit/>
          </a:bodyPr>
          <a:lstStyle/>
          <a:p>
            <a:r>
              <a:rPr lang="fr-FR" sz="2400" b="1">
                <a:solidFill>
                  <a:schemeClr val="bg1"/>
                </a:solidFill>
              </a:rPr>
              <a:t>Vue aérienne du port de Sydney, avec l'opéra (qui s'avance comme un promontoire sur l'eau) et le pont.</a:t>
            </a:r>
            <a:endParaRPr lang="fr-FR" sz="2400" b="1" dirty="0">
              <a:solidFill>
                <a:schemeClr val="bg1"/>
              </a:solidFill>
            </a:endParaRP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ciel, plein air, bâtiment, monument&#10;&#10;Le contenu généré par l’IA peut être incorrect.">
            <a:extLst>
              <a:ext uri="{FF2B5EF4-FFF2-40B4-BE49-F238E27FC236}">
                <a16:creationId xmlns:a16="http://schemas.microsoft.com/office/drawing/2014/main" id="{1C546005-92B6-BF9E-B671-4763001B428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2813" y="279000"/>
            <a:ext cx="845282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C01C35E-F5BA-4855-EACE-54AAD6932BA2}"/>
              </a:ext>
            </a:extLst>
          </p:cNvPr>
          <p:cNvSpPr txBox="1"/>
          <p:nvPr/>
        </p:nvSpPr>
        <p:spPr>
          <a:xfrm>
            <a:off x="719328" y="3828288"/>
            <a:ext cx="3226509" cy="1200329"/>
          </a:xfrm>
          <a:prstGeom prst="rect">
            <a:avLst/>
          </a:prstGeom>
          <a:noFill/>
        </p:spPr>
        <p:txBody>
          <a:bodyPr wrap="square" rtlCol="0">
            <a:spAutoFit/>
          </a:bodyPr>
          <a:lstStyle/>
          <a:p>
            <a:r>
              <a:rPr lang="fr-FR" sz="2400" b="1">
                <a:solidFill>
                  <a:schemeClr val="bg1"/>
                </a:solidFill>
              </a:rPr>
              <a:t>Shrine of Remembrance, Melbourne</a:t>
            </a:r>
            <a:endParaRPr lang="fr-FR" sz="2400" b="1" dirty="0">
              <a:solidFill>
                <a:schemeClr val="bg1"/>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plein air, ciel, herbe, bâtiment&#10;&#10;Le contenu généré par l’IA peut être incorrect.">
            <a:extLst>
              <a:ext uri="{FF2B5EF4-FFF2-40B4-BE49-F238E27FC236}">
                <a16:creationId xmlns:a16="http://schemas.microsoft.com/office/drawing/2014/main" id="{DF6E7635-F0FB-A2F4-B4A3-1522BF27EA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299" y="279000"/>
            <a:ext cx="944263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C28DA6D-38D6-B48A-5741-6742826CBD46}"/>
              </a:ext>
            </a:extLst>
          </p:cNvPr>
          <p:cNvSpPr txBox="1"/>
          <p:nvPr/>
        </p:nvSpPr>
        <p:spPr>
          <a:xfrm>
            <a:off x="9924288" y="3429000"/>
            <a:ext cx="1896413" cy="1200329"/>
          </a:xfrm>
          <a:prstGeom prst="rect">
            <a:avLst/>
          </a:prstGeom>
          <a:noFill/>
        </p:spPr>
        <p:txBody>
          <a:bodyPr wrap="square" rtlCol="0">
            <a:spAutoFit/>
          </a:bodyPr>
          <a:lstStyle/>
          <a:p>
            <a:r>
              <a:rPr lang="fr-FR" sz="2400" b="1" dirty="0">
                <a:solidFill>
                  <a:schemeClr val="bg1"/>
                </a:solidFill>
              </a:rPr>
              <a:t>Melbourne Le </a:t>
            </a:r>
            <a:r>
              <a:rPr lang="fr-FR" sz="2400" b="1" dirty="0" err="1">
                <a:solidFill>
                  <a:schemeClr val="bg1"/>
                </a:solidFill>
              </a:rPr>
              <a:t>memorial</a:t>
            </a:r>
            <a:endParaRPr lang="fr-FR" sz="2400" b="1" dirty="0">
              <a:solidFill>
                <a:schemeClr val="bg1"/>
              </a:solidFill>
            </a:endParaRP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5" name="Image 4" descr="Une image contenant plein air, ciel, bâtiment, Tour de grande hauteur&#10;&#10;Le contenu généré par l’IA peut être incorrect.">
            <a:extLst>
              <a:ext uri="{FF2B5EF4-FFF2-40B4-BE49-F238E27FC236}">
                <a16:creationId xmlns:a16="http://schemas.microsoft.com/office/drawing/2014/main" id="{AAC59606-5863-1E66-6FAD-99F7C2B30A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51230" y="721416"/>
            <a:ext cx="3994431"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9" name="Image 8" descr="Une image contenant plein air, habits, scène, personne&#10;&#10;Le contenu généré par l’IA peut être incorrect.">
            <a:extLst>
              <a:ext uri="{FF2B5EF4-FFF2-40B4-BE49-F238E27FC236}">
                <a16:creationId xmlns:a16="http://schemas.microsoft.com/office/drawing/2014/main" id="{E6BAFA0D-A6B3-4F99-9AD7-F99CAFCBDA8C}"/>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7049416" y="3282279"/>
            <a:ext cx="43575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741977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lein air, bâtiment, ciel, nuage&#10;&#10;Le contenu généré par l’IA peut être incorrect.">
            <a:extLst>
              <a:ext uri="{FF2B5EF4-FFF2-40B4-BE49-F238E27FC236}">
                <a16:creationId xmlns:a16="http://schemas.microsoft.com/office/drawing/2014/main" id="{AF1CF189-A423-3F99-CFD9-B0CFB3E9B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5148" y="3160776"/>
            <a:ext cx="4389421"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plein air, eau, bâtiment, ciel&#10;&#10;Le contenu généré par l’IA peut être incorrect.">
            <a:extLst>
              <a:ext uri="{FF2B5EF4-FFF2-40B4-BE49-F238E27FC236}">
                <a16:creationId xmlns:a16="http://schemas.microsoft.com/office/drawing/2014/main" id="{4D4BAC11-283B-9DB9-A024-0D7FDA36660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73232" y="719328"/>
            <a:ext cx="4419349"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5460867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0041B181-ECD0-6E4E-68D8-A9EF967D1E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6785" y="284400"/>
            <a:ext cx="3984000"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descr="Une image contenant sous-marin, Organisme, Récif corallien, eau&#10;&#10;Le contenu généré par l’IA peut être incorrect.">
            <a:extLst>
              <a:ext uri="{FF2B5EF4-FFF2-40B4-BE49-F238E27FC236}">
                <a16:creationId xmlns:a16="http://schemas.microsoft.com/office/drawing/2014/main" id="{CE3416BB-C0C2-0C7B-2C4D-5CD2ED4D478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57520" y="320400"/>
            <a:ext cx="3934830"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barrière de corail, nature, sous-marin, Organisme&#10;&#10;Le contenu généré par l’IA peut être incorrect.">
            <a:extLst>
              <a:ext uri="{FF2B5EF4-FFF2-40B4-BE49-F238E27FC236}">
                <a16:creationId xmlns:a16="http://schemas.microsoft.com/office/drawing/2014/main" id="{9FC63437-A8BC-0077-BEEB-C89C3CB15B1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772168" y="3657600"/>
            <a:ext cx="4341176" cy="295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888997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5" name="Image 4" descr="Une image contenant plonger, tuba, sous-marin, eau&#10;&#10;Le contenu généré par l’IA peut être incorrect.">
            <a:extLst>
              <a:ext uri="{FF2B5EF4-FFF2-40B4-BE49-F238E27FC236}">
                <a16:creationId xmlns:a16="http://schemas.microsoft.com/office/drawing/2014/main" id="{BF4EA66D-18CB-05F1-F6B2-6CE72365EF9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2523" y="3523488"/>
            <a:ext cx="4394118" cy="2988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7" name="Image 6" descr="Une image contenant Organisme, Récif corallien, sous-marin, Biologie marine&#10;&#10;Le contenu généré par l’IA peut être incorrect.">
            <a:extLst>
              <a:ext uri="{FF2B5EF4-FFF2-40B4-BE49-F238E27FC236}">
                <a16:creationId xmlns:a16="http://schemas.microsoft.com/office/drawing/2014/main" id="{4960636C-7BDE-CE3B-FF81-EB2D5220F7E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06683" y="369000"/>
            <a:ext cx="4072139" cy="306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8" name="ZoneTexte 7">
            <a:extLst>
              <a:ext uri="{FF2B5EF4-FFF2-40B4-BE49-F238E27FC236}">
                <a16:creationId xmlns:a16="http://schemas.microsoft.com/office/drawing/2014/main" id="{253C9E33-11D1-E9CF-3F7E-75E85BE624DB}"/>
              </a:ext>
            </a:extLst>
          </p:cNvPr>
          <p:cNvSpPr txBox="1"/>
          <p:nvPr/>
        </p:nvSpPr>
        <p:spPr>
          <a:xfrm>
            <a:off x="2046918" y="1899000"/>
            <a:ext cx="4876800" cy="954107"/>
          </a:xfrm>
          <a:prstGeom prst="rect">
            <a:avLst/>
          </a:prstGeom>
          <a:noFill/>
        </p:spPr>
        <p:txBody>
          <a:bodyPr wrap="square" rtlCol="0">
            <a:spAutoFit/>
          </a:bodyPr>
          <a:lstStyle/>
          <a:p>
            <a:r>
              <a:rPr lang="fr-FR" sz="2800" b="1" dirty="0">
                <a:solidFill>
                  <a:schemeClr val="bg1"/>
                </a:solidFill>
              </a:rPr>
              <a:t>Lorient Vous A Proposé Une Promenade En Australie</a:t>
            </a:r>
          </a:p>
        </p:txBody>
      </p:sp>
      <p:sp>
        <p:nvSpPr>
          <p:cNvPr id="9" name="ZoneTexte 8">
            <a:extLst>
              <a:ext uri="{FF2B5EF4-FFF2-40B4-BE49-F238E27FC236}">
                <a16:creationId xmlns:a16="http://schemas.microsoft.com/office/drawing/2014/main" id="{C24646EF-4D89-4EE4-0611-59C4406A9940}"/>
              </a:ext>
            </a:extLst>
          </p:cNvPr>
          <p:cNvSpPr txBox="1"/>
          <p:nvPr/>
        </p:nvSpPr>
        <p:spPr>
          <a:xfrm>
            <a:off x="5279136" y="4100514"/>
            <a:ext cx="6327648"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10" name="ZoneTexte 9">
            <a:extLst>
              <a:ext uri="{FF2B5EF4-FFF2-40B4-BE49-F238E27FC236}">
                <a16:creationId xmlns:a16="http://schemas.microsoft.com/office/drawing/2014/main" id="{4365D0F3-8BA2-CE46-F0F8-6ECCD207ABAE}"/>
              </a:ext>
            </a:extLst>
          </p:cNvPr>
          <p:cNvSpPr txBox="1"/>
          <p:nvPr/>
        </p:nvSpPr>
        <p:spPr>
          <a:xfrm>
            <a:off x="7120128" y="4798070"/>
            <a:ext cx="4394118"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p15:prstTrans prst="drape"/>
      </p:transition>
    </mc:Choice>
    <mc:Fallback xmlns="">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129</TotalTime>
  <Words>507</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9</cp:revision>
  <dcterms:created xsi:type="dcterms:W3CDTF">2025-02-28T10:54:19Z</dcterms:created>
  <dcterms:modified xsi:type="dcterms:W3CDTF">2025-07-03T08:15:45Z</dcterms:modified>
</cp:coreProperties>
</file>