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8" r:id="rId5"/>
    <p:sldId id="273" r:id="rId6"/>
    <p:sldId id="272" r:id="rId7"/>
    <p:sldId id="266" r:id="rId8"/>
    <p:sldId id="270" r:id="rId9"/>
    <p:sldId id="269" r:id="rId10"/>
    <p:sldId id="268" r:id="rId11"/>
    <p:sldId id="265" r:id="rId12"/>
    <p:sldId id="267" r:id="rId13"/>
    <p:sldId id="277" r:id="rId14"/>
    <p:sldId id="259" r:id="rId15"/>
    <p:sldId id="260" r:id="rId16"/>
    <p:sldId id="261" r:id="rId17"/>
    <p:sldId id="262" r:id="rId18"/>
    <p:sldId id="263" r:id="rId19"/>
    <p:sldId id="264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18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E54B57-8628-433F-B874-13EE4BCB86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2815639-2D0E-4D41-EC99-12CE1B2A94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93C520-3FF4-02C0-B3F4-6D35C636A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342BBE-9697-C8AE-08B7-FA53F73EB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5158CF-DC99-8516-E312-9666C592A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689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5E01F3-2AF8-A2D1-05D4-A053C8AC8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D1723FC-8351-CBB0-1635-AFF930B784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71776-AE04-4BB2-FECB-E5743B5B0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587F84-5916-ECC0-81BD-9CE5004EE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6B2EFC-CD12-DE32-29AF-8BB9669CA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187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EDFC9A-E86B-A4F3-6876-F017849DE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04EBAE-B5F5-9BAB-0236-82F231B6CC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126706-FCE9-9606-79C5-50B37E3C1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59C0DE-9B02-289B-9C86-DEF729FD8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7BBFCE-441D-7CB2-A9BA-7331CC6BF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967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3872CE-EC3A-EDBC-3395-E9C6E71BC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239DB0-959A-A59A-A112-7BB54A345A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2DA52F5-D0CD-96EA-C2F6-6B0258730A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4DB3510-D0E7-EA4D-1313-CFCEF8C8B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D660E2-E0A5-505B-55E3-46762A930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DC2C04-3F6B-6B0C-2AC2-0C9263C6E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756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2739CC-4BBC-D58B-7F05-2E8481327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F9F45E-48BE-1B62-0253-1219A35150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9A5BAD8-F0CD-EF71-6463-0ED7DE0B13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ADDC6D2-81A2-0B6A-8349-704789C8D0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547E4D1-EE33-12F3-DB76-61B59C3CD3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1B50238-F444-35AA-EF61-13E9845A5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D2C0E47-D5CF-0906-5B72-4C149F7CF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BACBAC1-A1D7-C462-6EA1-CC9397DF2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70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CE5D12-5897-73F6-569A-05F5082D5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865061A-E107-6199-3486-11C1CD01A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8503484-39A0-89CA-3D90-76BB3C59B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05E1763-84C7-509E-BC74-318B138C3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8996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8842F33-8053-08F5-5E36-9E23AD568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8E90C08-804E-2576-B6FF-A947C2DC0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D6D58C9-298C-A174-F55A-01DB4FC0D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754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F4459F-8ED8-9DB4-5EBA-3B7BB1782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90A042-7BC4-E112-7D46-C87299AE90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501688E-5EDB-D571-5152-A12C1FF638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E1DF349-47FF-A479-8DEE-983A8317C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8A1DE8-597E-7817-0403-4978767D6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24629DC-86EC-AB9C-3EEB-CE422615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225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FB70B7-4E43-989F-7B58-1ADF2CD9B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9D2998D-D5FA-8905-930C-22039A6F20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FACFD85-D6EC-6FE3-A277-CE025BE68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313440-CE36-B98B-2292-80FBC37E0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58C23A0-00DA-679A-01CB-CCD213AAD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BD5167-577E-8077-2D12-BC5CB6CEA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896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32D47B-1C13-6266-51A4-18ECE3CE1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2FBFAF2-D19F-499E-E7D5-F4C91556AC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E89E44-009E-3485-EAC5-75198EE03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5AA14F-1960-0CE3-52DA-C542CE98F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7D4188-9D7C-6C91-5088-B9B3574CB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034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EDE408E-DA75-D196-9B73-E6678BDED8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8AB940A-54D2-9DD2-08B8-2DC223DA91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5647F0-3230-3CF3-A390-F18D4BF18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C30B0C-4FF0-2DD4-8FB4-4E0066DC7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066890-7C45-8D11-0B5F-9C90F6B50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81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079C76A-E3CF-712B-E0E7-E7435061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8D79ED2-CE26-2BB1-F1CD-0E13893DB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A65C5F-43E4-F2F6-FB85-50B8E8595B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4E051-EBC8-47FD-B8C6-F08F44F0FC73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96ED4B-34DF-3C0D-621E-9A8A4DE2F6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89EF5E-BADE-215E-57E1-52BF074237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ED6FF-E75C-4472-93AC-008999AA20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4709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61124EF-48DE-C008-DA8E-757F8376E7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9188" y="279000"/>
            <a:ext cx="5860471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815AE03-FEA4-58B1-3EBF-64685DC08306}"/>
              </a:ext>
            </a:extLst>
          </p:cNvPr>
          <p:cNvSpPr txBox="1"/>
          <p:nvPr/>
        </p:nvSpPr>
        <p:spPr>
          <a:xfrm>
            <a:off x="2611974" y="3567023"/>
            <a:ext cx="7935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 </a:t>
            </a:r>
            <a:r>
              <a:rPr lang="fr-FR" sz="4000" b="1" i="1" dirty="0">
                <a:solidFill>
                  <a:schemeClr val="bg1"/>
                </a:solidFill>
              </a:rPr>
              <a:t>LES ROMANOV  leur fin tragique</a:t>
            </a:r>
          </a:p>
        </p:txBody>
      </p:sp>
      <p:pic>
        <p:nvPicPr>
          <p:cNvPr id="4" name="Image 3" descr="Une image contenant personne, souris, intérieur, ongle&#10;&#10;Le contenu généré par l’IA peut être incorrect.">
            <a:extLst>
              <a:ext uri="{FF2B5EF4-FFF2-40B4-BE49-F238E27FC236}">
                <a16:creationId xmlns:a16="http://schemas.microsoft.com/office/drawing/2014/main" id="{9DA1CDD7-9F5D-CDD9-9FB8-4AF89714295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193" y="4031069"/>
            <a:ext cx="2351781" cy="17430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903AB35-5D61-8DCD-40E5-EACA2A821D2B}"/>
              </a:ext>
            </a:extLst>
          </p:cNvPr>
          <p:cNvSpPr txBox="1"/>
          <p:nvPr/>
        </p:nvSpPr>
        <p:spPr>
          <a:xfrm>
            <a:off x="146304" y="5867137"/>
            <a:ext cx="3621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4007968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  <p:sndAc>
          <p:stSnd>
            <p:snd r:embed="rId2" name="La plus belle version de lhymne russe à écouter et à voir. Plus un bonus à la fin ;).wav"/>
          </p:stSnd>
        </p:sndAc>
      </p:transition>
    </mc:Choice>
    <mc:Fallback>
      <p:transition spd="slow">
        <p:fade/>
        <p:sndAc>
          <p:stSnd>
            <p:snd r:embed="rId2" name="La plus belle version de lhymne russe à écouter et à voir. Plus un bonus à la fin ;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128CE3-A259-81EE-1CA5-0EB424698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1878" y="639000"/>
            <a:ext cx="8408244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B61450-DC49-8185-D14B-3B874953E9B4}"/>
              </a:ext>
            </a:extLst>
          </p:cNvPr>
          <p:cNvSpPr txBox="1"/>
          <p:nvPr/>
        </p:nvSpPr>
        <p:spPr>
          <a:xfrm>
            <a:off x="1526686" y="6175145"/>
            <a:ext cx="103117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Palais d’Hiver  résidence à Saint Pétersbourg (anciennement Petrograd)</a:t>
            </a:r>
          </a:p>
        </p:txBody>
      </p:sp>
    </p:spTree>
    <p:extLst>
      <p:ext uri="{BB962C8B-B14F-4D97-AF65-F5344CB8AC3E}">
        <p14:creationId xmlns:p14="http://schemas.microsoft.com/office/powerpoint/2010/main" val="889951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B0C774-26EC-DD6A-3B37-F7735716C4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963" y="1292579"/>
            <a:ext cx="6691977" cy="399563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8E54730-0881-5418-8A9C-1675040F00B4}"/>
              </a:ext>
            </a:extLst>
          </p:cNvPr>
          <p:cNvSpPr txBox="1"/>
          <p:nvPr/>
        </p:nvSpPr>
        <p:spPr>
          <a:xfrm>
            <a:off x="7850049" y="658906"/>
            <a:ext cx="358764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Au cours de la nuit funeste du</a:t>
            </a:r>
          </a:p>
          <a:p>
            <a:r>
              <a:rPr lang="fr-FR" sz="2400" b="1" i="1" dirty="0"/>
              <a:t> 16 au 17 Juillet 1918</a:t>
            </a:r>
          </a:p>
          <a:p>
            <a:endParaRPr lang="fr-FR" sz="2400" b="1" i="1" dirty="0"/>
          </a:p>
          <a:p>
            <a:r>
              <a:rPr lang="fr-FR" sz="2400" b="1" i="1" dirty="0"/>
              <a:t>Le dernier TSAR de Russie, son épouse et, leurs cinq enfants sont sauvagement exécutés par les bolchevicks</a:t>
            </a:r>
          </a:p>
          <a:p>
            <a:endParaRPr lang="fr-FR" sz="2400" b="1" i="1" dirty="0"/>
          </a:p>
          <a:p>
            <a:r>
              <a:rPr lang="fr-FR" sz="2400" b="1" i="1" dirty="0"/>
              <a:t>Fin sanglante d’une dynastie ayant régné de 1513 à 1917</a:t>
            </a:r>
          </a:p>
          <a:p>
            <a:r>
              <a:rPr lang="fr-FR" sz="2400" b="1" i="1" dirty="0"/>
              <a:t> sur la Russie.</a:t>
            </a:r>
          </a:p>
        </p:txBody>
      </p:sp>
    </p:spTree>
    <p:extLst>
      <p:ext uri="{BB962C8B-B14F-4D97-AF65-F5344CB8AC3E}">
        <p14:creationId xmlns:p14="http://schemas.microsoft.com/office/powerpoint/2010/main" val="2421758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282D90-C024-CF4D-84AE-CFA4944EE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1730" y="698699"/>
            <a:ext cx="8108540" cy="4557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589B01-0367-0E05-8341-A160CEFA92E6}"/>
              </a:ext>
            </a:extLst>
          </p:cNvPr>
          <p:cNvSpPr txBox="1"/>
          <p:nvPr/>
        </p:nvSpPr>
        <p:spPr>
          <a:xfrm>
            <a:off x="1011936" y="5361308"/>
            <a:ext cx="11362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Cliché de 1917 des ROMANOV : de gauche à droite : Grande Duchesse OLGA –</a:t>
            </a:r>
          </a:p>
          <a:p>
            <a:r>
              <a:rPr lang="fr-FR" sz="2400" b="1" i="1" dirty="0"/>
              <a:t> Grande Duchesse MARIA – le tsar Nicolas II – la tsarine Alexandra FEDOROVNA –</a:t>
            </a:r>
          </a:p>
          <a:p>
            <a:r>
              <a:rPr lang="fr-FR" sz="2400" b="1" i="1" dirty="0"/>
              <a:t> Grande Duchesse ANASTASIA – le Tsarévitch ALEXIS – Grande Duchesse TATIANA</a:t>
            </a:r>
            <a:r>
              <a:rPr lang="fr-FR" b="1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33196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7BB2AEC-2D72-119D-7FBA-9CB758CD5F49}"/>
              </a:ext>
            </a:extLst>
          </p:cNvPr>
          <p:cNvSpPr txBox="1"/>
          <p:nvPr/>
        </p:nvSpPr>
        <p:spPr>
          <a:xfrm>
            <a:off x="648656" y="685150"/>
            <a:ext cx="4579114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Le </a:t>
            </a:r>
            <a:r>
              <a:rPr lang="fr-FR" sz="2400" b="1" i="1" dirty="0"/>
              <a:t>pouvoir Russe est pris par les bolchevicks à Petrograd, la capitale en 1917, en plein hiver (aujourd’hui Saint Pétersbourg)</a:t>
            </a:r>
          </a:p>
          <a:p>
            <a:endParaRPr lang="fr-FR" sz="2400" b="1" i="1" dirty="0"/>
          </a:p>
          <a:p>
            <a:r>
              <a:rPr lang="fr-FR" sz="2400" b="1" i="1" dirty="0"/>
              <a:t>Après les défaites de l’armée Impériale de Nicolas II, lors de la 1ere Guerre Mondiale</a:t>
            </a:r>
          </a:p>
          <a:p>
            <a:r>
              <a:rPr lang="fr-FR" sz="2400" b="1" i="1" dirty="0"/>
              <a:t>Emeutes sanglantes, Mutinerie des soldats. La révolution gronde</a:t>
            </a:r>
          </a:p>
          <a:p>
            <a:endParaRPr lang="fr-FR" sz="2400" b="1" i="1" dirty="0"/>
          </a:p>
          <a:p>
            <a:r>
              <a:rPr lang="fr-FR" sz="2400" b="1" i="1" dirty="0"/>
              <a:t>Le TSAR est résigné d’abdiquer en Mars 1917 et, il est placé en Résidence surveillée au Palais Alexandra à Tsarskoïe Selo (banlieue de St Pétersbourg)</a:t>
            </a:r>
          </a:p>
          <a:p>
            <a:endParaRPr lang="fr-FR" sz="2400" b="1" i="1" dirty="0"/>
          </a:p>
          <a:p>
            <a:endParaRPr lang="fr-FR" sz="2000" b="1" i="1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70ABE35-5F3C-1F72-6929-DC31CC242E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42209" y="1959963"/>
            <a:ext cx="6254726" cy="2938073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D716410-C687-8ACB-B74E-B7A1D9D5C274}"/>
              </a:ext>
            </a:extLst>
          </p:cNvPr>
          <p:cNvSpPr txBox="1"/>
          <p:nvPr/>
        </p:nvSpPr>
        <p:spPr>
          <a:xfrm>
            <a:off x="6692408" y="4987352"/>
            <a:ext cx="39574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pièce principale du Palais</a:t>
            </a:r>
          </a:p>
        </p:txBody>
      </p:sp>
    </p:spTree>
    <p:extLst>
      <p:ext uri="{BB962C8B-B14F-4D97-AF65-F5344CB8AC3E}">
        <p14:creationId xmlns:p14="http://schemas.microsoft.com/office/powerpoint/2010/main" val="1178699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3D0E0C-89DD-6689-F83B-9D2153B9B5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0004" y="373509"/>
            <a:ext cx="9647826" cy="6110982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2F97A1-AD3B-C795-EF88-0B129EB89E9D}"/>
              </a:ext>
            </a:extLst>
          </p:cNvPr>
          <p:cNvSpPr txBox="1"/>
          <p:nvPr/>
        </p:nvSpPr>
        <p:spPr>
          <a:xfrm>
            <a:off x="10259878" y="4091553"/>
            <a:ext cx="18133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famille ROMANOV</a:t>
            </a:r>
          </a:p>
        </p:txBody>
      </p:sp>
    </p:spTree>
    <p:extLst>
      <p:ext uri="{BB962C8B-B14F-4D97-AF65-F5344CB8AC3E}">
        <p14:creationId xmlns:p14="http://schemas.microsoft.com/office/powerpoint/2010/main" val="3174744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BC48B3-F485-0054-2E87-71ED52196F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497" y="279000"/>
            <a:ext cx="456521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06AAD6-4947-2EB1-5C07-9F04352C59B9}"/>
              </a:ext>
            </a:extLst>
          </p:cNvPr>
          <p:cNvSpPr txBox="1"/>
          <p:nvPr/>
        </p:nvSpPr>
        <p:spPr>
          <a:xfrm>
            <a:off x="191311" y="4658080"/>
            <a:ext cx="50679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NICOLAS II Prisonnier à TOBOLSK en Sibérie (1918)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2AFB416-0156-EC81-767D-4A2AD05520EE}"/>
              </a:ext>
            </a:extLst>
          </p:cNvPr>
          <p:cNvSpPr txBox="1"/>
          <p:nvPr/>
        </p:nvSpPr>
        <p:spPr>
          <a:xfrm>
            <a:off x="328281" y="1550987"/>
            <a:ext cx="4565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Après un court séjour à Tsarskoïe Selo, la famille voyage vers la Sibérie à TOBOLSK</a:t>
            </a:r>
          </a:p>
        </p:txBody>
      </p:sp>
    </p:spTree>
    <p:extLst>
      <p:ext uri="{BB962C8B-B14F-4D97-AF65-F5344CB8AC3E}">
        <p14:creationId xmlns:p14="http://schemas.microsoft.com/office/powerpoint/2010/main" val="3965408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A7CCED-1763-1AED-3821-7D1AEC139C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B3C995-9305-BB89-6492-FD13AD6D88AA}"/>
              </a:ext>
            </a:extLst>
          </p:cNvPr>
          <p:cNvSpPr txBox="1"/>
          <p:nvPr/>
        </p:nvSpPr>
        <p:spPr>
          <a:xfrm>
            <a:off x="4687307" y="6218333"/>
            <a:ext cx="3099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localité de TOBOLSK</a:t>
            </a:r>
          </a:p>
        </p:txBody>
      </p:sp>
    </p:spTree>
    <p:extLst>
      <p:ext uri="{BB962C8B-B14F-4D97-AF65-F5344CB8AC3E}">
        <p14:creationId xmlns:p14="http://schemas.microsoft.com/office/powerpoint/2010/main" val="2695685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BF5DDF-70CA-44DF-CAE3-E6B7398052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944" y="279000"/>
            <a:ext cx="716927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7936AC-8E04-B412-5D15-19CCC2394C2A}"/>
              </a:ext>
            </a:extLst>
          </p:cNvPr>
          <p:cNvSpPr txBox="1"/>
          <p:nvPr/>
        </p:nvSpPr>
        <p:spPr>
          <a:xfrm>
            <a:off x="8712222" y="3562360"/>
            <a:ext cx="2960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vue de TOBOLSK en Sibérie</a:t>
            </a:r>
          </a:p>
        </p:txBody>
      </p:sp>
    </p:spTree>
    <p:extLst>
      <p:ext uri="{BB962C8B-B14F-4D97-AF65-F5344CB8AC3E}">
        <p14:creationId xmlns:p14="http://schemas.microsoft.com/office/powerpoint/2010/main" val="3347512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5FCD21-EE1D-6CA9-2160-D6A8C24045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543" y="761516"/>
            <a:ext cx="7620000" cy="52673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0F31A6-C36D-447B-77FF-4BA0E0DE38DE}"/>
              </a:ext>
            </a:extLst>
          </p:cNvPr>
          <p:cNvSpPr txBox="1"/>
          <p:nvPr/>
        </p:nvSpPr>
        <p:spPr>
          <a:xfrm>
            <a:off x="1892033" y="6027003"/>
            <a:ext cx="9905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1928 Maison dans l’Oural de IPATIEV, lieu de séjour de la famille  ROMANOV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                     avant démolition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ED83EBD-3E49-6854-7674-506F1D52B40A}"/>
              </a:ext>
            </a:extLst>
          </p:cNvPr>
          <p:cNvSpPr txBox="1"/>
          <p:nvPr/>
        </p:nvSpPr>
        <p:spPr>
          <a:xfrm>
            <a:off x="221729" y="1166842"/>
            <a:ext cx="231420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Guerre Civile s’intensifie entre l’armée rouge des bolchevicks et, l’armée blanche des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monarchistes, partisans du tsar qui est transféré dans l’Oural à IEKATERINBOURG chez IPATIEV</a:t>
            </a:r>
          </a:p>
        </p:txBody>
      </p:sp>
    </p:spTree>
    <p:extLst>
      <p:ext uri="{BB962C8B-B14F-4D97-AF65-F5344CB8AC3E}">
        <p14:creationId xmlns:p14="http://schemas.microsoft.com/office/powerpoint/2010/main" val="3202760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3113FF-60F6-978D-0E17-CC16CD24B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714" y="279000"/>
            <a:ext cx="865978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70AA11-16EA-8EB9-61FE-7C66515F9956}"/>
              </a:ext>
            </a:extLst>
          </p:cNvPr>
          <p:cNvSpPr txBox="1"/>
          <p:nvPr/>
        </p:nvSpPr>
        <p:spPr>
          <a:xfrm>
            <a:off x="9162805" y="2317513"/>
            <a:ext cx="28981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salle à manger chez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IPATIEV, Ingénieur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À IEKATERINBOURG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au fond, porte des chambres des Grandes Duchesses</a:t>
            </a:r>
          </a:p>
        </p:txBody>
      </p:sp>
    </p:spTree>
    <p:extLst>
      <p:ext uri="{BB962C8B-B14F-4D97-AF65-F5344CB8AC3E}">
        <p14:creationId xmlns:p14="http://schemas.microsoft.com/office/powerpoint/2010/main" val="75460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5F2B59-2D68-2B0A-38C0-CDFC3CFCE6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1580" y="279000"/>
            <a:ext cx="42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D59E19-6F56-8009-8E81-9935D4EA41BA}"/>
              </a:ext>
            </a:extLst>
          </p:cNvPr>
          <p:cNvSpPr txBox="1"/>
          <p:nvPr/>
        </p:nvSpPr>
        <p:spPr>
          <a:xfrm>
            <a:off x="390557" y="2803747"/>
            <a:ext cx="37660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Eglise de tous les saints, construite</a:t>
            </a:r>
          </a:p>
          <a:p>
            <a:r>
              <a:rPr lang="fr-FR" sz="2400" b="1" i="1" dirty="0"/>
              <a:t>  sur l’emplacement de la maison</a:t>
            </a:r>
          </a:p>
          <a:p>
            <a:r>
              <a:rPr lang="fr-FR" sz="2400" b="1" i="1" dirty="0"/>
              <a:t>  de IPATIEV (Iekaterinbourg)</a:t>
            </a:r>
          </a:p>
        </p:txBody>
      </p:sp>
    </p:spTree>
    <p:extLst>
      <p:ext uri="{BB962C8B-B14F-4D97-AF65-F5344CB8AC3E}">
        <p14:creationId xmlns:p14="http://schemas.microsoft.com/office/powerpoint/2010/main" val="1098869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6284ED9-F94F-C140-DC6B-7C1CAF9BDE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0121" y="638999"/>
            <a:ext cx="6002054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FAF441B-755B-A95C-5507-76B2888E5AC6}"/>
              </a:ext>
            </a:extLst>
          </p:cNvPr>
          <p:cNvSpPr txBox="1"/>
          <p:nvPr/>
        </p:nvSpPr>
        <p:spPr>
          <a:xfrm>
            <a:off x="6899845" y="335844"/>
            <a:ext cx="488196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Ordre est donné d’éliminer la famille ROMANOV</a:t>
            </a:r>
          </a:p>
          <a:p>
            <a:endParaRPr lang="fr-FR" b="1" i="1" dirty="0"/>
          </a:p>
          <a:p>
            <a:r>
              <a:rPr lang="fr-FR" b="1" i="1" dirty="0"/>
              <a:t>En pleine nuit, des hommes armés arrivent, chargés de fusiller, à bout portant.</a:t>
            </a:r>
          </a:p>
          <a:p>
            <a:r>
              <a:rPr lang="fr-FR" b="1" i="1" dirty="0"/>
              <a:t>Les Femmes sont transpercées à coups de baïonnette. </a:t>
            </a:r>
          </a:p>
          <a:p>
            <a:endParaRPr lang="fr-FR" b="1" i="1" dirty="0"/>
          </a:p>
          <a:p>
            <a:r>
              <a:rPr lang="fr-FR" b="1" i="1" dirty="0"/>
              <a:t>Les corps ensanglantés, enveloppés dans des draps sont transportés à 15 km du lieu de la tuerie, vers un puits de mine abandonné en forêt,  de Koptiaki</a:t>
            </a:r>
          </a:p>
          <a:p>
            <a:r>
              <a:rPr lang="fr-FR" b="1" i="1" dirty="0"/>
              <a:t>Les corps sont découpés en morceaux, recouverts de chaux et, d’acide et, jetés dans les puits de mines</a:t>
            </a:r>
          </a:p>
          <a:p>
            <a:endParaRPr lang="fr-FR" b="1" i="1" dirty="0"/>
          </a:p>
          <a:p>
            <a:r>
              <a:rPr lang="fr-FR" b="1" i="1" dirty="0"/>
              <a:t>En 1991 et 2007, ces ossements sont découverts, analysés et, certifiés conformes à l’identité des ROMANOV</a:t>
            </a:r>
          </a:p>
          <a:p>
            <a:endParaRPr lang="fr-FR" b="1" i="1" dirty="0"/>
          </a:p>
          <a:p>
            <a:r>
              <a:rPr lang="fr-FR" b="1" i="1" dirty="0"/>
              <a:t>Ils seront transférés dans des tombeaux, placés dans la crypte de la Cathédrale de Saint Pétersbourg…….</a:t>
            </a:r>
          </a:p>
        </p:txBody>
      </p:sp>
    </p:spTree>
    <p:extLst>
      <p:ext uri="{BB962C8B-B14F-4D97-AF65-F5344CB8AC3E}">
        <p14:creationId xmlns:p14="http://schemas.microsoft.com/office/powerpoint/2010/main" val="4222799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4F8D7B-8FB4-3778-A5F5-D82A00334D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321" y="365785"/>
            <a:ext cx="5423722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501862-0E64-5F25-22FA-2389BC919915}"/>
              </a:ext>
            </a:extLst>
          </p:cNvPr>
          <p:cNvSpPr txBox="1"/>
          <p:nvPr/>
        </p:nvSpPr>
        <p:spPr>
          <a:xfrm>
            <a:off x="1307023" y="4072748"/>
            <a:ext cx="47889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tombeaux dans la crypte de la Cathédrale Saint Pierre et Paul à Saint Pétersbourg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3AFB35-02A1-AF99-CE9D-55B3249867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0679" y="365785"/>
            <a:ext cx="4152000" cy="622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297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A7C8BC-E0D1-25D6-E600-3793F6E04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6806" y="639000"/>
            <a:ext cx="7971431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84AFAB-C4EB-B86E-F33A-473FB87F8A9B}"/>
              </a:ext>
            </a:extLst>
          </p:cNvPr>
          <p:cNvSpPr txBox="1"/>
          <p:nvPr/>
        </p:nvSpPr>
        <p:spPr>
          <a:xfrm>
            <a:off x="572918" y="2472290"/>
            <a:ext cx="27310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Chapelle Sainte Catherine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tombes de Nicolas II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et sa famille</a:t>
            </a:r>
          </a:p>
        </p:txBody>
      </p:sp>
    </p:spTree>
    <p:extLst>
      <p:ext uri="{BB962C8B-B14F-4D97-AF65-F5344CB8AC3E}">
        <p14:creationId xmlns:p14="http://schemas.microsoft.com/office/powerpoint/2010/main" val="3575468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44D60C7A-ABDB-DF95-315E-FFD993D92A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885" y="381000"/>
            <a:ext cx="480000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D89F3AB-A055-9A34-1FF4-8BB36F91E4C0}"/>
              </a:ext>
            </a:extLst>
          </p:cNvPr>
          <p:cNvSpPr txBox="1"/>
          <p:nvPr/>
        </p:nvSpPr>
        <p:spPr>
          <a:xfrm>
            <a:off x="588936" y="4153546"/>
            <a:ext cx="4695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À gauche : tsar Alexandre 1</a:t>
            </a:r>
            <a:r>
              <a:rPr lang="fr-FR" sz="2400" b="1" i="1" baseline="30000" dirty="0">
                <a:solidFill>
                  <a:srgbClr val="FFFF00"/>
                </a:solidFill>
              </a:rPr>
              <a:t>er</a:t>
            </a:r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à droite :  Louise Augusta de Bade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D333DDF7-0B25-4E4D-235D-574BF99826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2726" y="2923268"/>
            <a:ext cx="5403389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9954B9A-4DA9-ED12-3C8A-02974795F785}"/>
              </a:ext>
            </a:extLst>
          </p:cNvPr>
          <p:cNvSpPr txBox="1"/>
          <p:nvPr/>
        </p:nvSpPr>
        <p:spPr>
          <a:xfrm>
            <a:off x="7493740" y="2092271"/>
            <a:ext cx="49594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au centre Catherine II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 à droite Pierre III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663995D-9DB5-96AA-83CE-7B0F5C58166E}"/>
              </a:ext>
            </a:extLst>
          </p:cNvPr>
          <p:cNvSpPr txBox="1"/>
          <p:nvPr/>
        </p:nvSpPr>
        <p:spPr>
          <a:xfrm>
            <a:off x="6686657" y="522611"/>
            <a:ext cx="49594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Crypte de la Cathédrale Saint Pierre et Paul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tombes des tsars et leurs familles</a:t>
            </a:r>
          </a:p>
        </p:txBody>
      </p:sp>
    </p:spTree>
    <p:extLst>
      <p:ext uri="{BB962C8B-B14F-4D97-AF65-F5344CB8AC3E}">
        <p14:creationId xmlns:p14="http://schemas.microsoft.com/office/powerpoint/2010/main" val="3151193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2EBB50-868C-72EE-1FFB-05A9195619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4210" y="377857"/>
            <a:ext cx="4183694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C6A01F-96BA-3023-B940-E3083AB814D4}"/>
              </a:ext>
            </a:extLst>
          </p:cNvPr>
          <p:cNvSpPr txBox="1"/>
          <p:nvPr/>
        </p:nvSpPr>
        <p:spPr>
          <a:xfrm>
            <a:off x="7023328" y="6018478"/>
            <a:ext cx="387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Tombe de Catherine 1ere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E369889-14B7-E429-0CE3-DB7E07BA75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827" y="377857"/>
            <a:ext cx="4183694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5B59B4-DD03-3968-2288-C95D6EA6CAAA}"/>
              </a:ext>
            </a:extLst>
          </p:cNvPr>
          <p:cNvSpPr txBox="1"/>
          <p:nvPr/>
        </p:nvSpPr>
        <p:spPr>
          <a:xfrm>
            <a:off x="2258023" y="5957857"/>
            <a:ext cx="1813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Pierre 1er</a:t>
            </a:r>
          </a:p>
        </p:txBody>
      </p:sp>
    </p:spTree>
    <p:extLst>
      <p:ext uri="{BB962C8B-B14F-4D97-AF65-F5344CB8AC3E}">
        <p14:creationId xmlns:p14="http://schemas.microsoft.com/office/powerpoint/2010/main" val="2911836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A4F487-0F5F-7DE1-8D11-D8175C52D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9663" y="639000"/>
            <a:ext cx="8406767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98B017-ADC0-8C6F-E794-9428D81E5043}"/>
              </a:ext>
            </a:extLst>
          </p:cNvPr>
          <p:cNvSpPr txBox="1"/>
          <p:nvPr/>
        </p:nvSpPr>
        <p:spPr>
          <a:xfrm>
            <a:off x="423378" y="2274838"/>
            <a:ext cx="27122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Tombeaux Impériaux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crypte de la Cathédrale Saint Pierre et Paul</a:t>
            </a:r>
          </a:p>
        </p:txBody>
      </p:sp>
    </p:spTree>
    <p:extLst>
      <p:ext uri="{BB962C8B-B14F-4D97-AF65-F5344CB8AC3E}">
        <p14:creationId xmlns:p14="http://schemas.microsoft.com/office/powerpoint/2010/main" val="1807134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A93F65-FE8A-2CC4-B900-30B5439FC2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7297" y="234950"/>
            <a:ext cx="3175000" cy="63881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C3D597-C670-291B-53BB-738B1087E86B}"/>
              </a:ext>
            </a:extLst>
          </p:cNvPr>
          <p:cNvSpPr txBox="1"/>
          <p:nvPr/>
        </p:nvSpPr>
        <p:spPr>
          <a:xfrm>
            <a:off x="7930793" y="3130658"/>
            <a:ext cx="34443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Façade et, clocher Cathédrale Saint Pierre et Paul</a:t>
            </a:r>
          </a:p>
        </p:txBody>
      </p:sp>
    </p:spTree>
    <p:extLst>
      <p:ext uri="{BB962C8B-B14F-4D97-AF65-F5344CB8AC3E}">
        <p14:creationId xmlns:p14="http://schemas.microsoft.com/office/powerpoint/2010/main" val="727532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8600276-6CDF-89FE-0913-6755E7C64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7900" y="639000"/>
            <a:ext cx="3720000" cy="55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36BEEC-B287-57CF-2900-7B24C76FE839}"/>
              </a:ext>
            </a:extLst>
          </p:cNvPr>
          <p:cNvSpPr txBox="1"/>
          <p:nvPr/>
        </p:nvSpPr>
        <p:spPr>
          <a:xfrm>
            <a:off x="772581" y="4744650"/>
            <a:ext cx="36053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Nicolas II de Russie  - portrait par Ernest Lignard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B93509B-1AE6-2FE6-1E37-6C8CE95B3264}"/>
              </a:ext>
            </a:extLst>
          </p:cNvPr>
          <p:cNvSpPr txBox="1"/>
          <p:nvPr/>
        </p:nvSpPr>
        <p:spPr>
          <a:xfrm>
            <a:off x="1467938" y="1697851"/>
            <a:ext cx="2909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Quelques portraits de la Famille Impériale</a:t>
            </a:r>
          </a:p>
        </p:txBody>
      </p:sp>
    </p:spTree>
    <p:extLst>
      <p:ext uri="{BB962C8B-B14F-4D97-AF65-F5344CB8AC3E}">
        <p14:creationId xmlns:p14="http://schemas.microsoft.com/office/powerpoint/2010/main" val="45799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99392B-B640-CF1A-63B9-0F2CD6A1F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444" y="675061"/>
            <a:ext cx="2820901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2F05DB-D45B-549D-B7FE-D8A922BAF7C4}"/>
              </a:ext>
            </a:extLst>
          </p:cNvPr>
          <p:cNvSpPr txBox="1"/>
          <p:nvPr/>
        </p:nvSpPr>
        <p:spPr>
          <a:xfrm>
            <a:off x="1795063" y="4455061"/>
            <a:ext cx="2898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Alexandre II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D32FC13-D9C4-AE41-6638-0F68404471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5373" y="1633536"/>
            <a:ext cx="2506633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86BBBB-BBC6-1D19-1614-B71425FBA668}"/>
              </a:ext>
            </a:extLst>
          </p:cNvPr>
          <p:cNvSpPr txBox="1"/>
          <p:nvPr/>
        </p:nvSpPr>
        <p:spPr>
          <a:xfrm>
            <a:off x="5392377" y="5413536"/>
            <a:ext cx="2231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Catherine II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389CAB3A-BCDA-DCC0-371A-C4EF3A5970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4823" y="675061"/>
            <a:ext cx="2803733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20C7B8A-5747-3695-CF0C-E966F1BE41CE}"/>
              </a:ext>
            </a:extLst>
          </p:cNvPr>
          <p:cNvSpPr txBox="1"/>
          <p:nvPr/>
        </p:nvSpPr>
        <p:spPr>
          <a:xfrm>
            <a:off x="8260597" y="4541003"/>
            <a:ext cx="3394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Impératrice Anne 1ere</a:t>
            </a:r>
          </a:p>
        </p:txBody>
      </p:sp>
    </p:spTree>
    <p:extLst>
      <p:ext uri="{BB962C8B-B14F-4D97-AF65-F5344CB8AC3E}">
        <p14:creationId xmlns:p14="http://schemas.microsoft.com/office/powerpoint/2010/main" val="2599794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DEEB38-C61D-D96F-7B09-F2FEA34B1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9975" y="1399779"/>
            <a:ext cx="3241567" cy="405844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AC5A50-D9DC-09AE-F0BD-6AF491385BE4}"/>
              </a:ext>
            </a:extLst>
          </p:cNvPr>
          <p:cNvSpPr txBox="1"/>
          <p:nvPr/>
        </p:nvSpPr>
        <p:spPr>
          <a:xfrm>
            <a:off x="1509835" y="5609321"/>
            <a:ext cx="38487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Blason Maison des ROMANOV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8C7329B-FF92-0903-EA80-4575524AD853}"/>
              </a:ext>
            </a:extLst>
          </p:cNvPr>
          <p:cNvSpPr txBox="1"/>
          <p:nvPr/>
        </p:nvSpPr>
        <p:spPr>
          <a:xfrm>
            <a:off x="647348" y="787014"/>
            <a:ext cx="46029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Fin tragique des ROMANOV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14C5376-2621-F886-ADF0-C538C1D8A23B}"/>
              </a:ext>
            </a:extLst>
          </p:cNvPr>
          <p:cNvSpPr txBox="1"/>
          <p:nvPr/>
        </p:nvSpPr>
        <p:spPr>
          <a:xfrm>
            <a:off x="4927990" y="1458240"/>
            <a:ext cx="63739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Lorient Vous A Présenté Les Romanov Leur Fin Tragique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131A851-BC29-ED02-90E5-E78AB57263C8}"/>
              </a:ext>
            </a:extLst>
          </p:cNvPr>
          <p:cNvSpPr txBox="1"/>
          <p:nvPr/>
        </p:nvSpPr>
        <p:spPr>
          <a:xfrm>
            <a:off x="4927990" y="3830100"/>
            <a:ext cx="70079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585054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590</Words>
  <Application>Microsoft Office PowerPoint</Application>
  <PresentationFormat>Grand écran</PresentationFormat>
  <Paragraphs>79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2025-06-30T17:23:57Z</dcterms:created>
  <dcterms:modified xsi:type="dcterms:W3CDTF">2025-07-02T06:47:49Z</dcterms:modified>
</cp:coreProperties>
</file>