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8" r:id="rId3"/>
    <p:sldId id="268" r:id="rId4"/>
    <p:sldId id="271" r:id="rId5"/>
    <p:sldId id="270" r:id="rId6"/>
    <p:sldId id="273" r:id="rId7"/>
    <p:sldId id="259" r:id="rId8"/>
    <p:sldId id="256" r:id="rId9"/>
    <p:sldId id="257" r:id="rId10"/>
    <p:sldId id="260" r:id="rId11"/>
    <p:sldId id="261" r:id="rId12"/>
    <p:sldId id="262" r:id="rId13"/>
    <p:sldId id="263" r:id="rId14"/>
    <p:sldId id="265" r:id="rId15"/>
    <p:sldId id="266" r:id="rId16"/>
    <p:sldId id="272" r:id="rId17"/>
    <p:sldId id="267" r:id="rId18"/>
    <p:sldId id="275" r:id="rId19"/>
    <p:sldId id="276" r:id="rId20"/>
    <p:sldId id="274" r:id="rId21"/>
    <p:sldId id="277" r:id="rId22"/>
    <p:sldId id="264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547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DB929F-374C-7DB0-2AD1-C81E51B56A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1349B18-6246-A697-FD44-91962FE53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928030-254F-0417-8D1E-52C786DD7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942E5-7348-4D93-BBE0-4B5FE118A835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128AF70-FF84-17BE-EEAE-5026C5DC5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243041-2AE6-8F9C-BA31-61DF8D8D0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3B106-F83E-4C49-9C7B-32CC459C80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24537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9DE564-66DA-ECA4-2C81-159295259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8EC5C1F-3384-281B-C629-9D281F6E73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CB67800-DA57-9330-F323-3E812EE57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942E5-7348-4D93-BBE0-4B5FE118A835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1D56EA1-51D3-75B1-91A8-3AD4947E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F04AA3-731F-DDA8-C426-34A151E73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3B106-F83E-4C49-9C7B-32CC459C80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8196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754C1B-97EC-F1AD-5073-15CAF30375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AFF2C2-CB25-7BD0-B436-C877F86DF5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6F6E1F-95F5-1016-6FB9-08DB7F0F9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942E5-7348-4D93-BBE0-4B5FE118A835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A7E96E-BECA-06FE-B0DA-28C38527A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FA93CF-3F8A-0959-B080-DF837BD4A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3B106-F83E-4C49-9C7B-32CC459C80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260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0256D7-4713-D8F0-CF5C-77E6DFE50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4C29F0-E95E-AEBB-995E-9458017163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ADB4E1F-71A5-F04D-58D6-E936C71B3D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6FC5831-BC9D-EB6D-097A-5B6590BEF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942E5-7348-4D93-BBE0-4B5FE118A835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0260C90-E545-2136-3297-2C921B6C4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63FA2E2-AFC4-132C-05D2-956B6AFBB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3B106-F83E-4C49-9C7B-32CC459C80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9171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6A6B08-EA9C-13A7-70E0-00C6406D2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8DA00C-6BAD-8B0F-5CCD-84ADC96844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8CC322A-4A1A-B5E1-CAFF-6B61052237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A6C2DB1-F80A-2639-4A3E-8CE6D0324B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91B4368-4CA0-A944-62CE-261FCADF7D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79D7F4E-6891-F0DB-4F15-E0E86AA2C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942E5-7348-4D93-BBE0-4B5FE118A835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381B174-3A5C-044B-9CC8-67B0B0DAC9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6FB5729-136D-2467-19FC-E0FF17A7E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3B106-F83E-4C49-9C7B-32CC459C80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0717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40412E-44C2-E005-A74C-DF0530557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F3F1A30-8970-F395-60C1-7D8546A5E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942E5-7348-4D93-BBE0-4B5FE118A835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BC959F5-3419-A83C-9EA2-05919E4179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AC98205-31F9-7C64-CAC6-782453EA9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3B106-F83E-4C49-9C7B-32CC459C80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421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1CF7BCE-BE8A-8FF9-D482-368E1C132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942E5-7348-4D93-BBE0-4B5FE118A835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48344C31-22F6-B37C-B59C-2521ADE47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830BA87-BA72-C2FA-482F-5383801D4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3B106-F83E-4C49-9C7B-32CC459C80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0192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6FEB30-1B72-C945-17F0-91A8EAFC2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01482BC-8A58-1BF4-0A2D-C6E71314E4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B263688-51BF-8C7E-DA8F-8EA30C0343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3D5D32B-F785-9273-2111-54F2FAB8D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942E5-7348-4D93-BBE0-4B5FE118A835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E96734-8E84-FEAC-E7DD-05998556F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56EB8F6-854A-30F7-5D3A-61DBAD95C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3B106-F83E-4C49-9C7B-32CC459C80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6334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BC8276-C17B-B8EB-DE81-11AC0CEB0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C25303C-0ABD-576E-5DFB-E424EFCCFB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5CE47D8-0493-8AED-23AE-CCF5CEA62F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8FDCB4E-0609-B5E7-7D5F-8ABDD1CDD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942E5-7348-4D93-BBE0-4B5FE118A835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962BB30-8E90-6139-9433-819F58136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6EF893-C663-9E9C-17CA-2629F23BB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3B106-F83E-4C49-9C7B-32CC459C80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793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85AC45-772B-A52F-F0F4-87BD0A08B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03E2FD7-366A-8B22-F6EE-54EBCBB01EE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A0AD87-32EF-07B4-3333-61BAE36E9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942E5-7348-4D93-BBE0-4B5FE118A835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A604A55-A9D1-5568-FEE9-BFBC3F1788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F2F3DEF-0731-BD99-8CF7-C38C6AF77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3B106-F83E-4C49-9C7B-32CC459C80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23964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6289909-03CD-8E60-5699-520D74530F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1708BCC-7EC9-81F3-E05B-E9E819A13E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057EDD-4DBA-86D8-F0CE-4DF2327CD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942E5-7348-4D93-BBE0-4B5FE118A835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B3E9A6-FE87-22C3-030F-581FDB437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FC949D-4065-2534-D833-3A7B42AA3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E3B106-F83E-4C49-9C7B-32CC459C80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744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CC12EE0-B8AF-D9F7-20E3-4F3221329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6D6061F-0A1A-10DD-8EDA-CADDCBF58B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616A34-AC66-DCC3-027F-6D90FE0A35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0942E5-7348-4D93-BBE0-4B5FE118A835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344D4C-11BA-BF2A-CEA3-5F54EBEA07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C1EF85-389B-4008-0D38-E94B0526A4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E3B106-F83E-4C49-9C7B-32CC459C805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3460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F0CA7EF-0A33-15B5-21D6-33A428495A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D5CFE9D-656B-CF6E-E6D6-EAB6D8D86DD0}"/>
              </a:ext>
            </a:extLst>
          </p:cNvPr>
          <p:cNvSpPr/>
          <p:nvPr/>
        </p:nvSpPr>
        <p:spPr>
          <a:xfrm>
            <a:off x="3273818" y="2967335"/>
            <a:ext cx="564436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MINERVE</a:t>
            </a: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Nid d’Aigle Cathare</a:t>
            </a:r>
          </a:p>
        </p:txBody>
      </p:sp>
    </p:spTree>
    <p:extLst>
      <p:ext uri="{BB962C8B-B14F-4D97-AF65-F5344CB8AC3E}">
        <p14:creationId xmlns:p14="http://schemas.microsoft.com/office/powerpoint/2010/main" val="2773061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  <p:sndAc>
          <p:stSnd loop="1">
            <p:snd r:embed="rId2" name="Les chevaliers cathares.wav"/>
          </p:stSnd>
        </p:sndAc>
      </p:transition>
    </mc:Choice>
    <mc:Fallback xmlns="">
      <p:transition spd="slow">
        <p:fade/>
        <p:sndAc>
          <p:stSnd loop="1">
            <p:snd r:embed="rId4" name="Les chevaliers cathar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7F1B2FA-EC22-D790-E043-82583A72C0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954" y="639000"/>
            <a:ext cx="8375237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D707D2C-5E6D-22F7-6A2F-19F79C52AC55}"/>
              </a:ext>
            </a:extLst>
          </p:cNvPr>
          <p:cNvSpPr txBox="1"/>
          <p:nvPr/>
        </p:nvSpPr>
        <p:spPr>
          <a:xfrm>
            <a:off x="9484963" y="2651243"/>
            <a:ext cx="25417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MINERVE la cité et l’église Saint Etienne</a:t>
            </a:r>
          </a:p>
          <a:p>
            <a:endParaRPr lang="fr-FR" sz="2400" b="1" i="1" dirty="0"/>
          </a:p>
          <a:p>
            <a:r>
              <a:rPr lang="fr-FR" sz="2400" b="1" i="1" dirty="0"/>
              <a:t>Village de l’Hérault (34)</a:t>
            </a:r>
          </a:p>
        </p:txBody>
      </p:sp>
    </p:spTree>
    <p:extLst>
      <p:ext uri="{BB962C8B-B14F-4D97-AF65-F5344CB8AC3E}">
        <p14:creationId xmlns:p14="http://schemas.microsoft.com/office/powerpoint/2010/main" val="24707799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26ACF19-2A8E-FDF5-1EB3-CAFFCC394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2C4DA6-ECC1-5F71-3D5A-0B2A4D4634A8}"/>
              </a:ext>
            </a:extLst>
          </p:cNvPr>
          <p:cNvSpPr txBox="1"/>
          <p:nvPr/>
        </p:nvSpPr>
        <p:spPr>
          <a:xfrm>
            <a:off x="4829892" y="6117335"/>
            <a:ext cx="3735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remparts coté Nord</a:t>
            </a:r>
          </a:p>
        </p:txBody>
      </p:sp>
    </p:spTree>
    <p:extLst>
      <p:ext uri="{BB962C8B-B14F-4D97-AF65-F5344CB8AC3E}">
        <p14:creationId xmlns:p14="http://schemas.microsoft.com/office/powerpoint/2010/main" val="2438304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EAD792-6EBC-77AB-D338-54DE34F9DE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279000"/>
            <a:ext cx="1008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771D5A-92AD-33BC-F2C7-CB5EADCDA4FC}"/>
              </a:ext>
            </a:extLst>
          </p:cNvPr>
          <p:cNvSpPr txBox="1"/>
          <p:nvPr/>
        </p:nvSpPr>
        <p:spPr>
          <a:xfrm>
            <a:off x="5174367" y="6117335"/>
            <a:ext cx="2371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 </a:t>
            </a:r>
            <a:r>
              <a:rPr lang="fr-FR" sz="2400" b="1" i="1" dirty="0">
                <a:solidFill>
                  <a:schemeClr val="bg1"/>
                </a:solidFill>
              </a:rPr>
              <a:t>la Mairie</a:t>
            </a:r>
          </a:p>
        </p:txBody>
      </p:sp>
    </p:spTree>
    <p:extLst>
      <p:ext uri="{BB962C8B-B14F-4D97-AF65-F5344CB8AC3E}">
        <p14:creationId xmlns:p14="http://schemas.microsoft.com/office/powerpoint/2010/main" val="2182128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4DAD41-0F30-F248-3F69-5DD1A6861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29" y="999000"/>
            <a:ext cx="11709741" cy="486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B8890DC-BD0F-C716-AF8A-8F3903C01827}"/>
              </a:ext>
            </a:extLst>
          </p:cNvPr>
          <p:cNvSpPr txBox="1"/>
          <p:nvPr/>
        </p:nvSpPr>
        <p:spPr>
          <a:xfrm>
            <a:off x="2746300" y="5965608"/>
            <a:ext cx="77632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le village, la rivière et le Pont (longueur 228m)</a:t>
            </a:r>
          </a:p>
        </p:txBody>
      </p:sp>
    </p:spTree>
    <p:extLst>
      <p:ext uri="{BB962C8B-B14F-4D97-AF65-F5344CB8AC3E}">
        <p14:creationId xmlns:p14="http://schemas.microsoft.com/office/powerpoint/2010/main" val="9900251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06365E-8BCE-7324-CA3D-DA39F2DC3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1672" y="1981199"/>
            <a:ext cx="9753600" cy="364468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E971CB-62DC-65BC-EC98-0CD8D6A5929C}"/>
              </a:ext>
            </a:extLst>
          </p:cNvPr>
          <p:cNvSpPr txBox="1"/>
          <p:nvPr/>
        </p:nvSpPr>
        <p:spPr>
          <a:xfrm>
            <a:off x="4412884" y="5762177"/>
            <a:ext cx="365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vestiges des remparts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E7CFFE0-3EBF-3C4F-9ED1-BD72BF60273B}"/>
              </a:ext>
            </a:extLst>
          </p:cNvPr>
          <p:cNvSpPr txBox="1"/>
          <p:nvPr/>
        </p:nvSpPr>
        <p:spPr>
          <a:xfrm>
            <a:off x="1603948" y="644577"/>
            <a:ext cx="90690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Habité depuis 4000ans avant Jésus-Christ, ce village a vu passer les Romains, les Wisigoths</a:t>
            </a:r>
          </a:p>
          <a:p>
            <a:r>
              <a:rPr lang="fr-FR" sz="2400" b="1" i="1" dirty="0"/>
              <a:t>Avant de devenir une place forte Cathare</a:t>
            </a:r>
          </a:p>
        </p:txBody>
      </p:sp>
    </p:spTree>
    <p:extLst>
      <p:ext uri="{BB962C8B-B14F-4D97-AF65-F5344CB8AC3E}">
        <p14:creationId xmlns:p14="http://schemas.microsoft.com/office/powerpoint/2010/main" val="3995113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A93DFE-B9BB-8DF2-6FE3-62D19E0715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436" y="198120"/>
            <a:ext cx="5040000" cy="37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ACC7C11-87CD-9669-C60C-61BE2632B0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096000" y="2878060"/>
            <a:ext cx="5575564" cy="3780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599B39B-815A-E246-B4D0-3B4D11B4A653}"/>
              </a:ext>
            </a:extLst>
          </p:cNvPr>
          <p:cNvSpPr txBox="1"/>
          <p:nvPr/>
        </p:nvSpPr>
        <p:spPr>
          <a:xfrm>
            <a:off x="6234158" y="1855501"/>
            <a:ext cx="5681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Eglise Saint Etienne datée du 11eme siècle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à MINERVE</a:t>
            </a:r>
          </a:p>
        </p:txBody>
      </p:sp>
    </p:spTree>
    <p:extLst>
      <p:ext uri="{BB962C8B-B14F-4D97-AF65-F5344CB8AC3E}">
        <p14:creationId xmlns:p14="http://schemas.microsoft.com/office/powerpoint/2010/main" val="712045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4F07A09-8660-DA45-4663-91CC3EE9D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1965328"/>
            <a:ext cx="4762500" cy="267652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3033DC2-28CD-464F-E615-C360FBC486D7}"/>
              </a:ext>
            </a:extLst>
          </p:cNvPr>
          <p:cNvSpPr txBox="1"/>
          <p:nvPr/>
        </p:nvSpPr>
        <p:spPr>
          <a:xfrm>
            <a:off x="1762843" y="4641853"/>
            <a:ext cx="4736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Tabernacle doré – Eglise saint Etienne Minerve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7B3F7F9-5545-DFFE-6CBB-4F7F3438938B}"/>
              </a:ext>
            </a:extLst>
          </p:cNvPr>
          <p:cNvSpPr txBox="1"/>
          <p:nvPr/>
        </p:nvSpPr>
        <p:spPr>
          <a:xfrm>
            <a:off x="7297412" y="1641032"/>
            <a:ext cx="430217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Eglise romane datée du 11eme siècle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richesses du Patrimoine avec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le Tabernacle doré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et l’Autel inauguré en 456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l</a:t>
            </a:r>
          </a:p>
        </p:txBody>
      </p:sp>
    </p:spTree>
    <p:extLst>
      <p:ext uri="{BB962C8B-B14F-4D97-AF65-F5344CB8AC3E}">
        <p14:creationId xmlns:p14="http://schemas.microsoft.com/office/powerpoint/2010/main" val="122447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9C24E02-C062-D4E7-50D3-76E17B10D762}"/>
              </a:ext>
            </a:extLst>
          </p:cNvPr>
          <p:cNvSpPr txBox="1"/>
          <p:nvPr/>
        </p:nvSpPr>
        <p:spPr>
          <a:xfrm>
            <a:off x="302217" y="1073766"/>
            <a:ext cx="396756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Eglise Saint Etienne de MINERVE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11eme siècle   l’autel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sur une plaque en marbre blanc de Carrare, il est inscrit que RUSTICUS 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Archevêque de Narbonne l’a fait réaliser en 456.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Le plus ancien autel de France !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C5E001B-4839-CD46-274A-2E55FABC85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9782" y="890587"/>
            <a:ext cx="7564728" cy="50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3633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5A12FE-9821-F2BA-96A6-D27B59D60B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21" y="2774195"/>
            <a:ext cx="4438357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1869A20-1011-E82F-D5BB-1E84745356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00479" y="974195"/>
            <a:ext cx="558000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D33950B-073C-0B92-8FDB-32EE236CF6A1}"/>
              </a:ext>
            </a:extLst>
          </p:cNvPr>
          <p:cNvSpPr txBox="1"/>
          <p:nvPr/>
        </p:nvSpPr>
        <p:spPr>
          <a:xfrm>
            <a:off x="746178" y="1142410"/>
            <a:ext cx="41690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Musée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vestiges Gallo-romains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(proche Office de Tourisme)</a:t>
            </a:r>
          </a:p>
        </p:txBody>
      </p:sp>
    </p:spTree>
    <p:extLst>
      <p:ext uri="{BB962C8B-B14F-4D97-AF65-F5344CB8AC3E}">
        <p14:creationId xmlns:p14="http://schemas.microsoft.com/office/powerpoint/2010/main" val="2925926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F70A0B-4684-8721-E140-DE90DB0D8A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1927" y="279000"/>
            <a:ext cx="418769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781CC91-5ADB-86E6-CBCE-8A1357C0AF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5073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9BFD91C-B53F-CB10-3B58-F80658C90EC0}"/>
              </a:ext>
            </a:extLst>
          </p:cNvPr>
          <p:cNvSpPr txBox="1"/>
          <p:nvPr/>
        </p:nvSpPr>
        <p:spPr>
          <a:xfrm>
            <a:off x="4803235" y="2532216"/>
            <a:ext cx="214183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ruelles pavées (ou caladées) au milieu des jardins en terrasse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Avec magasins d’Artisanat</a:t>
            </a:r>
          </a:p>
        </p:txBody>
      </p:sp>
    </p:spTree>
    <p:extLst>
      <p:ext uri="{BB962C8B-B14F-4D97-AF65-F5344CB8AC3E}">
        <p14:creationId xmlns:p14="http://schemas.microsoft.com/office/powerpoint/2010/main" val="2132152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9A845D-438C-C029-0D24-89CDDD39F4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748" y="279000"/>
            <a:ext cx="7793816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8E5447-3437-BABC-2946-BE7F0B95C00D}"/>
              </a:ext>
            </a:extLst>
          </p:cNvPr>
          <p:cNvSpPr txBox="1"/>
          <p:nvPr/>
        </p:nvSpPr>
        <p:spPr>
          <a:xfrm>
            <a:off x="8829444" y="2039990"/>
            <a:ext cx="30854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Village ancien</a:t>
            </a:r>
          </a:p>
          <a:p>
            <a:r>
              <a:rPr lang="fr-FR" sz="2400" b="1" i="1" dirty="0"/>
              <a:t> l’un des plus beau de France, inscrit au Patrimoine et paysages</a:t>
            </a:r>
          </a:p>
          <a:p>
            <a:endParaRPr lang="fr-FR" sz="2400" b="1" i="1" dirty="0"/>
          </a:p>
          <a:p>
            <a:r>
              <a:rPr lang="fr-FR" sz="2400" b="1" i="1" dirty="0"/>
              <a:t>200000 </a:t>
            </a:r>
            <a:r>
              <a:rPr lang="fr-FR" sz="2400" b="1" i="1" dirty="0" err="1"/>
              <a:t>visteurs</a:t>
            </a:r>
            <a:r>
              <a:rPr lang="fr-FR" sz="2400" b="1" i="1" dirty="0"/>
              <a:t> par an</a:t>
            </a:r>
          </a:p>
        </p:txBody>
      </p:sp>
    </p:spTree>
    <p:extLst>
      <p:ext uri="{BB962C8B-B14F-4D97-AF65-F5344CB8AC3E}">
        <p14:creationId xmlns:p14="http://schemas.microsoft.com/office/powerpoint/2010/main" val="1611583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83871C-A484-1D08-2BF7-A9E95683C3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26521" y="235158"/>
            <a:ext cx="5608954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0EF5A5E-E50F-7207-6BD4-F1A7EF6114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213479" y="2915998"/>
            <a:ext cx="5652000" cy="3588846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195454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AF4D5C-228C-41A1-7827-018CA6EAE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466" y="639000"/>
            <a:ext cx="5435068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3C6401-D56F-2237-7479-1930DF323940}"/>
              </a:ext>
            </a:extLst>
          </p:cNvPr>
          <p:cNvSpPr txBox="1"/>
          <p:nvPr/>
        </p:nvSpPr>
        <p:spPr>
          <a:xfrm>
            <a:off x="4059095" y="667584"/>
            <a:ext cx="51458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ruines du château le Donjon</a:t>
            </a:r>
          </a:p>
        </p:txBody>
      </p:sp>
    </p:spTree>
    <p:extLst>
      <p:ext uri="{BB962C8B-B14F-4D97-AF65-F5344CB8AC3E}">
        <p14:creationId xmlns:p14="http://schemas.microsoft.com/office/powerpoint/2010/main" val="3280403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C31F196-85E1-8E17-BA4D-0CE3A8524FB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150" y="279000"/>
            <a:ext cx="483525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BB1018-90DF-72F8-1551-3DD2D21F847B}"/>
              </a:ext>
            </a:extLst>
          </p:cNvPr>
          <p:cNvSpPr txBox="1"/>
          <p:nvPr/>
        </p:nvSpPr>
        <p:spPr>
          <a:xfrm>
            <a:off x="6756391" y="595961"/>
            <a:ext cx="5098942" cy="84946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sur le parvis de l’église, une pierre sculptée rappelle que 150 ‘parfaits’ y furent brûlés en 1210 sur ordre de Simon de MONFORT et de Arnaud AMAURY, qui avaient installés une ‘</a:t>
            </a:r>
            <a:r>
              <a:rPr lang="fr-FR" sz="2400" b="1" i="1" dirty="0" err="1"/>
              <a:t>malvoisine</a:t>
            </a:r>
            <a:r>
              <a:rPr lang="fr-FR" sz="2400" b="1" i="1" dirty="0"/>
              <a:t>’ un trébuchet tirant des boulets de 150kg depuis le belvédère en face du village.</a:t>
            </a:r>
          </a:p>
          <a:p>
            <a:r>
              <a:rPr lang="fr-FR" sz="2400" b="1" i="1" dirty="0"/>
              <a:t>Après plusieurs semaines de résistance, les habitants se rendirent, en pleine canicule de Juillet</a:t>
            </a:r>
          </a:p>
          <a:p>
            <a:endParaRPr lang="fr-FR" sz="2400" b="1" i="1" dirty="0"/>
          </a:p>
          <a:p>
            <a:r>
              <a:rPr lang="fr-FR" sz="2400" b="1" i="1" dirty="0"/>
              <a:t>Les Croisés proposèrent la conversion</a:t>
            </a:r>
          </a:p>
          <a:p>
            <a:r>
              <a:rPr lang="fr-FR" sz="2400" b="1" i="1" dirty="0"/>
              <a:t> 3 Femmes acceptèrent, les autres furent brulés sur le bûcher de la Croisade des Albigeois.</a:t>
            </a:r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sz="2400" b="1" i="1" dirty="0"/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887131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3EC4A2-E3CC-76C2-986F-9453FCF4ED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7464" y="278999"/>
            <a:ext cx="3916078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EB1720-4BBA-E027-6D34-C89F6EB21336}"/>
              </a:ext>
            </a:extLst>
          </p:cNvPr>
          <p:cNvSpPr txBox="1"/>
          <p:nvPr/>
        </p:nvSpPr>
        <p:spPr>
          <a:xfrm>
            <a:off x="3627464" y="278999"/>
            <a:ext cx="3821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reconstitution du trébuchet</a:t>
            </a:r>
          </a:p>
          <a:p>
            <a:r>
              <a:rPr lang="fr-FR" sz="2400" b="1" i="1" dirty="0"/>
              <a:t> tirant des lourds boulets sur la cité</a:t>
            </a:r>
          </a:p>
        </p:txBody>
      </p:sp>
    </p:spTree>
    <p:extLst>
      <p:ext uri="{BB962C8B-B14F-4D97-AF65-F5344CB8AC3E}">
        <p14:creationId xmlns:p14="http://schemas.microsoft.com/office/powerpoint/2010/main" val="1629556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45306C-80DD-763D-769C-3946EDD0E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259" y="279000"/>
            <a:ext cx="1121948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82AF29-895C-3C7A-AE29-C08A6B1E5FED}"/>
              </a:ext>
            </a:extLst>
          </p:cNvPr>
          <p:cNvSpPr txBox="1"/>
          <p:nvPr/>
        </p:nvSpPr>
        <p:spPr>
          <a:xfrm>
            <a:off x="2917815" y="5624893"/>
            <a:ext cx="70308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800" b="1" i="1" dirty="0"/>
              <a:t>pont sur la Cesse</a:t>
            </a:r>
          </a:p>
          <a:p>
            <a:r>
              <a:rPr lang="fr-FR" sz="2800" b="1" i="1" dirty="0"/>
              <a:t>La rivière coule sous des roches karstiques</a:t>
            </a:r>
          </a:p>
        </p:txBody>
      </p:sp>
    </p:spTree>
    <p:extLst>
      <p:ext uri="{BB962C8B-B14F-4D97-AF65-F5344CB8AC3E}">
        <p14:creationId xmlns:p14="http://schemas.microsoft.com/office/powerpoint/2010/main" val="4049108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1FF2CF-F140-3B6E-B36D-59C7CC7B87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9175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7C5027-B8D1-4A96-7007-0AD99EAF081F}"/>
              </a:ext>
            </a:extLst>
          </p:cNvPr>
          <p:cNvSpPr txBox="1"/>
          <p:nvPr/>
        </p:nvSpPr>
        <p:spPr>
          <a:xfrm>
            <a:off x="5000373" y="5378671"/>
            <a:ext cx="38280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rivière la Cesse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Au pied du village</a:t>
            </a:r>
          </a:p>
        </p:txBody>
      </p:sp>
    </p:spTree>
    <p:extLst>
      <p:ext uri="{BB962C8B-B14F-4D97-AF65-F5344CB8AC3E}">
        <p14:creationId xmlns:p14="http://schemas.microsoft.com/office/powerpoint/2010/main" val="39219857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28DB78F-90C9-0B3D-76F0-E51B6F960B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1728" y="470250"/>
            <a:ext cx="9468000" cy="59175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432BE5-E106-19DA-8327-2D2BCF0C4B88}"/>
              </a:ext>
            </a:extLst>
          </p:cNvPr>
          <p:cNvSpPr txBox="1"/>
          <p:nvPr/>
        </p:nvSpPr>
        <p:spPr>
          <a:xfrm>
            <a:off x="4821419" y="6348167"/>
            <a:ext cx="29756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vue aérienne</a:t>
            </a:r>
          </a:p>
        </p:txBody>
      </p:sp>
    </p:spTree>
    <p:extLst>
      <p:ext uri="{BB962C8B-B14F-4D97-AF65-F5344CB8AC3E}">
        <p14:creationId xmlns:p14="http://schemas.microsoft.com/office/powerpoint/2010/main" val="723018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D4971C-C950-84E3-85F5-A45A72E51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BC606E-1A3E-D699-F8B3-DA22299205BC}"/>
              </a:ext>
            </a:extLst>
          </p:cNvPr>
          <p:cNvSpPr txBox="1"/>
          <p:nvPr/>
        </p:nvSpPr>
        <p:spPr>
          <a:xfrm>
            <a:off x="496000" y="6117335"/>
            <a:ext cx="4153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les gorges du Brian</a:t>
            </a:r>
          </a:p>
        </p:txBody>
      </p:sp>
    </p:spTree>
    <p:extLst>
      <p:ext uri="{BB962C8B-B14F-4D97-AF65-F5344CB8AC3E}">
        <p14:creationId xmlns:p14="http://schemas.microsoft.com/office/powerpoint/2010/main" val="1357454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77A4DF-E5DF-7745-4BE0-5B63E07D04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392" y="279000"/>
            <a:ext cx="5727276" cy="63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DE5B21-6BB4-6E5A-0BB0-00AC8E002F93}"/>
              </a:ext>
            </a:extLst>
          </p:cNvPr>
          <p:cNvSpPr txBox="1"/>
          <p:nvPr/>
        </p:nvSpPr>
        <p:spPr>
          <a:xfrm>
            <a:off x="2677122" y="279000"/>
            <a:ext cx="4463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</a:rPr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Blason de MINERVE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AA6350D-5563-5B78-8B3D-C4E502A8DC7D}"/>
              </a:ext>
            </a:extLst>
          </p:cNvPr>
          <p:cNvSpPr txBox="1"/>
          <p:nvPr/>
        </p:nvSpPr>
        <p:spPr>
          <a:xfrm>
            <a:off x="7522671" y="948690"/>
            <a:ext cx="466932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Au cœur d’un amphithéâtre de vignes et, de rochers. Ce village sur un piton  est à la confluence des rivières de la CESSE et de BRIAN</a:t>
            </a:r>
          </a:p>
          <a:p>
            <a:endParaRPr lang="fr-FR" sz="2400" b="1" i="1" dirty="0"/>
          </a:p>
          <a:p>
            <a:r>
              <a:rPr lang="fr-FR" sz="2400" b="1" i="1" dirty="0"/>
              <a:t>Découverte du Village parmi les plus beaux de France</a:t>
            </a:r>
          </a:p>
          <a:p>
            <a:r>
              <a:rPr lang="fr-FR" sz="2400" b="1" i="1" dirty="0"/>
              <a:t>Historique des événements de la localité</a:t>
            </a:r>
          </a:p>
          <a:p>
            <a:endParaRPr lang="fr-FR" sz="2400" b="1" i="1" dirty="0"/>
          </a:p>
          <a:p>
            <a:r>
              <a:rPr lang="fr-FR" sz="2400" b="1" i="1" dirty="0"/>
              <a:t>Les remparts, la rivière, le village aux rues caladées (pavées), son </a:t>
            </a:r>
            <a:r>
              <a:rPr lang="fr-FR" sz="2400" b="1" i="1" dirty="0" err="1"/>
              <a:t>Muséee</a:t>
            </a:r>
            <a:r>
              <a:rPr lang="fr-FR" sz="2400" b="1" i="1" dirty="0"/>
              <a:t> et, son Eglise</a:t>
            </a:r>
          </a:p>
          <a:p>
            <a:r>
              <a:rPr lang="fr-FR" sz="2400" b="1" i="1" dirty="0"/>
              <a:t>Au tabernacle et Autel classés</a:t>
            </a:r>
          </a:p>
          <a:p>
            <a:endParaRPr lang="fr-FR" sz="2400" b="1" i="1" dirty="0"/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23472907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CBAD6E88-A972-34E0-8921-D332BE8B4836}"/>
              </a:ext>
            </a:extLst>
          </p:cNvPr>
          <p:cNvSpPr txBox="1"/>
          <p:nvPr/>
        </p:nvSpPr>
        <p:spPr>
          <a:xfrm>
            <a:off x="2840736" y="902207"/>
            <a:ext cx="9034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Sur La Suggestion De </a:t>
            </a:r>
            <a:r>
              <a:rPr lang="fr-FR" sz="3600" b="1" dirty="0" err="1">
                <a:solidFill>
                  <a:schemeClr val="bg1"/>
                </a:solidFill>
              </a:rPr>
              <a:t>JackDidier</a:t>
            </a:r>
            <a:endParaRPr lang="fr-FR" sz="3600" b="1" dirty="0">
              <a:solidFill>
                <a:schemeClr val="bg1"/>
              </a:solidFill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0A092F4-9906-2398-D66D-141B364CEB22}"/>
              </a:ext>
            </a:extLst>
          </p:cNvPr>
          <p:cNvSpPr txBox="1"/>
          <p:nvPr/>
        </p:nvSpPr>
        <p:spPr>
          <a:xfrm>
            <a:off x="1792224" y="2554224"/>
            <a:ext cx="10485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Lorient Vous A Proposé Minerve Nid Cathare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BECA9F2-8BD1-7A55-8008-920E3EA479C4}"/>
              </a:ext>
            </a:extLst>
          </p:cNvPr>
          <p:cNvSpPr txBox="1"/>
          <p:nvPr/>
        </p:nvSpPr>
        <p:spPr>
          <a:xfrm>
            <a:off x="5394960" y="4206241"/>
            <a:ext cx="502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967631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418</Words>
  <Application>Microsoft Office PowerPoint</Application>
  <PresentationFormat>Grand écran</PresentationFormat>
  <Paragraphs>71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11</cp:revision>
  <dcterms:created xsi:type="dcterms:W3CDTF">2025-07-07T10:15:01Z</dcterms:created>
  <dcterms:modified xsi:type="dcterms:W3CDTF">2025-07-10T04:13:07Z</dcterms:modified>
</cp:coreProperties>
</file>