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1" r:id="rId3"/>
    <p:sldId id="282" r:id="rId4"/>
    <p:sldId id="283" r:id="rId5"/>
    <p:sldId id="284" r:id="rId6"/>
    <p:sldId id="256" r:id="rId7"/>
    <p:sldId id="286" r:id="rId8"/>
    <p:sldId id="257" r:id="rId9"/>
    <p:sldId id="258" r:id="rId10"/>
    <p:sldId id="259" r:id="rId11"/>
    <p:sldId id="285" r:id="rId12"/>
    <p:sldId id="261" r:id="rId13"/>
    <p:sldId id="260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7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442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740167-EA34-1FC3-1A48-E82AD3657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AA1D58-8424-0EDA-BB98-2EDA8FE050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CDD113-8B99-EBCA-62D6-11C4EDA02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9332DF-76B3-E110-F670-E2EC74853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5153D9-628E-530A-AE8A-EFD32B80A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24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927A3D-FC33-3AB1-6C84-979294736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433472-577F-8651-FE29-82D08DC68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B58423-1FCC-4E3C-7E8B-064C7DE23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E3F8EA-5DC5-34A1-2DC9-14AE84DAF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C3131B-3692-A1EB-3AFB-EA32E3752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889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64ADBC-0914-EA0E-4229-66656D5B5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D689F1-4621-B7B4-7841-5CF23E258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8F3C7F-F2A3-6A43-8F9A-6531466D4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145147-B7E7-4D45-C85D-8D6FE5B72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C982A9-54B2-29CB-39C6-661B49FF1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149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4D2B94-176D-7AA8-4BE3-FA71B929C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3AFB5D-6E8F-E803-9D8C-32F34D09DF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15A916-B504-9E96-55B4-566CFABEB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2EC943-E0A1-F079-94E7-195C5978B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7426A9-A34E-9739-71BF-5D20BCADF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537EED-79F4-F71D-55D0-D71B40213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499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9D22D-625D-8B75-9F14-57AA7274C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3530474-6F0A-B7D0-EEED-D108E9618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25949D-A0B7-0020-2BDD-B88D3D5A70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E673240-0BE5-9B8D-3BBB-2B22822284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0EAC806-7C1D-6743-50D5-FE596F9348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7D55C66-DBFA-5341-F869-15F9FCB4F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91CA150-13DC-35E7-C6FF-134D95823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B2B0AD-ADF8-3768-CCA5-AA393FD31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057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ACF9D-4BCE-14EF-8723-E9B0610D2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A667FB7-8E32-8210-E49D-412988E5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38E3D0F-EEB7-1381-E1B4-A2F727A71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045E976-2C1D-1D12-35B1-BF80B59AC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55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94B70EB-B31F-3967-BA66-98162641F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26F5C83-40AB-7F2C-2F19-F47598788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ABA9B47-39B8-7D48-0F6F-BCD8110CF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87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20B9CD-5614-24E1-5745-0F1143159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75E8CE-85D4-DB3B-DE75-220889FBF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798D2E-8D7D-E812-83E8-06BB2DD6BB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68B39B-3875-34DA-3E20-119EEFF1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84EF0C-7B26-FE6C-182A-52B9E680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4EDBCF-5597-AD31-D2F0-8CDF49ADA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526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916CAD-595F-7BA5-6C36-0909B6DEB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D16B66C-C7BD-1728-9ADE-4F5CC8D1B2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72722A-53F0-B6E5-DF1F-8AB71F5E8A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2505BB-5E1D-2829-618E-1FC3B2B0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510B93-F472-B1A3-ADBE-7598F93F0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6E86FA-C716-99E3-FBB4-FCDE11BBF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69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D4089-6AC6-DEF8-A1E0-7927E7171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28F77F-A990-569C-DC8F-E017CCA9C5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E47334-CCF5-3850-5755-972ADF412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E9512F-DF6E-0296-0C43-EAE93E52D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FCD036-259B-E555-7ADE-9A8EDA640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129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F6B24CA-4C72-3763-F0E1-A1E4858BBC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83A6BC-F691-A814-F4A4-946C593EB5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86FF70-DA7B-1030-4A73-6CDEFED65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05336A-85BB-6D0D-001B-592C51D02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83C3A7-912D-0C69-E722-EFC481EF1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977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198FAE3-1084-BA2D-4CC8-935FD80CB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40C371-EE24-5520-1790-088FE7603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2B89AB-9467-1A33-F58E-733614D91D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95F80-2201-4645-9E1D-6CE0E87C0E8A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8A71BD-C277-3884-AF64-E47E4935D1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4F4370-6FAB-70C4-0449-138CE337E2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87A1A-4B7B-494C-9C7D-9CD8A285A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560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F9404E-6592-5E6A-FC60-CE3D1CF7E8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408" y="279000"/>
            <a:ext cx="1118918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54B418A-9ED5-1C0B-8E99-829C1838D626}"/>
              </a:ext>
            </a:extLst>
          </p:cNvPr>
          <p:cNvSpPr txBox="1"/>
          <p:nvPr/>
        </p:nvSpPr>
        <p:spPr>
          <a:xfrm>
            <a:off x="3161654" y="805912"/>
            <a:ext cx="5749871" cy="14465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FLORENCE</a:t>
            </a:r>
          </a:p>
          <a:p>
            <a:pPr algn="ctr"/>
            <a:r>
              <a:rPr lang="fr-FR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le Porte Vecchio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2434875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  <p:sndAc>
          <p:stSnd loop="1">
            <p:snd r:embed="rId2" name="Medley Slow Italien.wav"/>
          </p:stSnd>
        </p:sndAc>
      </p:transition>
    </mc:Choice>
    <mc:Fallback xmlns="">
      <p:transition spd="slow" advClick="0" advTm="12000">
        <p:fade/>
        <p:sndAc>
          <p:stSnd loop="1">
            <p:snd r:embed="rId4" name="Medley Slow Italie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101BEBE-F8DD-DEFA-3666-9A588807CBC9}"/>
              </a:ext>
            </a:extLst>
          </p:cNvPr>
          <p:cNvSpPr/>
          <p:nvPr/>
        </p:nvSpPr>
        <p:spPr>
          <a:xfrm>
            <a:off x="85344" y="2551837"/>
            <a:ext cx="545540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FLORENCE</a:t>
            </a:r>
          </a:p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le Porte Vecchio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281EFA1-B214-776A-5388-A375F128C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0105" y="459000"/>
            <a:ext cx="3960001" cy="59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55719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894519-11CB-5FE7-1F94-9C412098D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369" y="767813"/>
            <a:ext cx="11641261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1D6394-2328-8D6E-D588-69E06002F6E2}"/>
              </a:ext>
            </a:extLst>
          </p:cNvPr>
          <p:cNvSpPr txBox="1"/>
          <p:nvPr/>
        </p:nvSpPr>
        <p:spPr>
          <a:xfrm>
            <a:off x="1504575" y="5197305"/>
            <a:ext cx="95314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PORTE VECCHIO  trésor de la Capitale Toscane FLORENCE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Monument iconique avec plusieurs siècles d’une Histoire mouvementée</a:t>
            </a:r>
          </a:p>
        </p:txBody>
      </p:sp>
    </p:spTree>
    <p:extLst>
      <p:ext uri="{BB962C8B-B14F-4D97-AF65-F5344CB8AC3E}">
        <p14:creationId xmlns:p14="http://schemas.microsoft.com/office/powerpoint/2010/main" val="1926903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C48F7B-D494-F837-924C-1880B577D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597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71BDC1-4016-9148-7220-FE2CE9E259A1}"/>
              </a:ext>
            </a:extLst>
          </p:cNvPr>
          <p:cNvSpPr txBox="1"/>
          <p:nvPr/>
        </p:nvSpPr>
        <p:spPr>
          <a:xfrm>
            <a:off x="9235957" y="1360751"/>
            <a:ext cx="28516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buste de Benvenuto CELLINI  - orfèvre, médailleur  et sculpteur de la Renaissance, natif de Florence est situé au milieu du pont</a:t>
            </a:r>
          </a:p>
          <a:p>
            <a:endParaRPr lang="fr-FR" sz="2400" b="1" i="1" dirty="0"/>
          </a:p>
          <a:p>
            <a:r>
              <a:rPr lang="fr-FR" sz="2400" b="1" i="1" dirty="0"/>
              <a:t> réalisé par Rafffaello Romanelli  a été inauguré</a:t>
            </a:r>
          </a:p>
          <a:p>
            <a:r>
              <a:rPr lang="fr-FR" sz="2400" b="1" i="1" dirty="0"/>
              <a:t> au début du 20eme siècle</a:t>
            </a:r>
          </a:p>
        </p:txBody>
      </p:sp>
    </p:spTree>
    <p:extLst>
      <p:ext uri="{BB962C8B-B14F-4D97-AF65-F5344CB8AC3E}">
        <p14:creationId xmlns:p14="http://schemas.microsoft.com/office/powerpoint/2010/main" val="3749140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227400-55D8-6FC2-C882-5C336F74F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875" y="381878"/>
            <a:ext cx="5039999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51B0994-ACAD-0E7C-BB44-B361CED22F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4125" y="2574496"/>
            <a:ext cx="504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602ED7A-FF0A-903A-FF2C-EBECC7406A1E}"/>
              </a:ext>
            </a:extLst>
          </p:cNvPr>
          <p:cNvSpPr txBox="1"/>
          <p:nvPr/>
        </p:nvSpPr>
        <p:spPr>
          <a:xfrm>
            <a:off x="851374" y="4180344"/>
            <a:ext cx="504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au 16eme siècle les maisons suspendues étaient occupées par des charcutiers, poissonniers, tanneurs et forgerons.</a:t>
            </a:r>
          </a:p>
          <a:p>
            <a:r>
              <a:rPr lang="fr-FR" sz="2400" b="1" i="1" dirty="0"/>
              <a:t>Ferdinand 1</a:t>
            </a:r>
            <a:r>
              <a:rPr lang="fr-FR" sz="2400" b="1" i="1" baseline="30000" dirty="0"/>
              <a:t>er</a:t>
            </a:r>
            <a:r>
              <a:rPr lang="fr-FR" sz="2400" b="1" i="1" dirty="0"/>
              <a:t> de Médicis les </a:t>
            </a:r>
            <a:r>
              <a:rPr lang="fr-FR" sz="2400" b="1" i="1" dirty="0" err="1"/>
              <a:t>remplaca</a:t>
            </a:r>
            <a:r>
              <a:rPr lang="fr-FR" sz="2400" b="1" i="1" dirty="0"/>
              <a:t> par des magasins moins polluants, bijoutiers, orfèvres etc.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4BE1429-6320-803B-9285-E971991E9491}"/>
              </a:ext>
            </a:extLst>
          </p:cNvPr>
          <p:cNvSpPr txBox="1"/>
          <p:nvPr/>
        </p:nvSpPr>
        <p:spPr>
          <a:xfrm>
            <a:off x="6877609" y="832688"/>
            <a:ext cx="4293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Actuellement les magasins de bijoutiers</a:t>
            </a:r>
          </a:p>
          <a:p>
            <a:r>
              <a:rPr lang="fr-FR" sz="2400" b="1" i="1" dirty="0"/>
              <a:t> sont encore dans la galerie du Ponte Vecchio ( ou vieux Pont)</a:t>
            </a:r>
          </a:p>
        </p:txBody>
      </p:sp>
    </p:spTree>
    <p:extLst>
      <p:ext uri="{BB962C8B-B14F-4D97-AF65-F5344CB8AC3E}">
        <p14:creationId xmlns:p14="http://schemas.microsoft.com/office/powerpoint/2010/main" val="1974536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77F5B28-73C8-9A6C-3755-0AD41711C1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276" y="395793"/>
            <a:ext cx="5299433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922A69-EACE-1CAC-C8E8-7AC157F17F3A}"/>
              </a:ext>
            </a:extLst>
          </p:cNvPr>
          <p:cNvSpPr txBox="1"/>
          <p:nvPr/>
        </p:nvSpPr>
        <p:spPr>
          <a:xfrm>
            <a:off x="651755" y="4175793"/>
            <a:ext cx="5061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Crue de l’Arno à Florence (1966) qui a endommagé le pont et, détruit plusieurs boutiques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771CF26-5549-9F1F-C677-F2CD9DE191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6316" y="2694797"/>
            <a:ext cx="5569384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2C84E2C-38A2-9DAD-B131-C059E487EC39}"/>
              </a:ext>
            </a:extLst>
          </p:cNvPr>
          <p:cNvSpPr txBox="1"/>
          <p:nvPr/>
        </p:nvSpPr>
        <p:spPr>
          <a:xfrm>
            <a:off x="6506267" y="755805"/>
            <a:ext cx="52994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Construit à l’origine en bois à l’époque romaine, le pont est détruit par une crue de l’Arno en 1333, reconstruit en pierre en, 1343, œuvre d’un mosaïste Italien Taddeo GADDI</a:t>
            </a:r>
          </a:p>
        </p:txBody>
      </p:sp>
    </p:spTree>
    <p:extLst>
      <p:ext uri="{BB962C8B-B14F-4D97-AF65-F5344CB8AC3E}">
        <p14:creationId xmlns:p14="http://schemas.microsoft.com/office/powerpoint/2010/main" val="1323375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2EE736-74B6-753C-EED4-A472C5137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749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F03095-5DEA-A6C8-7B13-E4DF5D4F8C36}"/>
              </a:ext>
            </a:extLst>
          </p:cNvPr>
          <p:cNvSpPr txBox="1"/>
          <p:nvPr/>
        </p:nvSpPr>
        <p:spPr>
          <a:xfrm>
            <a:off x="397251" y="1755441"/>
            <a:ext cx="28671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Composé de 3 arches reposant sur de puissants piliers; long de 90métres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Seul pont a être épargné par les destructions et, les bombardements de la seconde Guerre Mondiale</a:t>
            </a:r>
          </a:p>
        </p:txBody>
      </p:sp>
    </p:spTree>
    <p:extLst>
      <p:ext uri="{BB962C8B-B14F-4D97-AF65-F5344CB8AC3E}">
        <p14:creationId xmlns:p14="http://schemas.microsoft.com/office/powerpoint/2010/main" val="3465387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BAAC6F2D-6DBB-1AE5-EE1D-58D5103E98B6}"/>
              </a:ext>
            </a:extLst>
          </p:cNvPr>
          <p:cNvSpPr txBox="1"/>
          <p:nvPr/>
        </p:nvSpPr>
        <p:spPr>
          <a:xfrm>
            <a:off x="8514174" y="2806226"/>
            <a:ext cx="30066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cadran solaire en marbre blanc sur le toit de l’une des boutiques du p</a:t>
            </a:r>
            <a:r>
              <a:rPr lang="fr-FR" b="1" i="1" dirty="0"/>
              <a:t>ont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82B7AF0-2371-EC18-8A08-67F98182E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174" y="639000"/>
            <a:ext cx="744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690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2F87E9-0E2D-8870-8DBC-D36DE54B7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3081" y="333213"/>
            <a:ext cx="4646381" cy="619157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2892F2-6408-A742-0550-3D8AAA3D98A8}"/>
              </a:ext>
            </a:extLst>
          </p:cNvPr>
          <p:cNvSpPr txBox="1"/>
          <p:nvPr/>
        </p:nvSpPr>
        <p:spPr>
          <a:xfrm>
            <a:off x="829164" y="3132724"/>
            <a:ext cx="28339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Cadran solaire sur le toit d’un magasin, place centrale du pont</a:t>
            </a:r>
          </a:p>
        </p:txBody>
      </p:sp>
    </p:spTree>
    <p:extLst>
      <p:ext uri="{BB962C8B-B14F-4D97-AF65-F5344CB8AC3E}">
        <p14:creationId xmlns:p14="http://schemas.microsoft.com/office/powerpoint/2010/main" val="3107403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329558-E27B-84E4-03F3-ACD507F0F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55" y="728662"/>
            <a:ext cx="4245814" cy="54006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E62B05-4A16-DCF8-74B0-B9C06A3322DA}"/>
              </a:ext>
            </a:extLst>
          </p:cNvPr>
          <p:cNvSpPr txBox="1"/>
          <p:nvPr/>
        </p:nvSpPr>
        <p:spPr>
          <a:xfrm>
            <a:off x="6887033" y="1442789"/>
            <a:ext cx="42310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VASARI Georgio  architecte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Il a conçu un corridor surélevé( portant son nom) à la demande du Duc COSME 1</a:t>
            </a:r>
            <a:r>
              <a:rPr lang="fr-FR" sz="2400" b="1" i="1" baseline="30000" dirty="0">
                <a:solidFill>
                  <a:schemeClr val="bg1"/>
                </a:solidFill>
              </a:rPr>
              <a:t>er</a:t>
            </a:r>
            <a:r>
              <a:rPr lang="fr-FR" sz="2400" b="1" i="1" dirty="0">
                <a:solidFill>
                  <a:schemeClr val="bg1"/>
                </a:solidFill>
              </a:rPr>
              <a:t> de Toscane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(Fermé en 2016 pour rénovation, rouvert en 2024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Visite payante sur rendez-vous</a:t>
            </a:r>
          </a:p>
        </p:txBody>
      </p:sp>
    </p:spTree>
    <p:extLst>
      <p:ext uri="{BB962C8B-B14F-4D97-AF65-F5344CB8AC3E}">
        <p14:creationId xmlns:p14="http://schemas.microsoft.com/office/powerpoint/2010/main" val="3002810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D83029-BFCD-A608-D951-CC7A549FDA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0" y="639000"/>
            <a:ext cx="744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558ADB-A1E8-23C8-A1FA-7074D669CC3D}"/>
              </a:ext>
            </a:extLst>
          </p:cNvPr>
          <p:cNvSpPr txBox="1"/>
          <p:nvPr/>
        </p:nvSpPr>
        <p:spPr>
          <a:xfrm>
            <a:off x="428993" y="2344418"/>
            <a:ext cx="35943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avec la Galerie des Offices (vue depuis l’Arno) débute une visite de FLORENCE et des richesses</a:t>
            </a:r>
          </a:p>
          <a:p>
            <a:r>
              <a:rPr lang="fr-FR" sz="2400" b="1" i="1" dirty="0"/>
              <a:t>                                   de son Patrimoine………….</a:t>
            </a:r>
          </a:p>
          <a:p>
            <a:r>
              <a:rPr lang="fr-FR" sz="2400" b="1" i="1" dirty="0"/>
              <a:t>   la ville reçoit 15 millions de touristes à l’année.</a:t>
            </a:r>
          </a:p>
        </p:txBody>
      </p:sp>
    </p:spTree>
    <p:extLst>
      <p:ext uri="{BB962C8B-B14F-4D97-AF65-F5344CB8AC3E}">
        <p14:creationId xmlns:p14="http://schemas.microsoft.com/office/powerpoint/2010/main" val="3827208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B54F234-80A2-E734-76FB-9531735C6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399" y="273848"/>
            <a:ext cx="10999202" cy="594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A5D981-ABA6-6A71-8546-A3E321DAF6FB}"/>
              </a:ext>
            </a:extLst>
          </p:cNvPr>
          <p:cNvSpPr txBox="1"/>
          <p:nvPr/>
        </p:nvSpPr>
        <p:spPr>
          <a:xfrm>
            <a:off x="3557172" y="6396335"/>
            <a:ext cx="683041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Façade du Palazzo Vecchio  -  les blasons</a:t>
            </a:r>
          </a:p>
        </p:txBody>
      </p:sp>
    </p:spTree>
    <p:extLst>
      <p:ext uri="{BB962C8B-B14F-4D97-AF65-F5344CB8AC3E}">
        <p14:creationId xmlns:p14="http://schemas.microsoft.com/office/powerpoint/2010/main" val="1299300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3A4AFC-2FB6-E9AA-FC74-38A744156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528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092984-0A16-2D09-A25C-09B6C385807A}"/>
              </a:ext>
            </a:extLst>
          </p:cNvPr>
          <p:cNvSpPr txBox="1"/>
          <p:nvPr/>
        </p:nvSpPr>
        <p:spPr>
          <a:xfrm>
            <a:off x="6352032" y="4274846"/>
            <a:ext cx="5589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Plafond à caisson  - Palazzo Vecchio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BF5A67E-E910-6762-B1EA-336F45627F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471" y="279000"/>
            <a:ext cx="5040001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851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7AD5E0-F343-3DCD-6ED3-CD7E25F58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243" y="237237"/>
            <a:ext cx="3362713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27572-B224-A07F-CAEA-A28B296B1AC0}"/>
              </a:ext>
            </a:extLst>
          </p:cNvPr>
          <p:cNvSpPr txBox="1"/>
          <p:nvPr/>
        </p:nvSpPr>
        <p:spPr>
          <a:xfrm>
            <a:off x="154568" y="5789766"/>
            <a:ext cx="4136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Tour Arnolfo – Palazzo Vecchio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FDA9651-5ED0-BBE6-0B3A-165FA19A32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0756" y="237237"/>
            <a:ext cx="7440001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D43A77-5887-9A6E-CC2A-A362412AE1EC}"/>
              </a:ext>
            </a:extLst>
          </p:cNvPr>
          <p:cNvSpPr txBox="1"/>
          <p:nvPr/>
        </p:nvSpPr>
        <p:spPr>
          <a:xfrm>
            <a:off x="4597431" y="5841157"/>
            <a:ext cx="7440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façade et entrée du </a:t>
            </a:r>
            <a:r>
              <a:rPr lang="fr-FR" sz="2400" b="1" i="1" dirty="0" err="1">
                <a:solidFill>
                  <a:schemeClr val="bg1"/>
                </a:solidFill>
              </a:rPr>
              <a:t>Palazzio</a:t>
            </a:r>
            <a:r>
              <a:rPr lang="fr-FR" sz="2400" b="1" i="1" dirty="0">
                <a:solidFill>
                  <a:schemeClr val="bg1"/>
                </a:solidFill>
              </a:rPr>
              <a:t> Vecchio avec copies du David de Michel Ange et, Hercule (à droite)</a:t>
            </a:r>
          </a:p>
        </p:txBody>
      </p:sp>
    </p:spTree>
    <p:extLst>
      <p:ext uri="{BB962C8B-B14F-4D97-AF65-F5344CB8AC3E}">
        <p14:creationId xmlns:p14="http://schemas.microsoft.com/office/powerpoint/2010/main" val="226258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57E63A-782D-3E81-FB66-3DE433F1E3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7683" y="279000"/>
            <a:ext cx="584686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CB8D35-DD81-CBDB-D545-2199E6323133}"/>
              </a:ext>
            </a:extLst>
          </p:cNvPr>
          <p:cNvSpPr txBox="1"/>
          <p:nvPr/>
        </p:nvSpPr>
        <p:spPr>
          <a:xfrm>
            <a:off x="7868386" y="3258312"/>
            <a:ext cx="37505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Palazzo Vecchio, l’un des monuments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Emblématiques de Florence</a:t>
            </a:r>
          </a:p>
        </p:txBody>
      </p:sp>
    </p:spTree>
    <p:extLst>
      <p:ext uri="{BB962C8B-B14F-4D97-AF65-F5344CB8AC3E}">
        <p14:creationId xmlns:p14="http://schemas.microsoft.com/office/powerpoint/2010/main" val="2876034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7C687AA-81AD-90E5-59EA-5241034EFA25}"/>
              </a:ext>
            </a:extLst>
          </p:cNvPr>
          <p:cNvSpPr txBox="1"/>
          <p:nvPr/>
        </p:nvSpPr>
        <p:spPr>
          <a:xfrm>
            <a:off x="418454" y="3290346"/>
            <a:ext cx="2448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DUOMO et, le baptistère, autre monument de Florence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A5EC9C1-5DB2-7A3E-9B51-B94E032AF7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267" y="279000"/>
            <a:ext cx="843271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2942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3A0A779-5D66-46FF-9C9F-DAB70392BCF7}"/>
              </a:ext>
            </a:extLst>
          </p:cNvPr>
          <p:cNvSpPr txBox="1"/>
          <p:nvPr/>
        </p:nvSpPr>
        <p:spPr>
          <a:xfrm>
            <a:off x="9107011" y="3269109"/>
            <a:ext cx="2929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DUOMO avec le Dôme de Sainte Marie aux fleurs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C089865-B312-C1D1-7B5C-AAC74EFFF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013" y="279000"/>
            <a:ext cx="799999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1415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0C14C6B-39B1-AF51-08D8-03FF637172D0}"/>
              </a:ext>
            </a:extLst>
          </p:cNvPr>
          <p:cNvSpPr txBox="1"/>
          <p:nvPr/>
        </p:nvSpPr>
        <p:spPr>
          <a:xfrm>
            <a:off x="877824" y="4104778"/>
            <a:ext cx="2417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DUOMO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7E5F081-CE88-C135-F428-C4B6D70B1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362" y="639000"/>
            <a:ext cx="7440000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409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6E4C58-2691-BC9A-526B-66FEC815F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18" y="279000"/>
            <a:ext cx="10787963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1E4CC4-1D7D-D1FC-02BA-A8E057AAE208}"/>
              </a:ext>
            </a:extLst>
          </p:cNvPr>
          <p:cNvSpPr txBox="1"/>
          <p:nvPr/>
        </p:nvSpPr>
        <p:spPr>
          <a:xfrm>
            <a:off x="3841307" y="912540"/>
            <a:ext cx="6156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3200" b="1" i="1" dirty="0"/>
              <a:t>FLORENCE les toits de la ville</a:t>
            </a:r>
          </a:p>
        </p:txBody>
      </p:sp>
    </p:spTree>
    <p:extLst>
      <p:ext uri="{BB962C8B-B14F-4D97-AF65-F5344CB8AC3E}">
        <p14:creationId xmlns:p14="http://schemas.microsoft.com/office/powerpoint/2010/main" val="28820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880245-5CEB-A830-6D14-877098008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54" y="369000"/>
            <a:ext cx="11869092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C38222-8B05-A881-6E81-5EA51CE2D119}"/>
              </a:ext>
            </a:extLst>
          </p:cNvPr>
          <p:cNvSpPr txBox="1"/>
          <p:nvPr/>
        </p:nvSpPr>
        <p:spPr>
          <a:xfrm>
            <a:off x="1755235" y="369000"/>
            <a:ext cx="8946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800" b="1" i="1" dirty="0"/>
              <a:t>FLOENCE  les ponts sur l’Arno, Porte Vecchio en premier</a:t>
            </a:r>
          </a:p>
        </p:txBody>
      </p:sp>
    </p:spTree>
    <p:extLst>
      <p:ext uri="{BB962C8B-B14F-4D97-AF65-F5344CB8AC3E}">
        <p14:creationId xmlns:p14="http://schemas.microsoft.com/office/powerpoint/2010/main" val="388436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3E9ADC-4484-6C17-7F77-384183D1F2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885" y="451037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0BE901-29A1-73A1-DCDE-E91223CB101C}"/>
              </a:ext>
            </a:extLst>
          </p:cNvPr>
          <p:cNvSpPr txBox="1"/>
          <p:nvPr/>
        </p:nvSpPr>
        <p:spPr>
          <a:xfrm>
            <a:off x="1396501" y="4272000"/>
            <a:ext cx="4556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Théâtre de Florence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F9B251A-DAEE-5E00-DEC5-4E17CB8E45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6117" y="2612833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3060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E920E4-692F-7DA3-3618-11908ED74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150" y="639000"/>
            <a:ext cx="8131147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33A0D5-134D-4BE1-4ABC-5B5E2A0EF086}"/>
              </a:ext>
            </a:extLst>
          </p:cNvPr>
          <p:cNvSpPr txBox="1"/>
          <p:nvPr/>
        </p:nvSpPr>
        <p:spPr>
          <a:xfrm>
            <a:off x="9526291" y="3806952"/>
            <a:ext cx="2665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palais impérial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façade</a:t>
            </a:r>
          </a:p>
        </p:txBody>
      </p:sp>
    </p:spTree>
    <p:extLst>
      <p:ext uri="{BB962C8B-B14F-4D97-AF65-F5344CB8AC3E}">
        <p14:creationId xmlns:p14="http://schemas.microsoft.com/office/powerpoint/2010/main" val="24224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677A3F-2AB8-F47E-C8E1-E7739C2D77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722" y="360335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726CF4-1AF7-F8AB-E2B0-3F18910ECDCC}"/>
              </a:ext>
            </a:extLst>
          </p:cNvPr>
          <p:cNvSpPr txBox="1"/>
          <p:nvPr/>
        </p:nvSpPr>
        <p:spPr>
          <a:xfrm>
            <a:off x="1963119" y="4171015"/>
            <a:ext cx="384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porte romaine 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612493B-8991-CE42-A7FB-886A56955D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3675" y="2742680"/>
            <a:ext cx="5694907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7C40D1-5750-8C14-6CC8-838F09A6AD16}"/>
              </a:ext>
            </a:extLst>
          </p:cNvPr>
          <p:cNvSpPr txBox="1"/>
          <p:nvPr/>
        </p:nvSpPr>
        <p:spPr>
          <a:xfrm>
            <a:off x="7319126" y="2250335"/>
            <a:ext cx="384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remparts de Florence</a:t>
            </a:r>
          </a:p>
        </p:txBody>
      </p:sp>
    </p:spTree>
    <p:extLst>
      <p:ext uri="{BB962C8B-B14F-4D97-AF65-F5344CB8AC3E}">
        <p14:creationId xmlns:p14="http://schemas.microsoft.com/office/powerpoint/2010/main" val="3916581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D26549-478C-2FCF-3D36-1B09E1C7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8097B2-5B83-9304-92E3-A876AE2A5486}"/>
              </a:ext>
            </a:extLst>
          </p:cNvPr>
          <p:cNvSpPr txBox="1"/>
          <p:nvPr/>
        </p:nvSpPr>
        <p:spPr>
          <a:xfrm>
            <a:off x="247766" y="3665659"/>
            <a:ext cx="2448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place de la République</a:t>
            </a:r>
          </a:p>
        </p:txBody>
      </p:sp>
    </p:spTree>
    <p:extLst>
      <p:ext uri="{BB962C8B-B14F-4D97-AF65-F5344CB8AC3E}">
        <p14:creationId xmlns:p14="http://schemas.microsoft.com/office/powerpoint/2010/main" val="922552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672EE2-65F8-DA94-59DB-799B96920D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AAECEA9-E4F3-F8AD-5B62-51763CFBA6AC}"/>
              </a:ext>
            </a:extLst>
          </p:cNvPr>
          <p:cNvSpPr txBox="1"/>
          <p:nvPr/>
        </p:nvSpPr>
        <p:spPr>
          <a:xfrm>
            <a:off x="8622844" y="3235839"/>
            <a:ext cx="4231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rue du Palais des offices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au fond le Palais Vecchio</a:t>
            </a:r>
          </a:p>
        </p:txBody>
      </p:sp>
    </p:spTree>
    <p:extLst>
      <p:ext uri="{BB962C8B-B14F-4D97-AF65-F5344CB8AC3E}">
        <p14:creationId xmlns:p14="http://schemas.microsoft.com/office/powerpoint/2010/main" val="2826076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87CFC1-7C7C-5B19-695D-575EED3FB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824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05E218-3328-34A6-E776-FED4A2CC1017}"/>
              </a:ext>
            </a:extLst>
          </p:cNvPr>
          <p:cNvSpPr txBox="1"/>
          <p:nvPr/>
        </p:nvSpPr>
        <p:spPr>
          <a:xfrm>
            <a:off x="350262" y="3805557"/>
            <a:ext cx="2774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Jardins Torrigiani et la tour</a:t>
            </a:r>
          </a:p>
        </p:txBody>
      </p:sp>
    </p:spTree>
    <p:extLst>
      <p:ext uri="{BB962C8B-B14F-4D97-AF65-F5344CB8AC3E}">
        <p14:creationId xmlns:p14="http://schemas.microsoft.com/office/powerpoint/2010/main" val="1027432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841B5D-B1F7-B93B-E2D9-61BD33981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650D77-A944-274F-4966-5535102981B9}"/>
              </a:ext>
            </a:extLst>
          </p:cNvPr>
          <p:cNvSpPr txBox="1"/>
          <p:nvPr/>
        </p:nvSpPr>
        <p:spPr>
          <a:xfrm>
            <a:off x="4937760" y="6214871"/>
            <a:ext cx="5986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jardins de </a:t>
            </a:r>
            <a:r>
              <a:rPr lang="fr-FR" sz="2400" b="1" i="1" dirty="0" err="1">
                <a:solidFill>
                  <a:schemeClr val="bg1"/>
                </a:solidFill>
              </a:rPr>
              <a:t>Boboli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06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A25BFF6-576E-002F-38A6-6D50C0ED0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292" y="279000"/>
            <a:ext cx="844220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E1095C-C45D-BCE3-C8D5-3A2E2AFD51A7}"/>
              </a:ext>
            </a:extLst>
          </p:cNvPr>
          <p:cNvSpPr txBox="1"/>
          <p:nvPr/>
        </p:nvSpPr>
        <p:spPr>
          <a:xfrm>
            <a:off x="10171228" y="3551798"/>
            <a:ext cx="2325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Façade Santa marie Novella</a:t>
            </a:r>
          </a:p>
        </p:txBody>
      </p:sp>
    </p:spTree>
    <p:extLst>
      <p:ext uri="{BB962C8B-B14F-4D97-AF65-F5344CB8AC3E}">
        <p14:creationId xmlns:p14="http://schemas.microsoft.com/office/powerpoint/2010/main" val="1619688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36BBF3-4DD1-D474-E543-E856965A4A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6192" y="639000"/>
            <a:ext cx="5664965" cy="55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3AB59B-4800-280E-5407-086DAC602415}"/>
              </a:ext>
            </a:extLst>
          </p:cNvPr>
          <p:cNvSpPr txBox="1"/>
          <p:nvPr/>
        </p:nvSpPr>
        <p:spPr>
          <a:xfrm>
            <a:off x="483949" y="3694176"/>
            <a:ext cx="39985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Cathédrale et son campanile</a:t>
            </a:r>
          </a:p>
        </p:txBody>
      </p:sp>
    </p:spTree>
    <p:extLst>
      <p:ext uri="{BB962C8B-B14F-4D97-AF65-F5344CB8AC3E}">
        <p14:creationId xmlns:p14="http://schemas.microsoft.com/office/powerpoint/2010/main" val="4278813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84DEF6B-4A0C-7CFD-05B9-3789DE4B6068}"/>
              </a:ext>
            </a:extLst>
          </p:cNvPr>
          <p:cNvSpPr txBox="1"/>
          <p:nvPr/>
        </p:nvSpPr>
        <p:spPr>
          <a:xfrm>
            <a:off x="7101262" y="4581092"/>
            <a:ext cx="3303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Bibliothèque nationale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C48CD40-41F4-5171-A23A-77B2449EED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9882" y="537319"/>
            <a:ext cx="594581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857EE97-85DE-FB9E-92F8-37D9E6A40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308" y="439783"/>
            <a:ext cx="3840000" cy="57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0569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38AB26-490A-EA45-6593-BA3DCE71D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375" y="639000"/>
            <a:ext cx="8390973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7D8ECD-18EF-934F-9C0D-A46337A46265}"/>
              </a:ext>
            </a:extLst>
          </p:cNvPr>
          <p:cNvSpPr txBox="1"/>
          <p:nvPr/>
        </p:nvSpPr>
        <p:spPr>
          <a:xfrm>
            <a:off x="4034312" y="5757335"/>
            <a:ext cx="6377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église Saint Miniato du Mont</a:t>
            </a:r>
          </a:p>
        </p:txBody>
      </p:sp>
    </p:spTree>
    <p:extLst>
      <p:ext uri="{BB962C8B-B14F-4D97-AF65-F5344CB8AC3E}">
        <p14:creationId xmlns:p14="http://schemas.microsoft.com/office/powerpoint/2010/main" val="2160553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4E5E71-E019-C823-5C64-73C7D2AE4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34" y="369000"/>
            <a:ext cx="9761007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8586A9-87E9-8AE3-E2E4-C88B6CBD62A5}"/>
              </a:ext>
            </a:extLst>
          </p:cNvPr>
          <p:cNvSpPr txBox="1"/>
          <p:nvPr/>
        </p:nvSpPr>
        <p:spPr>
          <a:xfrm>
            <a:off x="10380937" y="1573456"/>
            <a:ext cx="16428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fleuve Arno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Santa Trinita et, à droite le Palais Spini Feroni (1290) avec toit à créneaux</a:t>
            </a:r>
          </a:p>
        </p:txBody>
      </p:sp>
    </p:spTree>
    <p:extLst>
      <p:ext uri="{BB962C8B-B14F-4D97-AF65-F5344CB8AC3E}">
        <p14:creationId xmlns:p14="http://schemas.microsoft.com/office/powerpoint/2010/main" val="3414884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33E5B1-6E0F-33CB-6D93-5128729EF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920" y="311177"/>
            <a:ext cx="7620000" cy="50577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7785DE-631C-07C2-6F8E-35138BC5732B}"/>
              </a:ext>
            </a:extLst>
          </p:cNvPr>
          <p:cNvSpPr txBox="1"/>
          <p:nvPr/>
        </p:nvSpPr>
        <p:spPr>
          <a:xfrm>
            <a:off x="2487168" y="5368952"/>
            <a:ext cx="762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FLORENCE Capitale Toscane et le PORTE VECCHIO  pont de plusieurs siècles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Visite des musées et merveilles d’Architecture de la ville. Cliché du net</a:t>
            </a:r>
          </a:p>
        </p:txBody>
      </p:sp>
    </p:spTree>
    <p:extLst>
      <p:ext uri="{BB962C8B-B14F-4D97-AF65-F5344CB8AC3E}">
        <p14:creationId xmlns:p14="http://schemas.microsoft.com/office/powerpoint/2010/main" val="925751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F14338D-B2CE-DC0A-D5EF-58C7A2C1D5C4}"/>
              </a:ext>
            </a:extLst>
          </p:cNvPr>
          <p:cNvSpPr txBox="1"/>
          <p:nvPr/>
        </p:nvSpPr>
        <p:spPr>
          <a:xfrm>
            <a:off x="1152144" y="1402080"/>
            <a:ext cx="107960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Sur La Suggestion De </a:t>
            </a:r>
            <a:r>
              <a:rPr lang="fr-FR" sz="3600" b="1" dirty="0" err="1">
                <a:solidFill>
                  <a:schemeClr val="bg1"/>
                </a:solidFill>
              </a:rPr>
              <a:t>JackDidier</a:t>
            </a:r>
            <a:endParaRPr lang="fr-FR" sz="3600" b="1" dirty="0">
              <a:solidFill>
                <a:schemeClr val="bg1"/>
              </a:solidFill>
            </a:endParaRP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 err="1">
                <a:solidFill>
                  <a:schemeClr val="bg1"/>
                </a:solidFill>
              </a:rPr>
              <a:t>Loririent</a:t>
            </a:r>
            <a:r>
              <a:rPr lang="fr-FR" sz="3600" b="1" dirty="0">
                <a:solidFill>
                  <a:schemeClr val="bg1"/>
                </a:solidFill>
              </a:rPr>
              <a:t> Vous A Présenté Florence ,Le Porto - Vecchio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061F54F-1A1C-6F0F-487E-E4B9177751B7}"/>
              </a:ext>
            </a:extLst>
          </p:cNvPr>
          <p:cNvSpPr txBox="1"/>
          <p:nvPr/>
        </p:nvSpPr>
        <p:spPr>
          <a:xfrm>
            <a:off x="1414272" y="3998976"/>
            <a:ext cx="12350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65604EE-860C-5054-0EED-EFAF157016C3}"/>
              </a:ext>
            </a:extLst>
          </p:cNvPr>
          <p:cNvSpPr txBox="1"/>
          <p:nvPr/>
        </p:nvSpPr>
        <p:spPr>
          <a:xfrm>
            <a:off x="3669792" y="5023104"/>
            <a:ext cx="9595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79998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529</Words>
  <Application>Microsoft Office PowerPoint</Application>
  <PresentationFormat>Grand écran</PresentationFormat>
  <Paragraphs>68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2025-07-04T14:17:57Z</dcterms:created>
  <dcterms:modified xsi:type="dcterms:W3CDTF">2025-07-05T08:14:39Z</dcterms:modified>
</cp:coreProperties>
</file>