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73" autoAdjust="0"/>
    <p:restoredTop sz="94660"/>
  </p:normalViewPr>
  <p:slideViewPr>
    <p:cSldViewPr snapToGrid="0">
      <p:cViewPr varScale="1">
        <p:scale>
          <a:sx n="63" d="100"/>
          <a:sy n="63" d="100"/>
        </p:scale>
        <p:origin x="38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toit&#10;&#10;Le contenu généré par l’IA peut être incorrect.">
            <a:extLst>
              <a:ext uri="{FF2B5EF4-FFF2-40B4-BE49-F238E27FC236}">
                <a16:creationId xmlns:a16="http://schemas.microsoft.com/office/drawing/2014/main" id="{BEC7BFE9-EE2C-53A1-B5E1-6A6653D1E0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112" y="381000"/>
            <a:ext cx="8128000" cy="6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01E81E-330B-3246-0ECB-D07BE510057B}"/>
              </a:ext>
            </a:extLst>
          </p:cNvPr>
          <p:cNvSpPr txBox="1"/>
          <p:nvPr/>
        </p:nvSpPr>
        <p:spPr>
          <a:xfrm>
            <a:off x="4315968" y="381000"/>
            <a:ext cx="5169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Boulogne – Sur - Mer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FD9A053-5778-6412-4FCE-FF3AE7640946}"/>
              </a:ext>
            </a:extLst>
          </p:cNvPr>
          <p:cNvSpPr txBox="1"/>
          <p:nvPr/>
        </p:nvSpPr>
        <p:spPr>
          <a:xfrm>
            <a:off x="2409952" y="5557087"/>
            <a:ext cx="8128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Boulogne-sur-Mer (Pas-de-Calais, France) : le quartier de </a:t>
            </a:r>
            <a:r>
              <a:rPr lang="fr-FR" sz="2400" b="1" dirty="0" err="1">
                <a:solidFill>
                  <a:schemeClr val="bg1"/>
                </a:solidFill>
              </a:rPr>
              <a:t>Brecquerecque</a:t>
            </a:r>
            <a:r>
              <a:rPr lang="fr-FR" sz="2400" b="1" dirty="0">
                <a:solidFill>
                  <a:schemeClr val="bg1"/>
                </a:solidFill>
              </a:rPr>
              <a:t>, le beffroi, le phare et la mer.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ndAc>
          <p:stSnd loop="1">
            <p:snd r:embed="rId2" name="HYMNE à BOULOGNE SUR MER.wav"/>
          </p:stSnd>
        </p:sndAc>
      </p:transition>
    </mc:Choice>
    <mc:Fallback xmlns="">
      <p:transition spd="slow" advClick="0" advTm="12000">
        <p:sndAc>
          <p:stSnd loop="1">
            <p:snd r:embed="rId4" name="HYMNE à BOULOGNE SUR M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D6DD1B74-6E3C-994D-16CD-31A924447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546177"/>
            <a:ext cx="5652000" cy="376564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66A815-225C-67BA-1E77-D9C0D2037730}"/>
              </a:ext>
            </a:extLst>
          </p:cNvPr>
          <p:cNvSpPr txBox="1"/>
          <p:nvPr/>
        </p:nvSpPr>
        <p:spPr>
          <a:xfrm>
            <a:off x="6790944" y="1765633"/>
            <a:ext cx="50962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Boulogne-sur-Mer Écouterⓘ est une commune française, sous-préfecture du département du Pas-de-Calais en région Hauts-de-France. Ses habitants sont appelés les Boulonnais.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60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mbarcation, marina&#10;&#10;Le contenu généré par l’IA peut être incorrect.">
            <a:extLst>
              <a:ext uri="{FF2B5EF4-FFF2-40B4-BE49-F238E27FC236}">
                <a16:creationId xmlns:a16="http://schemas.microsoft.com/office/drawing/2014/main" id="{D504F8BF-F31C-429C-BB73-0D0B140996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368F75-A7A7-AAAD-DE29-840EA4F2802C}"/>
              </a:ext>
            </a:extLst>
          </p:cNvPr>
          <p:cNvSpPr txBox="1"/>
          <p:nvPr/>
        </p:nvSpPr>
        <p:spPr>
          <a:xfrm>
            <a:off x="8948928" y="3866805"/>
            <a:ext cx="3243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plaisance de Boulogne-sur-Mer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epère&#10;&#10;Le contenu généré par l’IA peut être incorrect.">
            <a:extLst>
              <a:ext uri="{FF2B5EF4-FFF2-40B4-BE49-F238E27FC236}">
                <a16:creationId xmlns:a16="http://schemas.microsoft.com/office/drawing/2014/main" id="{2530B868-EAEE-DD7F-4059-7420C2E121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4901" y="279000"/>
            <a:ext cx="843514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25612A-E0E6-EA6E-662F-F70A586CF491}"/>
              </a:ext>
            </a:extLst>
          </p:cNvPr>
          <p:cNvSpPr txBox="1"/>
          <p:nvPr/>
        </p:nvSpPr>
        <p:spPr>
          <a:xfrm>
            <a:off x="66213" y="3140994"/>
            <a:ext cx="32849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Boulogne-sur-Mer (département du Pas-de-Calais, France): Basilique Notre-Dame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Le contenu généré par l’IA peut être incorrect.">
            <a:extLst>
              <a:ext uri="{FF2B5EF4-FFF2-40B4-BE49-F238E27FC236}">
                <a16:creationId xmlns:a16="http://schemas.microsoft.com/office/drawing/2014/main" id="{97C8FA6C-998C-108D-9845-A09FBDEE1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53DD0-37C1-5F25-F041-0B5572F89D58}"/>
              </a:ext>
            </a:extLst>
          </p:cNvPr>
          <p:cNvSpPr txBox="1"/>
          <p:nvPr/>
        </p:nvSpPr>
        <p:spPr>
          <a:xfrm>
            <a:off x="8961120" y="2389632"/>
            <a:ext cx="3048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Commemorative column, memorialising Napoléon and the Grande Armée, at Wimille, near Boulogne-sur-mer,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20D3F052-E928-2850-381E-068D94EB9C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315B79-6368-91CC-8B98-27DCF07CBB16}"/>
              </a:ext>
            </a:extLst>
          </p:cNvPr>
          <p:cNvSpPr txBox="1"/>
          <p:nvPr/>
        </p:nvSpPr>
        <p:spPr>
          <a:xfrm>
            <a:off x="170688" y="2706624"/>
            <a:ext cx="33406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théâtre Monsigny de Boulogne-sur-Mer en 2023 (1). Rénové de 2021 à 2023 et inauguré le 3 février 2023.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Voilier, plein air&#10;&#10;Le contenu généré par l’IA peut être incorrect.">
            <a:extLst>
              <a:ext uri="{FF2B5EF4-FFF2-40B4-BE49-F238E27FC236}">
                <a16:creationId xmlns:a16="http://schemas.microsoft.com/office/drawing/2014/main" id="{6C06A9E6-C12B-AC8E-A3AF-580324ACED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918" y="279000"/>
            <a:ext cx="982216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D9022-C426-DF98-76A9-73172113FB74}"/>
              </a:ext>
            </a:extLst>
          </p:cNvPr>
          <p:cNvSpPr txBox="1"/>
          <p:nvPr/>
        </p:nvSpPr>
        <p:spPr>
          <a:xfrm>
            <a:off x="1442592" y="6117335"/>
            <a:ext cx="9564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Quai Gambetta : les voiliers traditionnels pour les ballades en mer.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2C1D7E17-3E54-67DD-B912-A15800930E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98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4F7944-9FCD-01CC-C3DD-505AED004C2F}"/>
              </a:ext>
            </a:extLst>
          </p:cNvPr>
          <p:cNvSpPr txBox="1"/>
          <p:nvPr/>
        </p:nvSpPr>
        <p:spPr>
          <a:xfrm>
            <a:off x="10094976" y="2828544"/>
            <a:ext cx="21945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Square Auguste Mariette-Pacha, obélisque Auguste-Mariette.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Le contenu généré par l’IA peut être incorrect.">
            <a:extLst>
              <a:ext uri="{FF2B5EF4-FFF2-40B4-BE49-F238E27FC236}">
                <a16:creationId xmlns:a16="http://schemas.microsoft.com/office/drawing/2014/main" id="{081109D3-DF1E-8A4F-A1A0-E129FF046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DE3AFB-D15C-9F1C-4DF2-2D0189D44085}"/>
              </a:ext>
            </a:extLst>
          </p:cNvPr>
          <p:cNvSpPr txBox="1"/>
          <p:nvPr/>
        </p:nvSpPr>
        <p:spPr>
          <a:xfrm>
            <a:off x="487680" y="3730752"/>
            <a:ext cx="33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Dalton - Boulogne-sur-Mer.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ersonnes, aquarium, groupe&#10;&#10;Le contenu généré par l’IA peut être incorrect.">
            <a:extLst>
              <a:ext uri="{FF2B5EF4-FFF2-40B4-BE49-F238E27FC236}">
                <a16:creationId xmlns:a16="http://schemas.microsoft.com/office/drawing/2014/main" id="{D02FC5B4-5638-6DC6-A01E-A6C68550CF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22197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80BFD-8D4F-9D27-A253-76E0BC27AAAA}"/>
              </a:ext>
            </a:extLst>
          </p:cNvPr>
          <p:cNvSpPr txBox="1"/>
          <p:nvPr/>
        </p:nvSpPr>
        <p:spPr>
          <a:xfrm>
            <a:off x="2962656" y="5791200"/>
            <a:ext cx="666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Aquarium géant du Centre National de la Mer Nausicaa à </a:t>
            </a:r>
            <a:r>
              <a:rPr lang="fr-FR" sz="2400" b="1" dirty="0" err="1">
                <a:solidFill>
                  <a:srgbClr val="FFFF00"/>
                </a:solidFill>
              </a:rPr>
              <a:t>Boulogne-sur-mer</a:t>
            </a:r>
            <a:r>
              <a:rPr lang="fr-FR" sz="2400" b="1" dirty="0">
                <a:solidFill>
                  <a:srgbClr val="FFFF00"/>
                </a:solidFill>
              </a:rPr>
              <a:t> (Pas-de-Calais).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71A3C0B1-4E72-27D8-5EEA-6DC988392E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32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1C1351-5A77-91DF-CD7F-61A57CEC241D}"/>
              </a:ext>
            </a:extLst>
          </p:cNvPr>
          <p:cNvSpPr txBox="1"/>
          <p:nvPr/>
        </p:nvSpPr>
        <p:spPr>
          <a:xfrm>
            <a:off x="9095232" y="3133344"/>
            <a:ext cx="3096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Boulogne-sur-Mer, Pas-de-Calais,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arbre&#10;&#10;Le contenu généré par l’IA peut être incorrect.">
            <a:extLst>
              <a:ext uri="{FF2B5EF4-FFF2-40B4-BE49-F238E27FC236}">
                <a16:creationId xmlns:a16="http://schemas.microsoft.com/office/drawing/2014/main" id="{668BD153-D23A-80BC-809A-E442A3AC75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64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327AD6-C61D-AB0B-A0EE-85177A23266A}"/>
              </a:ext>
            </a:extLst>
          </p:cNvPr>
          <p:cNvSpPr txBox="1"/>
          <p:nvPr/>
        </p:nvSpPr>
        <p:spPr>
          <a:xfrm>
            <a:off x="316992" y="3523488"/>
            <a:ext cx="3108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Promenade San Martin, le long de la plage de Boulogne-sur-Mer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0B0DBB-FD65-8AC0-4B66-5E57576613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261000"/>
            <a:ext cx="8448000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557B8-C41D-8381-1F98-8B5366140A99}"/>
              </a:ext>
            </a:extLst>
          </p:cNvPr>
          <p:cNvSpPr txBox="1"/>
          <p:nvPr/>
        </p:nvSpPr>
        <p:spPr>
          <a:xfrm>
            <a:off x="8936736" y="4794504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DCDFBF-6053-52AD-8CB0-5B1B9BF941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747562"/>
            <a:ext cx="11340000" cy="53628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1CE6FD-DE1C-BBD3-0B92-84B031F58D2C}"/>
              </a:ext>
            </a:extLst>
          </p:cNvPr>
          <p:cNvSpPr txBox="1"/>
          <p:nvPr/>
        </p:nvSpPr>
        <p:spPr>
          <a:xfrm>
            <a:off x="1280160" y="6110437"/>
            <a:ext cx="10802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vue de ces « paysages des falaises d’Opale » : le cap Blanc-Nez.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0D4F93-CE39-CDA2-DCE2-2E4BF12A1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29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D0BA2-6623-466B-9741-AC082102345D}"/>
              </a:ext>
            </a:extLst>
          </p:cNvPr>
          <p:cNvSpPr txBox="1"/>
          <p:nvPr/>
        </p:nvSpPr>
        <p:spPr>
          <a:xfrm>
            <a:off x="256032" y="3925824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rue Thiers, dans le centre-ville.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0A71C0-0D30-6E61-A1A4-DC971303C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B0FE67-77C0-CC95-E6FB-588BC26FB673}"/>
              </a:ext>
            </a:extLst>
          </p:cNvPr>
          <p:cNvSpPr txBox="1"/>
          <p:nvPr/>
        </p:nvSpPr>
        <p:spPr>
          <a:xfrm>
            <a:off x="9046464" y="3011424"/>
            <a:ext cx="304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boulevard Beaucerf, dans le quartier Bréquerecque.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D3FB9383-5511-C2D5-1A17-DD25F7B2B7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D6773-436C-CFF2-AF47-D2773716A5A6}"/>
              </a:ext>
            </a:extLst>
          </p:cNvPr>
          <p:cNvSpPr txBox="1"/>
          <p:nvPr/>
        </p:nvSpPr>
        <p:spPr>
          <a:xfrm>
            <a:off x="341376" y="3429000"/>
            <a:ext cx="2999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place d'Argentine, dans le quartier du Chemin Vert.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ciel&#10;&#10;Le contenu généré par l’IA peut être incorrect.">
            <a:extLst>
              <a:ext uri="{FF2B5EF4-FFF2-40B4-BE49-F238E27FC236}">
                <a16:creationId xmlns:a16="http://schemas.microsoft.com/office/drawing/2014/main" id="{7A96EC2B-333C-1EFB-5F7C-2302D1B31B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7D6DC1-5EC1-EB31-2D89-528CEC96E941}"/>
              </a:ext>
            </a:extLst>
          </p:cNvPr>
          <p:cNvSpPr txBox="1"/>
          <p:nvPr/>
        </p:nvSpPr>
        <p:spPr>
          <a:xfrm>
            <a:off x="8704800" y="3608832"/>
            <a:ext cx="318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ferry pour l'Angleterre dans le port en 2008.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Le contenu généré par l’IA peut être incorrect.">
            <a:extLst>
              <a:ext uri="{FF2B5EF4-FFF2-40B4-BE49-F238E27FC236}">
                <a16:creationId xmlns:a16="http://schemas.microsoft.com/office/drawing/2014/main" id="{7089E639-33C0-A8E8-D778-3F3D98ABA6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48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BFD8AF-5C43-220D-336A-C1FE95EFCF01}"/>
              </a:ext>
            </a:extLst>
          </p:cNvPr>
          <p:cNvSpPr txBox="1"/>
          <p:nvPr/>
        </p:nvSpPr>
        <p:spPr>
          <a:xfrm>
            <a:off x="243840" y="3200400"/>
            <a:ext cx="3279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Construit en 2009 pour 46 millions d'euros, le hub port n'a quasiment jamais été utilisé.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42D3AD9E-C699-5D49-82D0-3D4D72296A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0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F41B33-4A11-C237-EE58-822A436C471F}"/>
              </a:ext>
            </a:extLst>
          </p:cNvPr>
          <p:cNvSpPr txBox="1"/>
          <p:nvPr/>
        </p:nvSpPr>
        <p:spPr>
          <a:xfrm>
            <a:off x="9009888" y="3191547"/>
            <a:ext cx="3182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Square Mariette-Pacha, autour des remparts.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895F4CA9-4A8D-EA60-8FC2-FCA6958B79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31" y="660463"/>
            <a:ext cx="4486487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arbre, ciel&#10;&#10;Le contenu généré par l’IA peut être incorrect.">
            <a:extLst>
              <a:ext uri="{FF2B5EF4-FFF2-40B4-BE49-F238E27FC236}">
                <a16:creationId xmlns:a16="http://schemas.microsoft.com/office/drawing/2014/main" id="{73783203-B5AE-2D1C-C93A-5D9068391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869" y="3098863"/>
            <a:ext cx="4762500" cy="3171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DE7852BC-1B6C-BA8C-21E0-53DAA3855C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3282556"/>
            <a:ext cx="4438819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F2EDE7B3-94C8-1E35-74E2-19D1AF3C11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358" y="588119"/>
            <a:ext cx="4547082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C78EB99A-7EF8-C858-56BD-00DD2A92BA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1" y="575881"/>
            <a:ext cx="4492985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ciel, pelouse&#10;&#10;Le contenu généré par l’IA peut être incorrect.">
            <a:extLst>
              <a:ext uri="{FF2B5EF4-FFF2-40B4-BE49-F238E27FC236}">
                <a16:creationId xmlns:a16="http://schemas.microsoft.com/office/drawing/2014/main" id="{21C44543-400D-902F-43A0-ED9FE08805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4700" y="3336607"/>
            <a:ext cx="446673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3773F4A5-244C-AF2A-7047-F1EF1F1044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985" y="3429000"/>
            <a:ext cx="4412911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696E5671-CD4D-B5F4-9E1B-534979963C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106" y="441000"/>
            <a:ext cx="4479341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57A3F84D-CBF0-9E0C-2C69-0081E214E8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79" y="441000"/>
            <a:ext cx="4479382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16D1D97A-86C4-D76F-35B0-8F592D0873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6512" y="3502632"/>
            <a:ext cx="778588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our, fenêtre&#10;&#10;Le contenu généré par l’IA peut être incorrect.">
            <a:extLst>
              <a:ext uri="{FF2B5EF4-FFF2-40B4-BE49-F238E27FC236}">
                <a16:creationId xmlns:a16="http://schemas.microsoft.com/office/drawing/2014/main" id="{477F7D42-FFF9-2658-FCD7-D34BD6E67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16" y="3319272"/>
            <a:ext cx="44831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0E72F1-0EF4-23B2-96C6-AA7019D0E425}"/>
              </a:ext>
            </a:extLst>
          </p:cNvPr>
          <p:cNvSpPr txBox="1"/>
          <p:nvPr/>
        </p:nvSpPr>
        <p:spPr>
          <a:xfrm>
            <a:off x="219456" y="954876"/>
            <a:ext cx="7059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vieille ville et ses remparts proposent une balade très chouette et la basilique propose la visite de ses cryptes sous un vaste labyrinthe souterrain envahi de décors peints ! </a:t>
            </a:r>
          </a:p>
        </p:txBody>
      </p:sp>
      <p:pic>
        <p:nvPicPr>
          <p:cNvPr id="6" name="Image 5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DDA8F23B-7C0D-6C09-272B-67A166EB34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624" y="574536"/>
            <a:ext cx="4429087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eau&#10;&#10;Le contenu généré par l’IA peut être incorrect.">
            <a:extLst>
              <a:ext uri="{FF2B5EF4-FFF2-40B4-BE49-F238E27FC236}">
                <a16:creationId xmlns:a16="http://schemas.microsoft.com/office/drawing/2014/main" id="{A03F308F-C425-49E4-FE91-B973EAC9B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927" y="609600"/>
            <a:ext cx="4426666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ciel, eau&#10;&#10;Le contenu généré par l’IA peut être incorrect.">
            <a:extLst>
              <a:ext uri="{FF2B5EF4-FFF2-40B4-BE49-F238E27FC236}">
                <a16:creationId xmlns:a16="http://schemas.microsoft.com/office/drawing/2014/main" id="{E1043C87-6D0A-67AA-EF28-8CC64467DF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7761" y="3304992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A01CDCC8-E565-B0E7-0350-3F19AC8BD5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016" y="3108960"/>
            <a:ext cx="4080000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bâtiment, cour&#10;&#10;Le contenu généré par l’IA peut être incorrect.">
            <a:extLst>
              <a:ext uri="{FF2B5EF4-FFF2-40B4-BE49-F238E27FC236}">
                <a16:creationId xmlns:a16="http://schemas.microsoft.com/office/drawing/2014/main" id="{7EA8FA59-ACE4-D28F-7490-44CD61ED57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928" y="670560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coffre&#10;&#10;Le contenu généré par l’IA peut être incorrect.">
            <a:extLst>
              <a:ext uri="{FF2B5EF4-FFF2-40B4-BE49-F238E27FC236}">
                <a16:creationId xmlns:a16="http://schemas.microsoft.com/office/drawing/2014/main" id="{CC867C8C-5391-6B29-B14B-FC24D14BA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" y="304800"/>
            <a:ext cx="4032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coffre, Moulures, arcade&#10;&#10;Le contenu généré par l’IA peut être incorrect.">
            <a:extLst>
              <a:ext uri="{FF2B5EF4-FFF2-40B4-BE49-F238E27FC236}">
                <a16:creationId xmlns:a16="http://schemas.microsoft.com/office/drawing/2014/main" id="{97FE5557-FE22-8F59-8E6A-ED9652C714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6624" y="340800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chapelle, cathédrale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7D64037E-E681-8F4C-5FC7-9B95D768D3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5000" y="2621280"/>
            <a:ext cx="2970000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utel, lieu de culte, chapelle&#10;&#10;Le contenu généré par l’IA peut être incorrect.">
            <a:extLst>
              <a:ext uri="{FF2B5EF4-FFF2-40B4-BE49-F238E27FC236}">
                <a16:creationId xmlns:a16="http://schemas.microsoft.com/office/drawing/2014/main" id="{5615F315-ECAF-638F-D357-2075EBD53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232" y="3040752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sculpture, harp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E1E4EBF2-6731-AD40-9C6D-CC250EC24A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6522" y="682752"/>
            <a:ext cx="2889000" cy="38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statue, lieu de culte, autel&#10;&#10;Le contenu généré par l’IA peut être incorrect.">
            <a:extLst>
              <a:ext uri="{FF2B5EF4-FFF2-40B4-BE49-F238E27FC236}">
                <a16:creationId xmlns:a16="http://schemas.microsoft.com/office/drawing/2014/main" id="{F0E12C27-537A-D535-394D-2E66F0111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10" y="2340864"/>
            <a:ext cx="2988000" cy="39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texte, signe, affichage&#10;&#10;Le contenu généré par l’IA peut être incorrect.">
            <a:extLst>
              <a:ext uri="{FF2B5EF4-FFF2-40B4-BE49-F238E27FC236}">
                <a16:creationId xmlns:a16="http://schemas.microsoft.com/office/drawing/2014/main" id="{B8D0DE74-8D76-68B2-88FE-0711F96E35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0892" y="597408"/>
            <a:ext cx="3024000" cy="40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CF9FB47-4A89-E03A-F841-1222D0410A7B}"/>
              </a:ext>
            </a:extLst>
          </p:cNvPr>
          <p:cNvSpPr txBox="1"/>
          <p:nvPr/>
        </p:nvSpPr>
        <p:spPr>
          <a:xfrm>
            <a:off x="1426464" y="559805"/>
            <a:ext cx="774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Boulogne Sur Mer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AA596A6-D479-D238-3951-0D1E4BB781BD}"/>
              </a:ext>
            </a:extLst>
          </p:cNvPr>
          <p:cNvSpPr txBox="1"/>
          <p:nvPr/>
        </p:nvSpPr>
        <p:spPr>
          <a:xfrm>
            <a:off x="3304032" y="1659652"/>
            <a:ext cx="5096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BD7AF73-64C8-A019-515B-375169A0AA45}"/>
              </a:ext>
            </a:extLst>
          </p:cNvPr>
          <p:cNvSpPr txBox="1"/>
          <p:nvPr/>
        </p:nvSpPr>
        <p:spPr>
          <a:xfrm>
            <a:off x="5145024" y="3167390"/>
            <a:ext cx="577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288</Words>
  <Application>Microsoft Office PowerPoint</Application>
  <PresentationFormat>Grand écran</PresentationFormat>
  <Paragraphs>25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2025-02-28T10:54:19Z</dcterms:created>
  <dcterms:modified xsi:type="dcterms:W3CDTF">2025-07-07T09:09:31Z</dcterms:modified>
</cp:coreProperties>
</file>