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78" r:id="rId13"/>
    <p:sldId id="268" r:id="rId14"/>
    <p:sldId id="269" r:id="rId15"/>
    <p:sldId id="280" r:id="rId16"/>
    <p:sldId id="270" r:id="rId17"/>
    <p:sldId id="271" r:id="rId18"/>
    <p:sldId id="272" r:id="rId19"/>
    <p:sldId id="273" r:id="rId20"/>
    <p:sldId id="274" r:id="rId21"/>
    <p:sldId id="275" r:id="rId22"/>
    <p:sldId id="276" r:id="rId23"/>
    <p:sldId id="277" r:id="rId24"/>
    <p:sldId id="283" r:id="rId25"/>
    <p:sldId id="279"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qT2mh99yXMIq5pEcI9ofg==" hashData="gmgwD600IgidTfKEz3Li2zYInvobz+Be8ACm9+9sppBX0WKgLocAbqvxkuBi+1QIChgqEUqpQ38/crTxl20FT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2926086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2422686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4131062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4A1FB15-C358-4E52-9981-25BC08C0955E}"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4049487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A1FB15-C358-4E52-9981-25BC08C0955E}" type="datetimeFigureOut">
              <a:rPr lang="fr-FR" smtClean="0"/>
              <a:t>09/07/2025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606512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4A1FB15-C358-4E52-9981-25BC08C0955E}" type="datetimeFigureOut">
              <a:rPr lang="fr-FR" smtClean="0"/>
              <a:t>09/07/2025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494787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4A1FB15-C358-4E52-9981-25BC08C0955E}" type="datetimeFigureOut">
              <a:rPr lang="fr-FR" smtClean="0"/>
              <a:t>09/07/2025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3782182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4A1FB15-C358-4E52-9981-25BC08C0955E}"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2925665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4A1FB15-C358-4E52-9981-25BC08C0955E}"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2041340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472406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F59CDD7-8A4B-4A0B-A696-98DAB0CE4DE7}" type="slidenum">
              <a:rPr lang="fr-FR" smtClean="0"/>
              <a:t>‹N°›</a:t>
            </a:fld>
            <a:endParaRPr lang="fr-FR"/>
          </a:p>
        </p:txBody>
      </p:sp>
    </p:spTree>
    <p:extLst>
      <p:ext uri="{BB962C8B-B14F-4D97-AF65-F5344CB8AC3E}">
        <p14:creationId xmlns:p14="http://schemas.microsoft.com/office/powerpoint/2010/main" val="2475390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7000"/>
            <a:lum/>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A1FB15-C358-4E52-9981-25BC08C0955E}" type="datetimeFigureOut">
              <a:rPr lang="fr-FR" smtClean="0"/>
              <a:t>09/07/2025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59CDD7-8A4B-4A0B-A696-98DAB0CE4DE7}" type="slidenum">
              <a:rPr lang="fr-FR" smtClean="0"/>
              <a:t>‹N°›</a:t>
            </a:fld>
            <a:endParaRPr lang="fr-FR"/>
          </a:p>
        </p:txBody>
      </p:sp>
    </p:spTree>
    <p:extLst>
      <p:ext uri="{BB962C8B-B14F-4D97-AF65-F5344CB8AC3E}">
        <p14:creationId xmlns:p14="http://schemas.microsoft.com/office/powerpoint/2010/main" val="2429345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5.jp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gif"/><Relationship Id="rId5" Type="http://schemas.microsoft.com/office/2007/relationships/hdphoto" Target="../media/hdphoto2.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la-bible-de-la-paella.fr/?page_id=206" TargetMode="External"/><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hyperlink" Target="https://paellasdejose.fr/la-recette-paella-valenciana/" TargetMode="External"/><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13" Type="http://schemas.microsoft.com/office/2007/relationships/hdphoto" Target="../media/hdphoto7.wdp"/><Relationship Id="rId18" Type="http://schemas.openxmlformats.org/officeDocument/2006/relationships/image" Target="../media/image27.png"/><Relationship Id="rId3" Type="http://schemas.openxmlformats.org/officeDocument/2006/relationships/hyperlink" Target="https://www.sciencedirect.com/science/article/abs/pii/S1878450X21001293?via%3Dihub" TargetMode="External"/><Relationship Id="rId21" Type="http://schemas.microsoft.com/office/2007/relationships/hdphoto" Target="../media/hdphoto11.wdp"/><Relationship Id="rId7" Type="http://schemas.microsoft.com/office/2007/relationships/hdphoto" Target="../media/hdphoto4.wdp"/><Relationship Id="rId12" Type="http://schemas.openxmlformats.org/officeDocument/2006/relationships/image" Target="../media/image24.png"/><Relationship Id="rId17" Type="http://schemas.microsoft.com/office/2007/relationships/hdphoto" Target="../media/hdphoto9.wdp"/><Relationship Id="rId25" Type="http://schemas.microsoft.com/office/2007/relationships/hdphoto" Target="../media/hdphoto13.wdp"/><Relationship Id="rId2" Type="http://schemas.openxmlformats.org/officeDocument/2006/relationships/hyperlink" Target="https://www.la-bible-de-la-paella.fr/la-paella-authentique/la-cuisson/paella-au-feu-de-bois-ou-au-gaz/" TargetMode="External"/><Relationship Id="rId16" Type="http://schemas.openxmlformats.org/officeDocument/2006/relationships/image" Target="../media/image26.png"/><Relationship Id="rId20"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1.png"/><Relationship Id="rId11" Type="http://schemas.microsoft.com/office/2007/relationships/hdphoto" Target="../media/hdphoto6.wdp"/><Relationship Id="rId24" Type="http://schemas.openxmlformats.org/officeDocument/2006/relationships/image" Target="../media/image30.png"/><Relationship Id="rId5" Type="http://schemas.microsoft.com/office/2007/relationships/hdphoto" Target="../media/hdphoto3.wdp"/><Relationship Id="rId15" Type="http://schemas.microsoft.com/office/2007/relationships/hdphoto" Target="../media/hdphoto8.wdp"/><Relationship Id="rId23" Type="http://schemas.microsoft.com/office/2007/relationships/hdphoto" Target="../media/hdphoto12.wdp"/><Relationship Id="rId10" Type="http://schemas.openxmlformats.org/officeDocument/2006/relationships/image" Target="../media/image23.png"/><Relationship Id="rId19" Type="http://schemas.microsoft.com/office/2007/relationships/hdphoto" Target="../media/hdphoto10.wdp"/><Relationship Id="rId4" Type="http://schemas.openxmlformats.org/officeDocument/2006/relationships/image" Target="../media/image20.png"/><Relationship Id="rId9" Type="http://schemas.microsoft.com/office/2007/relationships/hdphoto" Target="../media/hdphoto5.wdp"/><Relationship Id="rId14" Type="http://schemas.openxmlformats.org/officeDocument/2006/relationships/image" Target="../media/image25.png"/><Relationship Id="rId22"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hyperlink" Target="https://la-bible-de-la-paella.fr/?page_id=1045" TargetMode="External"/><Relationship Id="rId2" Type="http://schemas.openxmlformats.org/officeDocument/2006/relationships/hyperlink" Target="https://la-bible-de-la-paella.fr/?page_id=175" TargetMode="External"/><Relationship Id="rId1" Type="http://schemas.openxmlformats.org/officeDocument/2006/relationships/slideLayout" Target="../slideLayouts/slideLayout7.xml"/><Relationship Id="rId4" Type="http://schemas.openxmlformats.org/officeDocument/2006/relationships/hyperlink" Target="https://la-bible-de-la-paella.fr/?page_id=1500"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image" Target="../media/image42.jpeg"/><Relationship Id="rId3" Type="http://schemas.openxmlformats.org/officeDocument/2006/relationships/image" Target="../media/image32.jpg"/><Relationship Id="rId7" Type="http://schemas.openxmlformats.org/officeDocument/2006/relationships/image" Target="../media/image36.jpg"/><Relationship Id="rId12" Type="http://schemas.openxmlformats.org/officeDocument/2006/relationships/image" Target="../media/image41.jpeg"/><Relationship Id="rId17" Type="http://schemas.openxmlformats.org/officeDocument/2006/relationships/image" Target="../media/image45.jpg"/><Relationship Id="rId2" Type="http://schemas.openxmlformats.org/officeDocument/2006/relationships/image" Target="../media/image31.jpeg"/><Relationship Id="rId16" Type="http://schemas.openxmlformats.org/officeDocument/2006/relationships/hyperlink" Target="https://paellasdejose.fr/la-recette-paella-valenciana/" TargetMode="External"/><Relationship Id="rId1" Type="http://schemas.openxmlformats.org/officeDocument/2006/relationships/slideLayout" Target="../slideLayouts/slideLayout7.xml"/><Relationship Id="rId6" Type="http://schemas.openxmlformats.org/officeDocument/2006/relationships/image" Target="../media/image35.jpeg"/><Relationship Id="rId11" Type="http://schemas.openxmlformats.org/officeDocument/2006/relationships/image" Target="../media/image40.jpeg"/><Relationship Id="rId5" Type="http://schemas.openxmlformats.org/officeDocument/2006/relationships/image" Target="../media/image34.jpeg"/><Relationship Id="rId15" Type="http://schemas.openxmlformats.org/officeDocument/2006/relationships/image" Target="../media/image44.jpeg"/><Relationship Id="rId10" Type="http://schemas.openxmlformats.org/officeDocument/2006/relationships/image" Target="../media/image39.jpeg"/><Relationship Id="rId4" Type="http://schemas.openxmlformats.org/officeDocument/2006/relationships/image" Target="../media/image33.jpg"/><Relationship Id="rId9" Type="http://schemas.openxmlformats.org/officeDocument/2006/relationships/image" Target="../media/image38.jpeg"/><Relationship Id="rId14" Type="http://schemas.openxmlformats.org/officeDocument/2006/relationships/image" Target="../media/image43.jpg"/></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s://fr.hagengrote.ch/hagen-grote/p/paella-valenciana" TargetMode="External"/><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1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hyperlink" Target="https://la-bible-de-la-paella.fr/?p=7368" TargetMode="External"/><Relationship Id="rId1" Type="http://schemas.openxmlformats.org/officeDocument/2006/relationships/slideLayout" Target="../slideLayouts/slideLayout7.xml"/><Relationship Id="rId5" Type="http://schemas.openxmlformats.org/officeDocument/2006/relationships/image" Target="../media/image50.jpg"/><Relationship Id="rId4" Type="http://schemas.openxmlformats.org/officeDocument/2006/relationships/image" Target="../media/image49.jpg"/></Relationships>
</file>

<file path=ppt/slides/_rels/slide15.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32.jpg"/><Relationship Id="rId3" Type="http://schemas.openxmlformats.org/officeDocument/2006/relationships/image" Target="../media/image52.jpg"/><Relationship Id="rId7" Type="http://schemas.openxmlformats.org/officeDocument/2006/relationships/image" Target="../media/image56.jpg"/><Relationship Id="rId12" Type="http://schemas.openxmlformats.org/officeDocument/2006/relationships/image" Target="../media/image61.jpg"/><Relationship Id="rId2" Type="http://schemas.openxmlformats.org/officeDocument/2006/relationships/image" Target="../media/image51.jpg"/><Relationship Id="rId16" Type="http://schemas.microsoft.com/office/2007/relationships/hdphoto" Target="../media/hdphoto14.wdp"/><Relationship Id="rId1" Type="http://schemas.openxmlformats.org/officeDocument/2006/relationships/slideLayout" Target="../slideLayouts/slideLayout7.xml"/><Relationship Id="rId6" Type="http://schemas.openxmlformats.org/officeDocument/2006/relationships/image" Target="../media/image55.jpg"/><Relationship Id="rId11" Type="http://schemas.openxmlformats.org/officeDocument/2006/relationships/image" Target="../media/image60.jpg"/><Relationship Id="rId5" Type="http://schemas.openxmlformats.org/officeDocument/2006/relationships/image" Target="../media/image54.jpg"/><Relationship Id="rId15" Type="http://schemas.openxmlformats.org/officeDocument/2006/relationships/image" Target="../media/image62.png"/><Relationship Id="rId10" Type="http://schemas.openxmlformats.org/officeDocument/2006/relationships/image" Target="../media/image59.png"/><Relationship Id="rId4" Type="http://schemas.openxmlformats.org/officeDocument/2006/relationships/image" Target="../media/image53.jpg"/><Relationship Id="rId9" Type="http://schemas.openxmlformats.org/officeDocument/2006/relationships/image" Target="../media/image58.jpeg"/><Relationship Id="rId14" Type="http://schemas.openxmlformats.org/officeDocument/2006/relationships/hyperlink" Target="https://paellasdejose.fr/la-recette-paella-valencian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67.jpg"/><Relationship Id="rId3" Type="http://schemas.openxmlformats.org/officeDocument/2006/relationships/hyperlink" Target="https://la-bible-de-la-paella.fr/?page_id=150" TargetMode="External"/><Relationship Id="rId7" Type="http://schemas.openxmlformats.org/officeDocument/2006/relationships/image" Target="../media/image66.jpeg"/><Relationship Id="rId2" Type="http://schemas.openxmlformats.org/officeDocument/2006/relationships/hyperlink" Target="https://la-bible-de-la-paella.fr/?page_id=713" TargetMode="External"/><Relationship Id="rId1" Type="http://schemas.openxmlformats.org/officeDocument/2006/relationships/slideLayout" Target="../slideLayouts/slideLayout7.xml"/><Relationship Id="rId6" Type="http://schemas.microsoft.com/office/2007/relationships/hdphoto" Target="../media/hdphoto15.wdp"/><Relationship Id="rId5" Type="http://schemas.openxmlformats.org/officeDocument/2006/relationships/image" Target="../media/image65.png"/><Relationship Id="rId4" Type="http://schemas.openxmlformats.org/officeDocument/2006/relationships/hyperlink" Target="https://la-bible-de-la-paella.fr/?p=7368"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hyperlink" Target="https://la-bible-de-la-paella.fr/?page_id=180"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la-bible-de-la-paella.fr/?page_id=527" TargetMode="External"/><Relationship Id="rId2" Type="http://schemas.openxmlformats.org/officeDocument/2006/relationships/hyperlink" Target="https://la-bible-de-la-paella.fr/?page_id=180" TargetMode="External"/><Relationship Id="rId1" Type="http://schemas.openxmlformats.org/officeDocument/2006/relationships/slideLayout" Target="../slideLayouts/slideLayout7.xml"/><Relationship Id="rId6" Type="http://schemas.openxmlformats.org/officeDocument/2006/relationships/image" Target="../media/image72.jpeg"/><Relationship Id="rId5" Type="http://schemas.microsoft.com/office/2007/relationships/hdphoto" Target="../media/hdphoto16.wdp"/><Relationship Id="rId4" Type="http://schemas.openxmlformats.org/officeDocument/2006/relationships/image" Target="../media/image71.png"/></Relationships>
</file>

<file path=ppt/slides/_rels/slide2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hyperlink" Target="https://la-bible-de-la-paella.fr/?page_id=3885" TargetMode="External"/><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23.xml.rels><?xml version="1.0" encoding="UTF-8" standalone="yes"?>
<Relationships xmlns="http://schemas.openxmlformats.org/package/2006/relationships"><Relationship Id="rId3" Type="http://schemas.openxmlformats.org/officeDocument/2006/relationships/hyperlink" Target="https://la-bible-de-la-paella.fr/?p=7375" TargetMode="External"/><Relationship Id="rId2" Type="http://schemas.openxmlformats.org/officeDocument/2006/relationships/hyperlink" Target="https://la-bible-de-la-paella.fr/?page_id=180" TargetMode="External"/><Relationship Id="rId1" Type="http://schemas.openxmlformats.org/officeDocument/2006/relationships/slideLayout" Target="../slideLayouts/slideLayout7.xml"/><Relationship Id="rId5" Type="http://schemas.openxmlformats.org/officeDocument/2006/relationships/image" Target="../media/image77.jpg"/><Relationship Id="rId4" Type="http://schemas.openxmlformats.org/officeDocument/2006/relationships/image" Target="../media/image76.jpeg"/></Relationships>
</file>

<file path=ppt/slides/_rels/slide24.xml.rels><?xml version="1.0" encoding="UTF-8" standalone="yes"?>
<Relationships xmlns="http://schemas.openxmlformats.org/package/2006/relationships"><Relationship Id="rId3" Type="http://schemas.openxmlformats.org/officeDocument/2006/relationships/hyperlink" Target="https://worldpaelladay.org/en/world-paella-day/" TargetMode="External"/><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0.png"/><Relationship Id="rId7" Type="http://schemas.openxmlformats.org/officeDocument/2006/relationships/image" Target="../media/image5.jpg"/><Relationship Id="rId2" Type="http://schemas.openxmlformats.org/officeDocument/2006/relationships/image" Target="../media/image79.gif"/><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81.png"/><Relationship Id="rId4" Type="http://schemas.microsoft.com/office/2007/relationships/hdphoto" Target="../media/hdphoto17.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5">
            <a:extLst>
              <a:ext uri="{28A0092B-C50C-407E-A947-70E740481C1C}">
                <a14:useLocalDpi xmlns:a14="http://schemas.microsoft.com/office/drawing/2010/main" val="0"/>
              </a:ext>
            </a:extLst>
          </a:blip>
          <a:srcRect l="1691" r="1268"/>
          <a:stretch/>
        </p:blipFill>
        <p:spPr>
          <a:xfrm>
            <a:off x="3340100" y="1530350"/>
            <a:ext cx="5829300" cy="3057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5326" y="2217689"/>
            <a:ext cx="2078796" cy="1330429"/>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96801" y="2447679"/>
            <a:ext cx="1298448" cy="144475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Musique-flamenco-libre-de-droit-avec-CyberSDF-_152kbit_Opus_ (1)">
            <a:hlinkClick r:id="" action="ppaction://media"/>
          </p:cNvPr>
          <p:cNvPicPr>
            <a:picLocks noChangeAspect="1"/>
          </p:cNvPicPr>
          <p:nvPr>
            <a:audioFile r:link="rId1"/>
            <p:extLst>
              <p:ext uri="{DAA4B4D4-6D71-4841-9C94-3DE7FCFB9230}">
                <p14:media xmlns:p14="http://schemas.microsoft.com/office/powerpoint/2010/main" r:embed="rId2">
                  <p14:trim st="4896"/>
                </p14:media>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72055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 presetClass="mediacall" presetSubtype="0" fill="hold" nodeType="afterEffect">
                                  <p:stCondLst>
                                    <p:cond delay="0"/>
                                  </p:stCondLst>
                                  <p:childTnLst>
                                    <p:cmd type="call" cmd="playFrom(0.0)">
                                      <p:cBhvr>
                                        <p:cTn id="12"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13"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colorTemperature colorTemp="88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101600" y="826344"/>
            <a:ext cx="11988800" cy="2862322"/>
          </a:xfrm>
          <a:prstGeom prst="rect">
            <a:avLst/>
          </a:prstGeom>
        </p:spPr>
        <p:txBody>
          <a:bodyPr wrap="square">
            <a:spAutoFit/>
          </a:bodyPr>
          <a:lstStyle/>
          <a:p>
            <a:r>
              <a:rPr lang="fr-FR" b="1" i="0" dirty="0" smtClean="0">
                <a:solidFill>
                  <a:srgbClr val="000000"/>
                </a:solidFill>
                <a:effectLst/>
                <a:latin typeface="Verdana" panose="020B0604030504040204" pitchFamily="34" charset="0"/>
                <a:ea typeface="Verdana" panose="020B0604030504040204" pitchFamily="34" charset="0"/>
              </a:rPr>
              <a:t>Impossible de donner une définition de la </a:t>
            </a:r>
            <a:r>
              <a:rPr lang="fr-FR" b="1" i="1" dirty="0" smtClean="0">
                <a:solidFill>
                  <a:srgbClr val="000000"/>
                </a:solidFill>
                <a:effectLst/>
                <a:latin typeface="Verdana" panose="020B0604030504040204" pitchFamily="34" charset="0"/>
                <a:ea typeface="Verdana" panose="020B0604030504040204" pitchFamily="34" charset="0"/>
              </a:rPr>
              <a:t>paella</a:t>
            </a:r>
            <a:r>
              <a:rPr lang="fr-FR" b="1" i="0" dirty="0" smtClean="0">
                <a:solidFill>
                  <a:srgbClr val="000000"/>
                </a:solidFill>
                <a:effectLst/>
                <a:latin typeface="Verdana" panose="020B0604030504040204" pitchFamily="34" charset="0"/>
                <a:ea typeface="Verdana" panose="020B0604030504040204" pitchFamily="34" charset="0"/>
              </a:rPr>
              <a:t> unique.</a:t>
            </a:r>
            <a:br>
              <a:rPr lang="fr-FR" b="1" i="0" dirty="0" smtClean="0">
                <a:solidFill>
                  <a:srgbClr val="000000"/>
                </a:solidFill>
                <a:effectLst/>
                <a:latin typeface="Verdana" panose="020B0604030504040204" pitchFamily="34" charset="0"/>
                <a:ea typeface="Verdana" panose="020B0604030504040204" pitchFamily="34" charset="0"/>
              </a:rPr>
            </a:br>
            <a:r>
              <a:rPr lang="fr-FR" b="1" i="0" dirty="0" smtClean="0">
                <a:solidFill>
                  <a:srgbClr val="000000"/>
                </a:solidFill>
                <a:effectLst/>
                <a:latin typeface="Verdana" panose="020B0604030504040204" pitchFamily="34" charset="0"/>
                <a:ea typeface="Verdana" panose="020B0604030504040204" pitchFamily="34" charset="0"/>
              </a:rPr>
              <a:t>La </a:t>
            </a:r>
            <a:r>
              <a:rPr lang="fr-FR" b="1" i="1" dirty="0" smtClean="0">
                <a:solidFill>
                  <a:srgbClr val="000000"/>
                </a:solidFill>
                <a:effectLst/>
                <a:latin typeface="Verdana" panose="020B0604030504040204" pitchFamily="34" charset="0"/>
                <a:ea typeface="Verdana" panose="020B0604030504040204" pitchFamily="34" charset="0"/>
              </a:rPr>
              <a:t>paella</a:t>
            </a:r>
            <a:r>
              <a:rPr lang="fr-FR" b="1" i="0" dirty="0" smtClean="0">
                <a:solidFill>
                  <a:srgbClr val="000000"/>
                </a:solidFill>
                <a:effectLst/>
                <a:latin typeface="Verdana" panose="020B0604030504040204" pitchFamily="34" charset="0"/>
                <a:ea typeface="Verdana" panose="020B0604030504040204" pitchFamily="34" charset="0"/>
              </a:rPr>
              <a:t> est LE plat identitaire LE plus universel de toute la gastronomie espagnole.</a:t>
            </a:r>
            <a:br>
              <a:rPr lang="fr-FR" b="1" i="0" dirty="0" smtClean="0">
                <a:solidFill>
                  <a:srgbClr val="000000"/>
                </a:solidFill>
                <a:effectLst/>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Et aujourd’hui, ce plat se mondialise, chaque région, chaque pays se l’approprie, tous les plats de riz dans une paella sont appelés (malheureusement)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sans trop de distinctions.</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Les valenciens sont donc obligés de spécifier </a:t>
            </a:r>
            <a:r>
              <a:rPr lang="fr-FR" b="0" i="1" dirty="0" smtClean="0">
                <a:solidFill>
                  <a:srgbClr val="000000"/>
                </a:solidFill>
                <a:effectLst/>
                <a:latin typeface="Verdana" panose="020B0604030504040204" pitchFamily="34" charset="0"/>
                <a:ea typeface="Verdana" panose="020B0604030504040204" pitchFamily="34" charset="0"/>
              </a:rPr>
              <a:t>paella </a:t>
            </a:r>
            <a:r>
              <a:rPr lang="fr-FR" b="0" i="1" dirty="0" err="1" smtClean="0">
                <a:solidFill>
                  <a:srgbClr val="000000"/>
                </a:solidFill>
                <a:effectLst/>
                <a:latin typeface="Verdana" panose="020B0604030504040204" pitchFamily="34" charset="0"/>
                <a:ea typeface="Verdana" panose="020B0604030504040204" pitchFamily="34" charset="0"/>
              </a:rPr>
              <a:t>valenciana</a:t>
            </a:r>
            <a:r>
              <a:rPr lang="fr-FR" b="0" i="0" dirty="0" smtClean="0">
                <a:solidFill>
                  <a:srgbClr val="000000"/>
                </a:solidFill>
                <a:effectLst/>
                <a:latin typeface="Verdana" panose="020B0604030504040204" pitchFamily="34" charset="0"/>
                <a:ea typeface="Verdana" panose="020B0604030504040204" pitchFamily="34" charset="0"/>
              </a:rPr>
              <a:t>, pour parler de leur plat et le différencier de toutes ses variantes (poissons, fruits de mer, mixtes, porc… ).</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Et à Valencia, appeler une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 </a:t>
            </a:r>
            <a:r>
              <a:rPr lang="fr-FR" b="0" i="1" dirty="0" smtClean="0">
                <a:solidFill>
                  <a:srgbClr val="000000"/>
                </a:solidFill>
                <a:effectLst/>
                <a:latin typeface="Verdana" panose="020B0604030504040204" pitchFamily="34" charset="0"/>
                <a:ea typeface="Verdana" panose="020B0604030504040204" pitchFamily="34" charset="0"/>
              </a:rPr>
              <a:t>paella </a:t>
            </a:r>
            <a:r>
              <a:rPr lang="fr-FR" b="0" i="1" dirty="0" err="1" smtClean="0">
                <a:solidFill>
                  <a:srgbClr val="000000"/>
                </a:solidFill>
                <a:effectLst/>
                <a:latin typeface="Verdana" panose="020B0604030504040204" pitchFamily="34" charset="0"/>
                <a:ea typeface="Verdana" panose="020B0604030504040204" pitchFamily="34" charset="0"/>
              </a:rPr>
              <a:t>valenciana</a:t>
            </a:r>
            <a:r>
              <a:rPr lang="fr-FR" b="0" i="0" dirty="0" smtClean="0">
                <a:solidFill>
                  <a:srgbClr val="000000"/>
                </a:solidFill>
                <a:effectLst/>
                <a:latin typeface="Verdana" panose="020B0604030504040204" pitchFamily="34" charset="0"/>
                <a:ea typeface="Verdana" panose="020B0604030504040204" pitchFamily="34" charset="0"/>
              </a:rPr>
              <a:t>, est redondant, pléonastique et ridicule pour n’importe quel valencien, car c’est d’une évidence absolue…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La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évolue pour le meilleur et parfois pour le pire. Pas de nostalgie à avoir, c’est la contrepartie d’un succès planétaire.</a:t>
            </a:r>
            <a:endParaRPr lang="fr-FR" dirty="0">
              <a:latin typeface="Verdana" panose="020B0604030504040204" pitchFamily="34" charset="0"/>
              <a:ea typeface="Verdana" panose="020B0604030504040204" pitchFamily="34" charset="0"/>
            </a:endParaRPr>
          </a:p>
        </p:txBody>
      </p:sp>
      <p:pic>
        <p:nvPicPr>
          <p:cNvPr id="4" name="Image 3"/>
          <p:cNvPicPr>
            <a:picLocks noChangeAspect="1"/>
          </p:cNvPicPr>
          <p:nvPr/>
        </p:nvPicPr>
        <p:blipFill>
          <a:blip r:embed="rId4" cstate="print">
            <a:extLst>
              <a:ext uri="{BEBA8EAE-BF5A-486C-A8C5-ECC9F3942E4B}">
                <a14:imgProps xmlns:a14="http://schemas.microsoft.com/office/drawing/2010/main">
                  <a14:imgLayer r:embed="rId5">
                    <a14:imgEffect>
                      <a14:backgroundRemoval t="0" b="100000" l="10145" r="87553"/>
                    </a14:imgEffect>
                  </a14:imgLayer>
                </a14:imgProps>
              </a:ext>
              <a:ext uri="{28A0092B-C50C-407E-A947-70E740481C1C}">
                <a14:useLocalDpi xmlns:a14="http://schemas.microsoft.com/office/drawing/2010/main" val="0"/>
              </a:ext>
            </a:extLst>
          </a:blip>
          <a:stretch>
            <a:fillRect/>
          </a:stretch>
        </p:blipFill>
        <p:spPr>
          <a:xfrm>
            <a:off x="240522" y="3581291"/>
            <a:ext cx="5830078" cy="2928908"/>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26434" y="3898873"/>
            <a:ext cx="5095875" cy="857250"/>
          </a:xfrm>
          <a:prstGeom prst="rect">
            <a:avLst/>
          </a:prstGeom>
        </p:spPr>
      </p:pic>
    </p:spTree>
    <p:extLst>
      <p:ext uri="{BB962C8B-B14F-4D97-AF65-F5344CB8AC3E}">
        <p14:creationId xmlns:p14="http://schemas.microsoft.com/office/powerpoint/2010/main" val="4009243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0606" y="602734"/>
            <a:ext cx="4519187" cy="523220"/>
          </a:xfrm>
          <a:prstGeom prst="rect">
            <a:avLst/>
          </a:prstGeom>
        </p:spPr>
        <p:txBody>
          <a:bodyPr wrap="none">
            <a:spAutoFit/>
          </a:bodyPr>
          <a:lstStyle/>
          <a:p>
            <a:pPr algn="ctr" fontAlgn="base"/>
            <a:r>
              <a:rPr lang="fr-FR" sz="2800" b="1" i="0" u="none" strike="noStrike" dirty="0" smtClean="0">
                <a:solidFill>
                  <a:srgbClr val="333333"/>
                </a:solidFill>
                <a:effectLst/>
                <a:latin typeface="Open Sans"/>
              </a:rPr>
              <a:t>Qu’est ce qu’une </a:t>
            </a:r>
            <a:r>
              <a:rPr lang="fr-FR" sz="2800" b="1" i="1" u="none" strike="noStrike" dirty="0" smtClean="0">
                <a:solidFill>
                  <a:srgbClr val="333333"/>
                </a:solidFill>
                <a:effectLst/>
                <a:latin typeface="Open Sans"/>
              </a:rPr>
              <a:t>paella </a:t>
            </a:r>
            <a:r>
              <a:rPr lang="fr-FR" sz="2800" b="1" i="0" u="none" strike="noStrike" dirty="0" smtClean="0">
                <a:solidFill>
                  <a:srgbClr val="333333"/>
                </a:solidFill>
                <a:effectLst/>
                <a:latin typeface="Open Sans"/>
              </a:rPr>
              <a:t>?</a:t>
            </a:r>
            <a:endParaRPr lang="fr-FR" sz="2800" b="1" i="0" u="none" strike="noStrike" dirty="0">
              <a:solidFill>
                <a:srgbClr val="333333"/>
              </a:solidFill>
              <a:effectLst/>
              <a:latin typeface="Open Sans"/>
            </a:endParaRPr>
          </a:p>
        </p:txBody>
      </p:sp>
      <p:sp>
        <p:nvSpPr>
          <p:cNvPr id="3" name="Rectangle 2"/>
          <p:cNvSpPr/>
          <p:nvPr/>
        </p:nvSpPr>
        <p:spPr>
          <a:xfrm>
            <a:off x="610606" y="1125954"/>
            <a:ext cx="6096000" cy="5632311"/>
          </a:xfrm>
          <a:prstGeom prst="rect">
            <a:avLst/>
          </a:prstGeom>
        </p:spPr>
        <p:txBody>
          <a:bodyPr>
            <a:spAutoFit/>
          </a:bodyPr>
          <a:lstStyle/>
          <a:p>
            <a:r>
              <a:rPr lang="fr-FR" sz="2000" b="0" i="0" dirty="0" smtClean="0">
                <a:solidFill>
                  <a:srgbClr val="000000"/>
                </a:solidFill>
                <a:effectLst/>
                <a:latin typeface="Verdana" panose="020B0604030504040204" pitchFamily="34" charset="0"/>
                <a:ea typeface="Verdana" panose="020B0604030504040204" pitchFamily="34" charset="0"/>
              </a:rPr>
              <a:t>La grande majorité des amateurs de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 à travers le monde pensent qu’à partir du moment où on cuisine du riz avec quoi que ce soit dans une paella on fait une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1" i="0" dirty="0" smtClean="0">
                <a:solidFill>
                  <a:srgbClr val="000000"/>
                </a:solidFill>
                <a:effectLst/>
                <a:latin typeface="Verdana" panose="020B0604030504040204" pitchFamily="34" charset="0"/>
                <a:ea typeface="Verdana" panose="020B0604030504040204" pitchFamily="34" charset="0"/>
              </a:rPr>
              <a:t>Pour les valenciens : il n’en est rien… </a:t>
            </a:r>
            <a:r>
              <a:rPr lang="fr-FR" sz="2000" b="0" i="0" dirty="0" smtClean="0">
                <a:solidFill>
                  <a:srgbClr val="000000"/>
                </a:solidFill>
                <a:effectLst/>
                <a:latin typeface="Verdana" panose="020B0604030504040204" pitchFamily="34" charset="0"/>
                <a:ea typeface="Verdana" panose="020B0604030504040204" pitchFamily="34" charset="0"/>
              </a:rPr>
              <a:t>Ils ont coutume de déclarer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1" i="0" dirty="0" smtClean="0">
                <a:solidFill>
                  <a:srgbClr val="000000"/>
                </a:solidFill>
                <a:effectLst/>
                <a:latin typeface="Verdana" panose="020B0604030504040204" pitchFamily="34" charset="0"/>
                <a:ea typeface="Verdana" panose="020B0604030504040204" pitchFamily="34" charset="0"/>
              </a:rPr>
              <a:t>« La </a:t>
            </a:r>
            <a:r>
              <a:rPr lang="fr-FR" sz="2000" b="1" i="1" dirty="0" smtClean="0">
                <a:solidFill>
                  <a:srgbClr val="000000"/>
                </a:solidFill>
                <a:effectLst/>
                <a:latin typeface="Verdana" panose="020B0604030504040204" pitchFamily="34" charset="0"/>
                <a:ea typeface="Verdana" panose="020B0604030504040204" pitchFamily="34" charset="0"/>
              </a:rPr>
              <a:t>paella</a:t>
            </a:r>
            <a:r>
              <a:rPr lang="fr-FR" sz="2000" b="1" i="0" dirty="0" smtClean="0">
                <a:solidFill>
                  <a:srgbClr val="000000"/>
                </a:solidFill>
                <a:effectLst/>
                <a:latin typeface="Verdana" panose="020B0604030504040204" pitchFamily="34" charset="0"/>
                <a:ea typeface="Verdana" panose="020B0604030504040204" pitchFamily="34" charset="0"/>
              </a:rPr>
              <a:t>, ¡ no es </a:t>
            </a:r>
            <a:r>
              <a:rPr lang="fr-FR" sz="2000" b="1" i="0" dirty="0" err="1" smtClean="0">
                <a:solidFill>
                  <a:srgbClr val="000000"/>
                </a:solidFill>
                <a:effectLst/>
                <a:latin typeface="Verdana" panose="020B0604030504040204" pitchFamily="34" charset="0"/>
                <a:ea typeface="Verdana" panose="020B0604030504040204" pitchFamily="34" charset="0"/>
              </a:rPr>
              <a:t>arroz</a:t>
            </a:r>
            <a:r>
              <a:rPr lang="fr-FR" sz="2000" b="1" i="0" dirty="0" smtClean="0">
                <a:solidFill>
                  <a:srgbClr val="000000"/>
                </a:solidFill>
                <a:effectLst/>
                <a:latin typeface="Verdana" panose="020B0604030504040204" pitchFamily="34" charset="0"/>
                <a:ea typeface="Verdana" panose="020B0604030504040204" pitchFamily="34" charset="0"/>
              </a:rPr>
              <a:t> con </a:t>
            </a:r>
            <a:r>
              <a:rPr lang="fr-FR" sz="2000" b="1" i="0" dirty="0" err="1" smtClean="0">
                <a:solidFill>
                  <a:srgbClr val="000000"/>
                </a:solidFill>
                <a:effectLst/>
                <a:latin typeface="Verdana" panose="020B0604030504040204" pitchFamily="34" charset="0"/>
                <a:ea typeface="Verdana" panose="020B0604030504040204" pitchFamily="34" charset="0"/>
              </a:rPr>
              <a:t>cosas</a:t>
            </a:r>
            <a:r>
              <a:rPr lang="fr-FR" sz="2000" b="1" i="0" dirty="0" smtClean="0">
                <a:solidFill>
                  <a:srgbClr val="000000"/>
                </a:solidFill>
                <a:effectLst/>
                <a:latin typeface="Verdana" panose="020B0604030504040204" pitchFamily="34" charset="0"/>
                <a:ea typeface="Verdana" panose="020B0604030504040204" pitchFamily="34" charset="0"/>
              </a:rPr>
              <a:t> !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En français : « La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 ce n’est pas du riz avec des choses !…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1" i="0" dirty="0" smtClean="0">
                <a:solidFill>
                  <a:srgbClr val="000000"/>
                </a:solidFill>
                <a:effectLst/>
                <a:latin typeface="Verdana" panose="020B0604030504040204" pitchFamily="34" charset="0"/>
                <a:ea typeface="Verdana" panose="020B0604030504040204" pitchFamily="34" charset="0"/>
              </a:rPr>
              <a:t>« </a:t>
            </a:r>
            <a:r>
              <a:rPr lang="fr-FR" sz="2000" b="1" i="0" dirty="0" err="1" smtClean="0">
                <a:solidFill>
                  <a:srgbClr val="000000"/>
                </a:solidFill>
                <a:effectLst/>
                <a:latin typeface="Verdana" panose="020B0604030504040204" pitchFamily="34" charset="0"/>
                <a:ea typeface="Verdana" panose="020B0604030504040204" pitchFamily="34" charset="0"/>
              </a:rPr>
              <a:t>Todos</a:t>
            </a:r>
            <a:r>
              <a:rPr lang="fr-FR" sz="2000" b="1" i="0" dirty="0" smtClean="0">
                <a:solidFill>
                  <a:srgbClr val="000000"/>
                </a:solidFill>
                <a:effectLst/>
                <a:latin typeface="Verdana" panose="020B0604030504040204" pitchFamily="34" charset="0"/>
                <a:ea typeface="Verdana" panose="020B0604030504040204" pitchFamily="34" charset="0"/>
              </a:rPr>
              <a:t> las paellas son </a:t>
            </a:r>
            <a:r>
              <a:rPr lang="fr-FR" sz="2000" b="1" i="0" dirty="0" err="1" smtClean="0">
                <a:solidFill>
                  <a:srgbClr val="000000"/>
                </a:solidFill>
                <a:effectLst/>
                <a:latin typeface="Verdana" panose="020B0604030504040204" pitchFamily="34" charset="0"/>
                <a:ea typeface="Verdana" panose="020B0604030504040204" pitchFamily="34" charset="0"/>
              </a:rPr>
              <a:t>arroz</a:t>
            </a:r>
            <a:r>
              <a:rPr lang="fr-FR" sz="2000" b="1" i="0" dirty="0" smtClean="0">
                <a:solidFill>
                  <a:srgbClr val="000000"/>
                </a:solidFill>
                <a:effectLst/>
                <a:latin typeface="Verdana" panose="020B0604030504040204" pitchFamily="34" charset="0"/>
                <a:ea typeface="Verdana" panose="020B0604030504040204" pitchFamily="34" charset="0"/>
              </a:rPr>
              <a:t>, </a:t>
            </a:r>
            <a:r>
              <a:rPr lang="fr-FR" sz="2000" b="1" i="0" dirty="0" err="1" smtClean="0">
                <a:solidFill>
                  <a:srgbClr val="000000"/>
                </a:solidFill>
                <a:effectLst/>
                <a:latin typeface="Verdana" panose="020B0604030504040204" pitchFamily="34" charset="0"/>
                <a:ea typeface="Verdana" panose="020B0604030504040204" pitchFamily="34" charset="0"/>
              </a:rPr>
              <a:t>pero</a:t>
            </a:r>
            <a:r>
              <a:rPr lang="fr-FR" sz="2000" b="1" i="0" dirty="0" smtClean="0">
                <a:solidFill>
                  <a:srgbClr val="000000"/>
                </a:solidFill>
                <a:effectLst/>
                <a:latin typeface="Verdana" panose="020B0604030504040204" pitchFamily="34" charset="0"/>
                <a:ea typeface="Verdana" panose="020B0604030504040204" pitchFamily="34" charset="0"/>
              </a:rPr>
              <a:t> no </a:t>
            </a:r>
            <a:r>
              <a:rPr lang="fr-FR" sz="2000" b="1" i="0" dirty="0" err="1" smtClean="0">
                <a:solidFill>
                  <a:srgbClr val="000000"/>
                </a:solidFill>
                <a:effectLst/>
                <a:latin typeface="Verdana" panose="020B0604030504040204" pitchFamily="34" charset="0"/>
                <a:ea typeface="Verdana" panose="020B0604030504040204" pitchFamily="34" charset="0"/>
              </a:rPr>
              <a:t>todos</a:t>
            </a:r>
            <a:r>
              <a:rPr lang="fr-FR" sz="2000" b="1" i="0" dirty="0" smtClean="0">
                <a:solidFill>
                  <a:srgbClr val="000000"/>
                </a:solidFill>
                <a:effectLst/>
                <a:latin typeface="Verdana" panose="020B0604030504040204" pitchFamily="34" charset="0"/>
                <a:ea typeface="Verdana" panose="020B0604030504040204" pitchFamily="34" charset="0"/>
              </a:rPr>
              <a:t> los </a:t>
            </a:r>
            <a:r>
              <a:rPr lang="fr-FR" sz="2000" b="1" i="0" dirty="0" err="1" smtClean="0">
                <a:solidFill>
                  <a:srgbClr val="000000"/>
                </a:solidFill>
                <a:effectLst/>
                <a:latin typeface="Verdana" panose="020B0604030504040204" pitchFamily="34" charset="0"/>
                <a:ea typeface="Verdana" panose="020B0604030504040204" pitchFamily="34" charset="0"/>
              </a:rPr>
              <a:t>arroces</a:t>
            </a:r>
            <a:r>
              <a:rPr lang="fr-FR" sz="2000" b="1" i="0" dirty="0" smtClean="0">
                <a:solidFill>
                  <a:srgbClr val="000000"/>
                </a:solidFill>
                <a:effectLst/>
                <a:latin typeface="Verdana" panose="020B0604030504040204" pitchFamily="34" charset="0"/>
                <a:ea typeface="Verdana" panose="020B0604030504040204" pitchFamily="34" charset="0"/>
              </a:rPr>
              <a:t> son paella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En Français : « Toutes les paellas sont faites de riz, mais tous les plats de riz ne sont pas des paellas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Mais alors qu’elle est la définition de la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 ?</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La réponse est complexe… Je vais donc l’aborder de plusieurs points de vue…</a:t>
            </a:r>
            <a:endParaRPr lang="fr-FR" sz="2000" dirty="0">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9924" y="1606828"/>
            <a:ext cx="4780952" cy="4457143"/>
          </a:xfrm>
          <a:prstGeom prst="rect">
            <a:avLst/>
          </a:prstGeom>
        </p:spPr>
      </p:pic>
    </p:spTree>
    <p:extLst>
      <p:ext uri="{BB962C8B-B14F-4D97-AF65-F5344CB8AC3E}">
        <p14:creationId xmlns:p14="http://schemas.microsoft.com/office/powerpoint/2010/main" val="37689446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813" y="923836"/>
            <a:ext cx="6096000" cy="1631216"/>
          </a:xfrm>
          <a:prstGeom prst="rect">
            <a:avLst/>
          </a:prstGeom>
        </p:spPr>
        <p:txBody>
          <a:bodyPr>
            <a:spAutoFit/>
          </a:bodyPr>
          <a:lstStyle/>
          <a:p>
            <a:r>
              <a:rPr lang="fr-FR" sz="2000" b="0" i="0" dirty="0" smtClean="0">
                <a:solidFill>
                  <a:srgbClr val="000000"/>
                </a:solidFill>
                <a:effectLst/>
                <a:latin typeface="Verdana" panose="020B0604030504040204" pitchFamily="34" charset="0"/>
                <a:ea typeface="Verdana" panose="020B0604030504040204" pitchFamily="34" charset="0"/>
              </a:rPr>
              <a:t>A Valencia, le rituel de préparation de la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 à l’air libre, se réalise depuis plus de trois siècles par les hommes et cela se perpétue de père en fils au fil de toutes les générations des Valenciens.</a:t>
            </a:r>
            <a:endParaRPr lang="fr-FR" sz="2000" dirty="0">
              <a:latin typeface="Verdana" panose="020B0604030504040204" pitchFamily="34" charset="0"/>
              <a:ea typeface="Verdana" panose="020B0604030504040204" pitchFamily="34" charset="0"/>
            </a:endParaRPr>
          </a:p>
        </p:txBody>
      </p:sp>
      <p:sp>
        <p:nvSpPr>
          <p:cNvPr id="3" name="Rectangle 2"/>
          <p:cNvSpPr/>
          <p:nvPr/>
        </p:nvSpPr>
        <p:spPr>
          <a:xfrm>
            <a:off x="248813" y="297934"/>
            <a:ext cx="3337773" cy="400110"/>
          </a:xfrm>
          <a:prstGeom prst="rect">
            <a:avLst/>
          </a:prstGeom>
        </p:spPr>
        <p:txBody>
          <a:bodyPr wrap="none">
            <a:spAutoFit/>
          </a:bodyPr>
          <a:lstStyle/>
          <a:p>
            <a:pPr algn="ctr" fontAlgn="base"/>
            <a:r>
              <a:rPr lang="fr-FR" b="1" i="0" u="none" strike="noStrike" dirty="0" smtClean="0">
                <a:solidFill>
                  <a:srgbClr val="333333"/>
                </a:solidFill>
                <a:effectLst/>
                <a:latin typeface="Open Sans"/>
              </a:rPr>
              <a:t>La </a:t>
            </a:r>
            <a:r>
              <a:rPr lang="fr-FR" sz="2000" b="1" i="0" u="none" strike="noStrike" dirty="0" smtClean="0">
                <a:solidFill>
                  <a:srgbClr val="333333"/>
                </a:solidFill>
                <a:effectLst/>
                <a:latin typeface="Open Sans"/>
              </a:rPr>
              <a:t>Psychologie</a:t>
            </a:r>
            <a:r>
              <a:rPr lang="fr-FR" b="1" i="0" u="none" strike="noStrike" dirty="0" smtClean="0">
                <a:solidFill>
                  <a:srgbClr val="333333"/>
                </a:solidFill>
                <a:effectLst/>
                <a:latin typeface="Open Sans"/>
              </a:rPr>
              <a:t> de la </a:t>
            </a:r>
            <a:r>
              <a:rPr lang="fr-FR" b="1" i="1" u="none" strike="noStrike" dirty="0" smtClean="0">
                <a:solidFill>
                  <a:srgbClr val="333333"/>
                </a:solidFill>
                <a:effectLst/>
                <a:latin typeface="Open Sans"/>
              </a:rPr>
              <a:t>paella</a:t>
            </a:r>
            <a:endParaRPr lang="fr-FR" b="1" i="0" u="none" strike="noStrike" dirty="0">
              <a:solidFill>
                <a:srgbClr val="333333"/>
              </a:solidFill>
              <a:effectLst/>
              <a:latin typeface="Open Sans"/>
            </a:endParaRPr>
          </a:p>
        </p:txBody>
      </p:sp>
      <p:sp>
        <p:nvSpPr>
          <p:cNvPr id="4" name="Rectangle 3"/>
          <p:cNvSpPr/>
          <p:nvPr/>
        </p:nvSpPr>
        <p:spPr>
          <a:xfrm>
            <a:off x="248813" y="2555052"/>
            <a:ext cx="6096000" cy="3477875"/>
          </a:xfrm>
          <a:prstGeom prst="rect">
            <a:avLst/>
          </a:prstGeom>
        </p:spPr>
        <p:txBody>
          <a:bodyPr>
            <a:spAutoFit/>
          </a:bodyPr>
          <a:lstStyle/>
          <a:p>
            <a:r>
              <a:rPr lang="fr-FR" sz="2000" b="0" i="0" dirty="0" smtClean="0">
                <a:solidFill>
                  <a:srgbClr val="000000"/>
                </a:solidFill>
                <a:effectLst/>
                <a:latin typeface="Verdana" panose="020B0604030504040204" pitchFamily="34" charset="0"/>
                <a:ea typeface="Verdana" panose="020B0604030504040204" pitchFamily="34" charset="0"/>
              </a:rPr>
              <a:t>Celui qui veut cuisiner un plat spécial pour un jour spécial décide très souvent de faire une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Et dans toutes les régions d’Espagne et du Sud de la France, Narbonne, Béziers, du Nord à Nîmes mais aussi l’Ouest à Toulouse, ou l’Est à Marseille, se sont souvent les hommes qui décident de se mettre à cuisiner une </a:t>
            </a:r>
            <a:r>
              <a:rPr lang="fr-FR" sz="2000" b="0" i="1" dirty="0" smtClean="0">
                <a:solidFill>
                  <a:srgbClr val="000000"/>
                </a:solidFill>
                <a:effectLst/>
                <a:latin typeface="Verdana" panose="020B0604030504040204" pitchFamily="34" charset="0"/>
                <a:ea typeface="Verdana" panose="020B0604030504040204" pitchFamily="34" charset="0"/>
              </a:rPr>
              <a:t>paella</a:t>
            </a:r>
            <a:r>
              <a:rPr lang="fr-FR" sz="2000" b="0" i="0" dirty="0" smtClean="0">
                <a:solidFill>
                  <a:srgbClr val="000000"/>
                </a:solidFill>
                <a:effectLst/>
                <a:latin typeface="Verdana" panose="020B0604030504040204" pitchFamily="34" charset="0"/>
                <a:ea typeface="Verdana" panose="020B0604030504040204" pitchFamily="34" charset="0"/>
              </a:rPr>
              <a:t> à l’air libre.</a:t>
            </a:r>
            <a:r>
              <a:rPr lang="fr-FR" sz="2000" dirty="0" smtClean="0">
                <a:latin typeface="Verdana" panose="020B0604030504040204" pitchFamily="34" charset="0"/>
                <a:ea typeface="Verdana" panose="020B0604030504040204" pitchFamily="34" charset="0"/>
              </a:rPr>
              <a:t/>
            </a:r>
            <a:br>
              <a:rPr lang="fr-FR" sz="2000" dirty="0" smtClean="0">
                <a:latin typeface="Verdana" panose="020B0604030504040204" pitchFamily="34" charset="0"/>
                <a:ea typeface="Verdana" panose="020B0604030504040204" pitchFamily="34" charset="0"/>
              </a:rPr>
            </a:br>
            <a:r>
              <a:rPr lang="fr-FR" sz="2000" b="0" i="0" dirty="0" smtClean="0">
                <a:solidFill>
                  <a:srgbClr val="000000"/>
                </a:solidFill>
                <a:effectLst/>
                <a:latin typeface="Verdana" panose="020B0604030504040204" pitchFamily="34" charset="0"/>
                <a:ea typeface="Verdana" panose="020B0604030504040204" pitchFamily="34" charset="0"/>
              </a:rPr>
              <a:t>Derrière ces faits, ce sont plusieurs facteurs psychologiques qui entrent en jeu.</a:t>
            </a:r>
            <a:endParaRPr lang="fr-FR" sz="2000" dirty="0">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4812" y="1437452"/>
            <a:ext cx="5847187" cy="4001724"/>
          </a:xfrm>
          <a:prstGeom prst="rect">
            <a:avLst/>
          </a:prstGeom>
        </p:spPr>
      </p:pic>
    </p:spTree>
    <p:extLst>
      <p:ext uri="{BB962C8B-B14F-4D97-AF65-F5344CB8AC3E}">
        <p14:creationId xmlns:p14="http://schemas.microsoft.com/office/powerpoint/2010/main" val="18085302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5222" y="297934"/>
            <a:ext cx="1300356" cy="369332"/>
          </a:xfrm>
          <a:prstGeom prst="rect">
            <a:avLst/>
          </a:prstGeom>
        </p:spPr>
        <p:txBody>
          <a:bodyPr wrap="none">
            <a:spAutoFit/>
          </a:bodyPr>
          <a:lstStyle/>
          <a:p>
            <a:pPr algn="r" fontAlgn="base"/>
            <a:r>
              <a:rPr lang="fr-FR" b="1" i="0" u="none" strike="noStrike" smtClean="0">
                <a:solidFill>
                  <a:srgbClr val="333333"/>
                </a:solidFill>
                <a:effectLst/>
                <a:latin typeface="Open Sans"/>
              </a:rPr>
              <a:t>Le groupe</a:t>
            </a:r>
            <a:endParaRPr lang="fr-FR" b="1" i="0" u="none" strike="noStrike" dirty="0">
              <a:solidFill>
                <a:srgbClr val="333333"/>
              </a:solidFill>
              <a:effectLst/>
              <a:latin typeface="Open Sans"/>
            </a:endParaRPr>
          </a:p>
        </p:txBody>
      </p:sp>
      <p:sp>
        <p:nvSpPr>
          <p:cNvPr id="3" name="Rectangle 2"/>
          <p:cNvSpPr/>
          <p:nvPr/>
        </p:nvSpPr>
        <p:spPr>
          <a:xfrm>
            <a:off x="546100" y="802839"/>
            <a:ext cx="6578600" cy="2585323"/>
          </a:xfrm>
          <a:prstGeom prst="rect">
            <a:avLst/>
          </a:prstGeom>
        </p:spPr>
        <p:txBody>
          <a:bodyPr wrap="square">
            <a:spAutoFit/>
          </a:bodyPr>
          <a:lstStyle/>
          <a:p>
            <a:r>
              <a:rPr lang="fr-FR" b="0" i="0" dirty="0" smtClean="0">
                <a:solidFill>
                  <a:srgbClr val="000000"/>
                </a:solidFill>
                <a:effectLst/>
                <a:latin typeface="Verdana" panose="020B0604030504040204" pitchFamily="34" charset="0"/>
                <a:ea typeface="Verdana" panose="020B0604030504040204" pitchFamily="34" charset="0"/>
              </a:rPr>
              <a:t>Cuisiner une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est un acte social qui se réalise à l’air libre entre amis.</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La préparation est longue, la cuisson aussi. Et ce long moment de cuisine est souvent partagé entre hommes, même si les familles ne sont pas loin.</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C’est l’occasion de se faire accompagner &amp; aider par ses amis, de se retrouver.</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Un grand moment de partage souvent accompagné de vin.</a:t>
            </a:r>
            <a:endParaRPr lang="fr-FR" dirty="0">
              <a:latin typeface="Verdana" panose="020B0604030504040204" pitchFamily="34" charset="0"/>
              <a:ea typeface="Verdana" panose="020B0604030504040204" pitchFamily="34" charset="0"/>
            </a:endParaRPr>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29366" y="297934"/>
            <a:ext cx="4680000" cy="3225486"/>
          </a:xfrm>
          <a:prstGeom prst="rect">
            <a:avLst/>
          </a:prstGeom>
        </p:spPr>
      </p:pic>
      <p:sp>
        <p:nvSpPr>
          <p:cNvPr id="5" name="Rectangle 4"/>
          <p:cNvSpPr/>
          <p:nvPr/>
        </p:nvSpPr>
        <p:spPr>
          <a:xfrm>
            <a:off x="645222" y="3452740"/>
            <a:ext cx="1633781" cy="369332"/>
          </a:xfrm>
          <a:prstGeom prst="rect">
            <a:avLst/>
          </a:prstGeom>
        </p:spPr>
        <p:txBody>
          <a:bodyPr wrap="none">
            <a:spAutoFit/>
          </a:bodyPr>
          <a:lstStyle/>
          <a:p>
            <a:pPr fontAlgn="base"/>
            <a:r>
              <a:rPr lang="fr-FR" b="1" i="0" u="none" strike="noStrike" dirty="0" smtClean="0">
                <a:solidFill>
                  <a:srgbClr val="333333"/>
                </a:solidFill>
                <a:effectLst/>
                <a:latin typeface="Open Sans"/>
              </a:rPr>
              <a:t>Le Machisme</a:t>
            </a:r>
            <a:endParaRPr lang="fr-FR" b="1" i="0" u="none" strike="noStrike" dirty="0">
              <a:solidFill>
                <a:srgbClr val="333333"/>
              </a:solidFill>
              <a:effectLst/>
              <a:latin typeface="Open Sans"/>
            </a:endParaRPr>
          </a:p>
        </p:txBody>
      </p:sp>
      <p:sp>
        <p:nvSpPr>
          <p:cNvPr id="6" name="Rectangle 5"/>
          <p:cNvSpPr/>
          <p:nvPr/>
        </p:nvSpPr>
        <p:spPr>
          <a:xfrm>
            <a:off x="4737100" y="4228164"/>
            <a:ext cx="7454900" cy="2308324"/>
          </a:xfrm>
          <a:prstGeom prst="rect">
            <a:avLst/>
          </a:prstGeom>
        </p:spPr>
        <p:txBody>
          <a:bodyPr wrap="square">
            <a:spAutoFit/>
          </a:bodyPr>
          <a:lstStyle/>
          <a:p>
            <a:r>
              <a:rPr lang="fr-FR" b="0" i="0" dirty="0" smtClean="0">
                <a:solidFill>
                  <a:srgbClr val="000000"/>
                </a:solidFill>
                <a:effectLst/>
                <a:latin typeface="Verdana" panose="020B0604030504040204" pitchFamily="34" charset="0"/>
                <a:ea typeface="Verdana" panose="020B0604030504040204" pitchFamily="34" charset="0"/>
              </a:rPr>
              <a:t>Social mais surtout masculin. Car c’est en dehors de la cuisine et loin de toute connotation féminine que cela se passe.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Le cuisinier souhaite démontrer publiquement ses aptitudes à réaliser un plat compliqué &amp; baroque, pour lequel il est extrêmement difficile d’obtenir le point optimal de cuisson.</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En conséquence de quoi, s’il réussi, son succès est applaudis, et il ressent l’émotion de l’artiste sous les applaudissements du public.</a:t>
            </a:r>
            <a:endParaRPr lang="fr-FR" dirty="0">
              <a:latin typeface="Verdana" panose="020B0604030504040204" pitchFamily="34" charset="0"/>
              <a:ea typeface="Verdana" panose="020B0604030504040204" pitchFamily="34" charset="0"/>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876" y="3886650"/>
            <a:ext cx="4392000" cy="2758025"/>
          </a:xfrm>
          <a:prstGeom prst="rect">
            <a:avLst/>
          </a:prstGeom>
        </p:spPr>
      </p:pic>
    </p:spTree>
    <p:extLst>
      <p:ext uri="{BB962C8B-B14F-4D97-AF65-F5344CB8AC3E}">
        <p14:creationId xmlns:p14="http://schemas.microsoft.com/office/powerpoint/2010/main" val="13532245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914" y="577334"/>
            <a:ext cx="1595372" cy="369332"/>
          </a:xfrm>
          <a:prstGeom prst="rect">
            <a:avLst/>
          </a:prstGeom>
        </p:spPr>
        <p:txBody>
          <a:bodyPr wrap="none">
            <a:spAutoFit/>
          </a:bodyPr>
          <a:lstStyle/>
          <a:p>
            <a:pPr algn="r" fontAlgn="base"/>
            <a:r>
              <a:rPr lang="fr-FR" b="1" i="0" u="none" strike="noStrike" dirty="0" smtClean="0">
                <a:solidFill>
                  <a:srgbClr val="333333"/>
                </a:solidFill>
                <a:effectLst/>
                <a:latin typeface="Open Sans"/>
              </a:rPr>
              <a:t>L’abondance</a:t>
            </a:r>
            <a:endParaRPr lang="fr-FR" b="1" i="0" u="none" strike="noStrike" dirty="0">
              <a:solidFill>
                <a:srgbClr val="333333"/>
              </a:solidFill>
              <a:effectLst/>
              <a:latin typeface="Open Sans"/>
            </a:endParaRPr>
          </a:p>
        </p:txBody>
      </p:sp>
      <p:sp>
        <p:nvSpPr>
          <p:cNvPr id="3" name="Rectangle 2"/>
          <p:cNvSpPr/>
          <p:nvPr/>
        </p:nvSpPr>
        <p:spPr>
          <a:xfrm>
            <a:off x="114300" y="1572042"/>
            <a:ext cx="6096000" cy="4524315"/>
          </a:xfrm>
          <a:prstGeom prst="rect">
            <a:avLst/>
          </a:prstGeom>
        </p:spPr>
        <p:txBody>
          <a:bodyPr>
            <a:spAutoFit/>
          </a:bodyPr>
          <a:lstStyle/>
          <a:p>
            <a:pPr algn="r" fontAlgn="base">
              <a:buFont typeface="+mj-lt"/>
              <a:buAutoNum type="arabicPeriod"/>
            </a:pPr>
            <a:r>
              <a:rPr lang="fr-FR" b="0" i="0" dirty="0" smtClean="0">
                <a:solidFill>
                  <a:srgbClr val="000000"/>
                </a:solidFill>
                <a:effectLst/>
                <a:latin typeface="Verdana" panose="020B0604030504040204" pitchFamily="34" charset="0"/>
                <a:ea typeface="Verdana" panose="020B0604030504040204" pitchFamily="34" charset="0"/>
              </a:rPr>
              <a:t>La constitution de la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fait que l’on en aperçoit la majorité des ingrédients.</a:t>
            </a:r>
            <a:br>
              <a:rPr lang="fr-FR" b="0" i="0" dirty="0" smtClean="0">
                <a:solidFill>
                  <a:srgbClr val="000000"/>
                </a:solidFill>
                <a:effectLst/>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Si l’on ajoute à cela la grande taille du plat, on est dans la symbolique de l’abondance ramenée par le chasseur, qui revient nourrir son clan.</a:t>
            </a:r>
            <a:br>
              <a:rPr lang="fr-FR" b="0" i="0" dirty="0" smtClean="0">
                <a:solidFill>
                  <a:srgbClr val="000000"/>
                </a:solidFill>
                <a:effectLst/>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D’autant plus que le riz, qui se digère lentement, produit une agréable sensation de satiété.</a:t>
            </a:r>
          </a:p>
          <a:p>
            <a:pPr algn="r" fontAlgn="base"/>
            <a:r>
              <a:rPr lang="fr-FR" b="0" i="0" dirty="0" smtClean="0">
                <a:solidFill>
                  <a:srgbClr val="000000"/>
                </a:solidFill>
                <a:effectLst/>
                <a:latin typeface="Verdana" panose="020B0604030504040204" pitchFamily="34" charset="0"/>
                <a:ea typeface="Verdana" panose="020B0604030504040204" pitchFamily="34" charset="0"/>
              </a:rPr>
              <a:t>Toutes ces sensations de plaisirs physiques &amp; psychologique, consciente &amp; inconsciente, comme la satisfaction de réussir ce plat, cette démonstration de force &amp; de maîtrise, ses saveurs, cette dégustation partagée jusqu’à la digestion entre commentaires, félicitations et plaisanteries autour de celui qui a cuisiné, sont une partie essentielle de la raison du succès mondial de la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de Valencia.</a:t>
            </a:r>
            <a:endParaRPr lang="fr-FR" b="0" i="0" dirty="0">
              <a:solidFill>
                <a:srgbClr val="000000"/>
              </a:solidFill>
              <a:effectLst/>
              <a:latin typeface="Verdana" panose="020B0604030504040204" pitchFamily="34" charset="0"/>
              <a:ea typeface="Verdana" panose="020B0604030504040204" pitchFamily="34" charset="0"/>
            </a:endParaRPr>
          </a:p>
        </p:txBody>
      </p:sp>
      <p:pic>
        <p:nvPicPr>
          <p:cNvPr id="6" name="Image 5"/>
          <p:cNvPicPr>
            <a:picLocks noChangeAspect="1"/>
          </p:cNvPicPr>
          <p:nvPr/>
        </p:nvPicPr>
        <p:blipFill rotWithShape="1">
          <a:blip r:embed="rId2" cstate="print">
            <a:extLst>
              <a:ext uri="{28A0092B-C50C-407E-A947-70E740481C1C}">
                <a14:useLocalDpi xmlns:a14="http://schemas.microsoft.com/office/drawing/2010/main" val="0"/>
              </a:ext>
            </a:extLst>
          </a:blip>
          <a:srcRect t="15744" b="9471"/>
          <a:stretch/>
        </p:blipFill>
        <p:spPr>
          <a:xfrm>
            <a:off x="6281529" y="1661824"/>
            <a:ext cx="5739339" cy="4035166"/>
          </a:xfrm>
          <a:prstGeom prst="rect">
            <a:avLst/>
          </a:prstGeom>
        </p:spPr>
      </p:pic>
    </p:spTree>
    <p:extLst>
      <p:ext uri="{BB962C8B-B14F-4D97-AF65-F5344CB8AC3E}">
        <p14:creationId xmlns:p14="http://schemas.microsoft.com/office/powerpoint/2010/main" val="25220472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359" y="1923970"/>
            <a:ext cx="5423281" cy="400110"/>
          </a:xfrm>
          <a:prstGeom prst="rect">
            <a:avLst/>
          </a:prstGeom>
        </p:spPr>
        <p:txBody>
          <a:bodyPr wrap="none">
            <a:spAutoFit/>
          </a:bodyPr>
          <a:lstStyle/>
          <a:p>
            <a:pPr algn="ctr" fontAlgn="base"/>
            <a:r>
              <a:rPr lang="fr-FR" sz="2000" b="1" i="0" u="none" strike="noStrike" dirty="0" smtClean="0">
                <a:solidFill>
                  <a:srgbClr val="333333"/>
                </a:solidFill>
                <a:effectLst/>
                <a:latin typeface="Open Sans"/>
              </a:rPr>
              <a:t>Une origine folklorique du nom de la </a:t>
            </a:r>
            <a:r>
              <a:rPr lang="fr-FR" sz="2000" b="1" i="1" u="none" strike="noStrike" dirty="0" smtClean="0">
                <a:solidFill>
                  <a:srgbClr val="333333"/>
                </a:solidFill>
                <a:effectLst/>
                <a:latin typeface="Open Sans"/>
              </a:rPr>
              <a:t>paella</a:t>
            </a:r>
            <a:endParaRPr lang="fr-FR" sz="2000" b="1" i="0" u="none" strike="noStrike" dirty="0">
              <a:solidFill>
                <a:srgbClr val="333333"/>
              </a:solidFill>
              <a:effectLst/>
              <a:latin typeface="Open Sans"/>
            </a:endParaRPr>
          </a:p>
        </p:txBody>
      </p:sp>
      <p:sp>
        <p:nvSpPr>
          <p:cNvPr id="3" name="Rectangle 2"/>
          <p:cNvSpPr/>
          <p:nvPr/>
        </p:nvSpPr>
        <p:spPr>
          <a:xfrm>
            <a:off x="336359" y="2343140"/>
            <a:ext cx="6096000" cy="4247317"/>
          </a:xfrm>
          <a:prstGeom prst="rect">
            <a:avLst/>
          </a:prstGeom>
        </p:spPr>
        <p:txBody>
          <a:bodyPr>
            <a:spAutoFit/>
          </a:bodyPr>
          <a:lstStyle/>
          <a:p>
            <a:r>
              <a:rPr lang="fr-FR" b="0" i="0" dirty="0" smtClean="0">
                <a:solidFill>
                  <a:srgbClr val="000000"/>
                </a:solidFill>
                <a:effectLst/>
                <a:latin typeface="Verdana" panose="020B0604030504040204" pitchFamily="34" charset="0"/>
                <a:ea typeface="Verdana" panose="020B0604030504040204" pitchFamily="34" charset="0"/>
              </a:rPr>
              <a:t>Cette anecdote totalement loufoque, n’est pas sérieuse du tout, mais elle prête à sourire et elle raconte que :</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 Dans un village des terres de Valencia, vivait une belle jeune fille que tous les hommes voulaient épouser.</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Son père, un riche notable qui aimait bien manger des plats à base riz, décida d’organiser un concours de cuisine pour tous les prétendants de sa fille.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Ce défit fut relever par beaucoup de jeunes hommes du village &amp; les candidats au moment de le livrer leur plat ont crié : « Pa’ </a:t>
            </a:r>
            <a:r>
              <a:rPr lang="fr-FR" b="0" i="0" dirty="0" err="1" smtClean="0">
                <a:solidFill>
                  <a:srgbClr val="000000"/>
                </a:solidFill>
                <a:effectLst/>
                <a:latin typeface="Verdana" panose="020B0604030504040204" pitchFamily="34" charset="0"/>
                <a:ea typeface="Verdana" panose="020B0604030504040204" pitchFamily="34" charset="0"/>
              </a:rPr>
              <a:t>ella</a:t>
            </a:r>
            <a:r>
              <a:rPr lang="fr-FR" b="0" i="0" dirty="0" smtClean="0">
                <a:solidFill>
                  <a:srgbClr val="000000"/>
                </a:solidFill>
                <a:effectLst/>
                <a:latin typeface="Verdana" panose="020B0604030504040204" pitchFamily="34" charset="0"/>
                <a:ea typeface="Verdana" panose="020B0604030504040204" pitchFamily="34" charset="0"/>
              </a:rPr>
              <a:t> » contraction de « Para </a:t>
            </a:r>
            <a:r>
              <a:rPr lang="fr-FR" b="0" i="0" dirty="0" err="1" smtClean="0">
                <a:solidFill>
                  <a:srgbClr val="000000"/>
                </a:solidFill>
                <a:effectLst/>
                <a:latin typeface="Verdana" panose="020B0604030504040204" pitchFamily="34" charset="0"/>
                <a:ea typeface="Verdana" panose="020B0604030504040204" pitchFamily="34" charset="0"/>
              </a:rPr>
              <a:t>ella</a:t>
            </a:r>
            <a:r>
              <a:rPr lang="fr-FR" b="0" i="0" dirty="0" smtClean="0">
                <a:solidFill>
                  <a:srgbClr val="000000"/>
                </a:solidFill>
                <a:effectLst/>
                <a:latin typeface="Verdana" panose="020B0604030504040204" pitchFamily="34" charset="0"/>
                <a:ea typeface="Verdana" panose="020B0604030504040204" pitchFamily="34" charset="0"/>
              </a:rPr>
              <a:t> » qui se traduit pas « Pour elle! »</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solidFill>
                  <a:srgbClr val="000000"/>
                </a:solidFill>
                <a:effectLst/>
                <a:latin typeface="Verdana" panose="020B0604030504040204" pitchFamily="34" charset="0"/>
                <a:ea typeface="Verdana" panose="020B0604030504040204" pitchFamily="34" charset="0"/>
              </a:rPr>
              <a:t>Ainsi serait né le nom de ce plat : la </a:t>
            </a:r>
            <a:r>
              <a:rPr lang="fr-FR" b="0" i="1" dirty="0" smtClean="0">
                <a:solidFill>
                  <a:srgbClr val="000000"/>
                </a:solidFill>
                <a:effectLst/>
                <a:latin typeface="Verdana" panose="020B0604030504040204" pitchFamily="34" charset="0"/>
                <a:ea typeface="Verdana" panose="020B0604030504040204" pitchFamily="34" charset="0"/>
              </a:rPr>
              <a:t>paella</a:t>
            </a:r>
            <a:r>
              <a:rPr lang="fr-FR" b="0" i="0" dirty="0" smtClean="0">
                <a:solidFill>
                  <a:srgbClr val="000000"/>
                </a:solidFill>
                <a:effectLst/>
                <a:latin typeface="Verdana" panose="020B0604030504040204" pitchFamily="34" charset="0"/>
                <a:ea typeface="Verdana" panose="020B0604030504040204" pitchFamily="34" charset="0"/>
              </a:rPr>
              <a:t>. »</a:t>
            </a:r>
            <a:endParaRPr lang="fr-FR" dirty="0">
              <a:latin typeface="Verdana" panose="020B0604030504040204" pitchFamily="34" charset="0"/>
              <a:ea typeface="Verdana" panose="020B060403050404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0959" y="1809740"/>
            <a:ext cx="5400000" cy="4697106"/>
          </a:xfrm>
          <a:prstGeom prst="rect">
            <a:avLst/>
          </a:prstGeom>
        </p:spPr>
      </p:pic>
      <p:sp>
        <p:nvSpPr>
          <p:cNvPr id="5" name="Rectangle 4"/>
          <p:cNvSpPr/>
          <p:nvPr/>
        </p:nvSpPr>
        <p:spPr>
          <a:xfrm>
            <a:off x="457468" y="145534"/>
            <a:ext cx="3352263" cy="369332"/>
          </a:xfrm>
          <a:prstGeom prst="rect">
            <a:avLst/>
          </a:prstGeom>
        </p:spPr>
        <p:txBody>
          <a:bodyPr wrap="none">
            <a:spAutoFit/>
          </a:bodyPr>
          <a:lstStyle/>
          <a:p>
            <a:pPr algn="ctr" fontAlgn="base"/>
            <a:r>
              <a:rPr lang="fr-FR" b="1" i="0" u="none" strike="noStrike" dirty="0" smtClean="0">
                <a:solidFill>
                  <a:srgbClr val="333333"/>
                </a:solidFill>
                <a:effectLst/>
                <a:latin typeface="Open Sans"/>
              </a:rPr>
              <a:t>L’origine du nom de la </a:t>
            </a:r>
            <a:r>
              <a:rPr lang="fr-FR" b="1" i="1" u="none" strike="noStrike" dirty="0" smtClean="0">
                <a:solidFill>
                  <a:srgbClr val="333333"/>
                </a:solidFill>
                <a:effectLst/>
                <a:latin typeface="Open Sans"/>
              </a:rPr>
              <a:t>paella</a:t>
            </a:r>
            <a:endParaRPr lang="fr-FR" b="1" i="0" u="none" strike="noStrike" dirty="0">
              <a:solidFill>
                <a:srgbClr val="333333"/>
              </a:solidFill>
              <a:effectLst/>
              <a:latin typeface="Open Sans"/>
            </a:endParaRPr>
          </a:p>
        </p:txBody>
      </p:sp>
      <p:sp>
        <p:nvSpPr>
          <p:cNvPr id="6" name="Rectangle 5"/>
          <p:cNvSpPr/>
          <p:nvPr/>
        </p:nvSpPr>
        <p:spPr>
          <a:xfrm>
            <a:off x="457468" y="529445"/>
            <a:ext cx="6096000" cy="923330"/>
          </a:xfrm>
          <a:prstGeom prst="rect">
            <a:avLst/>
          </a:prstGeom>
        </p:spPr>
        <p:txBody>
          <a:bodyPr>
            <a:spAutoFit/>
          </a:bodyPr>
          <a:lstStyle/>
          <a:p>
            <a:r>
              <a:rPr lang="fr-FR" b="0" i="0" dirty="0" smtClean="0">
                <a:solidFill>
                  <a:srgbClr val="000000"/>
                </a:solidFill>
                <a:effectLst/>
                <a:latin typeface="Open Sans"/>
              </a:rPr>
              <a:t>L'étymologie du mot paella est le latin </a:t>
            </a:r>
            <a:r>
              <a:rPr lang="fr-FR" b="1" i="0" dirty="0" smtClean="0">
                <a:solidFill>
                  <a:srgbClr val="000000"/>
                </a:solidFill>
                <a:effectLst/>
                <a:latin typeface="Open Sans"/>
              </a:rPr>
              <a:t>PATELLAM</a:t>
            </a:r>
            <a:r>
              <a:rPr lang="fr-FR" b="0" i="0" dirty="0" smtClean="0">
                <a:solidFill>
                  <a:srgbClr val="000000"/>
                </a:solidFill>
                <a:effectLst/>
                <a:latin typeface="Open Sans"/>
              </a:rPr>
              <a:t>, et les règles de l’évolution phonétique du latin vers les langues romanes, expliquent facilement sa forme.</a:t>
            </a:r>
            <a:endParaRPr lang="fr-FR" dirty="0"/>
          </a:p>
        </p:txBody>
      </p:sp>
    </p:spTree>
    <p:extLst>
      <p:ext uri="{BB962C8B-B14F-4D97-AF65-F5344CB8AC3E}">
        <p14:creationId xmlns:p14="http://schemas.microsoft.com/office/powerpoint/2010/main" val="7874510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5052" y="247134"/>
            <a:ext cx="2975495" cy="400110"/>
          </a:xfrm>
          <a:prstGeom prst="rect">
            <a:avLst/>
          </a:prstGeom>
        </p:spPr>
        <p:txBody>
          <a:bodyPr wrap="none">
            <a:spAutoFit/>
          </a:bodyPr>
          <a:lstStyle/>
          <a:p>
            <a:pPr algn="ctr" fontAlgn="base"/>
            <a:r>
              <a:rPr lang="fr-FR" sz="2000" b="1" i="0" u="none" strike="noStrike" dirty="0" smtClean="0">
                <a:effectLst/>
                <a:latin typeface="Open Sans"/>
              </a:rPr>
              <a:t>La légende de la </a:t>
            </a:r>
            <a:r>
              <a:rPr lang="fr-FR" sz="2000" b="1" i="1" u="none" strike="noStrike" dirty="0" smtClean="0">
                <a:effectLst/>
                <a:latin typeface="Open Sans"/>
              </a:rPr>
              <a:t>paella</a:t>
            </a:r>
            <a:endParaRPr lang="fr-FR" sz="2000" b="1" i="0" u="none" strike="noStrike" dirty="0">
              <a:effectLst/>
              <a:latin typeface="Open Sans"/>
            </a:endParaRPr>
          </a:p>
        </p:txBody>
      </p:sp>
      <p:sp>
        <p:nvSpPr>
          <p:cNvPr id="3" name="Rectangle 2"/>
          <p:cNvSpPr/>
          <p:nvPr/>
        </p:nvSpPr>
        <p:spPr>
          <a:xfrm>
            <a:off x="522546" y="715318"/>
            <a:ext cx="7178573" cy="923330"/>
          </a:xfrm>
          <a:prstGeom prst="rect">
            <a:avLst/>
          </a:prstGeom>
        </p:spPr>
        <p:txBody>
          <a:bodyPr wrap="square">
            <a:spAutoFit/>
          </a:bodyPr>
          <a:lstStyle/>
          <a:p>
            <a:r>
              <a:rPr lang="fr-FR" b="0" i="0" dirty="0" smtClean="0">
                <a:solidFill>
                  <a:srgbClr val="000000"/>
                </a:solidFill>
                <a:effectLst/>
                <a:latin typeface="Verdana" panose="020B0604030504040204" pitchFamily="34" charset="0"/>
                <a:ea typeface="Verdana" panose="020B0604030504040204" pitchFamily="34" charset="0"/>
              </a:rPr>
              <a:t>Cette légende de la Paella se passe durant la guerre d’Indépendance espagnole (1808-1814), qui opposa l’Espagne et la France.</a:t>
            </a:r>
            <a:endParaRPr lang="fr-FR" dirty="0">
              <a:latin typeface="Verdana" panose="020B0604030504040204" pitchFamily="34" charset="0"/>
              <a:ea typeface="Verdana" panose="020B0604030504040204" pitchFamily="34" charset="0"/>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2190" y="311951"/>
            <a:ext cx="3384000" cy="1891445"/>
          </a:xfrm>
          <a:prstGeom prst="rect">
            <a:avLst/>
          </a:prstGeom>
        </p:spPr>
      </p:pic>
      <p:sp>
        <p:nvSpPr>
          <p:cNvPr id="5" name="Rectangle 4"/>
          <p:cNvSpPr/>
          <p:nvPr/>
        </p:nvSpPr>
        <p:spPr>
          <a:xfrm>
            <a:off x="522546" y="1803286"/>
            <a:ext cx="2231701" cy="400110"/>
          </a:xfrm>
          <a:prstGeom prst="rect">
            <a:avLst/>
          </a:prstGeom>
        </p:spPr>
        <p:txBody>
          <a:bodyPr wrap="none">
            <a:spAutoFit/>
          </a:bodyPr>
          <a:lstStyle/>
          <a:p>
            <a:pPr algn="ctr" fontAlgn="base"/>
            <a:r>
              <a:rPr lang="fr-FR" sz="2000" b="1" i="0" u="none" strike="noStrike" dirty="0" smtClean="0">
                <a:effectLst/>
                <a:latin typeface="Playfair Display"/>
              </a:rPr>
              <a:t>Il était une fois…</a:t>
            </a:r>
            <a:endParaRPr lang="fr-FR" sz="2000" b="1" i="0" u="none" strike="noStrike" dirty="0">
              <a:effectLst/>
              <a:latin typeface="Playfair Display"/>
            </a:endParaRPr>
          </a:p>
        </p:txBody>
      </p:sp>
      <p:sp>
        <p:nvSpPr>
          <p:cNvPr id="6" name="Rectangle 5"/>
          <p:cNvSpPr/>
          <p:nvPr/>
        </p:nvSpPr>
        <p:spPr>
          <a:xfrm>
            <a:off x="522546" y="2303217"/>
            <a:ext cx="7592754" cy="4524315"/>
          </a:xfrm>
          <a:prstGeom prst="rect">
            <a:avLst/>
          </a:prstGeom>
        </p:spPr>
        <p:txBody>
          <a:bodyPr wrap="square">
            <a:spAutoFit/>
          </a:bodyPr>
          <a:lstStyle/>
          <a:p>
            <a:r>
              <a:rPr lang="fr-FR" b="0" i="0" dirty="0" smtClean="0">
                <a:effectLst/>
                <a:latin typeface="Verdana" panose="020B0604030504040204" pitchFamily="34" charset="0"/>
                <a:ea typeface="Verdana" panose="020B0604030504040204" pitchFamily="34" charset="0"/>
              </a:rPr>
              <a:t>Pendant l’occupation de Valencia par les troupes napoléoniennes, un général français avait fait de nombreux prisonniers.</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Un jour, il tomba en admiration devant la saveur d’une Paella, et il exigea qu’on lui présente la cuisinière responsable d’une telle merveille.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Il en voulait encore.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Il voulait revivre ce voyage des sens.</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Il lui proposa donc un marché : il s’engageait à libérer un prisonnier Valencien pour chaque nouvelle version de la paella qu’elle lui cuisinerait.</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La belle Valencienne avait du talent et de l’imagination.</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La liberté que permet ce plat si particulier, ce riz unique et les dons de la nature autour de Valencia firent le reste.</a:t>
            </a:r>
            <a:r>
              <a:rPr lang="fr-FR" dirty="0" smtClean="0">
                <a:latin typeface="Verdana" panose="020B0604030504040204" pitchFamily="34" charset="0"/>
                <a:ea typeface="Verdana" panose="020B0604030504040204" pitchFamily="34" charset="0"/>
              </a:rPr>
              <a:t/>
            </a:r>
            <a:br>
              <a:rPr lang="fr-FR" dirty="0" smtClean="0">
                <a:latin typeface="Verdana" panose="020B0604030504040204" pitchFamily="34" charset="0"/>
                <a:ea typeface="Verdana" panose="020B0604030504040204" pitchFamily="34" charset="0"/>
              </a:rPr>
            </a:br>
            <a:r>
              <a:rPr lang="fr-FR" b="0" i="0" dirty="0" smtClean="0">
                <a:effectLst/>
                <a:latin typeface="Verdana" panose="020B0604030504040204" pitchFamily="34" charset="0"/>
                <a:ea typeface="Verdana" panose="020B0604030504040204" pitchFamily="34" charset="0"/>
              </a:rPr>
              <a:t>Il se raconte qu’elle arriva ainsi à faire libérer 176 prisonniers et que le général fut relevé de son poste.</a:t>
            </a:r>
            <a:endParaRPr lang="fr-FR" dirty="0">
              <a:latin typeface="Verdana" panose="020B0604030504040204" pitchFamily="34" charset="0"/>
              <a:ea typeface="Verdana" panose="020B0604030504040204" pitchFamily="34" charset="0"/>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2190" y="2454547"/>
            <a:ext cx="3060000" cy="4221653"/>
          </a:xfrm>
          <a:prstGeom prst="rect">
            <a:avLst/>
          </a:prstGeom>
        </p:spPr>
      </p:pic>
    </p:spTree>
    <p:extLst>
      <p:ext uri="{BB962C8B-B14F-4D97-AF65-F5344CB8AC3E}">
        <p14:creationId xmlns:p14="http://schemas.microsoft.com/office/powerpoint/2010/main" val="3420565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6952" y="374134"/>
            <a:ext cx="4227697" cy="400110"/>
          </a:xfrm>
          <a:prstGeom prst="rect">
            <a:avLst/>
          </a:prstGeom>
        </p:spPr>
        <p:txBody>
          <a:bodyPr wrap="none">
            <a:spAutoFit/>
          </a:bodyPr>
          <a:lstStyle/>
          <a:p>
            <a:pPr algn="ctr" fontAlgn="base"/>
            <a:r>
              <a:rPr lang="fr-FR" sz="2000" b="1" i="0" u="none" strike="noStrike" dirty="0" smtClean="0">
                <a:effectLst/>
                <a:latin typeface="Open Sans"/>
              </a:rPr>
              <a:t>L’origine de la </a:t>
            </a:r>
            <a:r>
              <a:rPr lang="fr-FR" sz="2000" b="1" i="1" u="none" strike="noStrike" dirty="0" smtClean="0">
                <a:effectLst/>
                <a:latin typeface="Open Sans"/>
              </a:rPr>
              <a:t>paella</a:t>
            </a:r>
            <a:r>
              <a:rPr lang="fr-FR" sz="2000" b="1" i="0" u="none" strike="noStrike" dirty="0" smtClean="0">
                <a:effectLst/>
                <a:latin typeface="Open Sans"/>
              </a:rPr>
              <a:t> authentique</a:t>
            </a:r>
            <a:endParaRPr lang="fr-FR" sz="2000" b="1" i="0" u="none" strike="noStrike" dirty="0">
              <a:effectLst/>
              <a:latin typeface="Open Sans"/>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69419" y="259140"/>
            <a:ext cx="3780000" cy="3449439"/>
          </a:xfrm>
          <a:prstGeom prst="rect">
            <a:avLst/>
          </a:prstGeom>
        </p:spPr>
      </p:pic>
      <p:sp>
        <p:nvSpPr>
          <p:cNvPr id="5" name="Rectangle 4"/>
          <p:cNvSpPr/>
          <p:nvPr/>
        </p:nvSpPr>
        <p:spPr>
          <a:xfrm>
            <a:off x="476951" y="5561607"/>
            <a:ext cx="7485948" cy="523220"/>
          </a:xfrm>
          <a:prstGeom prst="rect">
            <a:avLst/>
          </a:prstGeom>
        </p:spPr>
        <p:txBody>
          <a:bodyPr wrap="square">
            <a:spAutoFit/>
          </a:bodyPr>
          <a:lstStyle/>
          <a:p>
            <a:r>
              <a:rPr lang="fr-FR" sz="1400" b="0" i="0" dirty="0" smtClean="0">
                <a:solidFill>
                  <a:srgbClr val="000000"/>
                </a:solidFill>
                <a:effectLst/>
                <a:latin typeface="Verdana" panose="020B0604030504040204" pitchFamily="34" charset="0"/>
                <a:ea typeface="Verdana" panose="020B0604030504040204" pitchFamily="34" charset="0"/>
              </a:rPr>
              <a:t>Élaborée dans un seul récipient qui faisait aussi office de plat communautaire, la </a:t>
            </a:r>
            <a:r>
              <a:rPr lang="fr-FR" sz="1400" b="0" i="1" dirty="0" smtClean="0">
                <a:solidFill>
                  <a:srgbClr val="000000"/>
                </a:solidFill>
                <a:effectLst/>
                <a:latin typeface="Verdana" panose="020B0604030504040204" pitchFamily="34" charset="0"/>
                <a:ea typeface="Verdana" panose="020B0604030504040204" pitchFamily="34" charset="0"/>
              </a:rPr>
              <a:t>paella</a:t>
            </a:r>
            <a:r>
              <a:rPr lang="fr-FR" sz="1400" b="0" i="0" dirty="0" smtClean="0">
                <a:solidFill>
                  <a:srgbClr val="000000"/>
                </a:solidFill>
                <a:effectLst/>
                <a:latin typeface="Verdana" panose="020B0604030504040204" pitchFamily="34" charset="0"/>
                <a:ea typeface="Verdana" panose="020B0604030504040204" pitchFamily="34" charset="0"/>
              </a:rPr>
              <a:t> se mangeait à même </a:t>
            </a:r>
            <a:r>
              <a:rPr lang="fr-FR" sz="1400" b="0" i="0" u="none" strike="noStrike" dirty="0" smtClean="0">
                <a:solidFill>
                  <a:srgbClr val="E9BD15"/>
                </a:solidFill>
                <a:effectLst/>
                <a:latin typeface="Verdana" panose="020B0604030504040204" pitchFamily="34" charset="0"/>
                <a:ea typeface="Verdana" panose="020B0604030504040204" pitchFamily="34" charset="0"/>
                <a:hlinkClick r:id="rId3" tooltip="Sa poêle"/>
              </a:rPr>
              <a:t>le plat de cuisson</a:t>
            </a:r>
            <a:r>
              <a:rPr lang="fr-FR" sz="1400" b="0" i="0" dirty="0" smtClean="0">
                <a:solidFill>
                  <a:srgbClr val="000000"/>
                </a:solidFill>
                <a:effectLst/>
                <a:latin typeface="Verdana" panose="020B0604030504040204" pitchFamily="34" charset="0"/>
                <a:ea typeface="Verdana" panose="020B0604030504040204" pitchFamily="34" charset="0"/>
              </a:rPr>
              <a:t> </a:t>
            </a:r>
            <a:endParaRPr lang="fr-FR" sz="1400" dirty="0">
              <a:latin typeface="Verdana" panose="020B0604030504040204" pitchFamily="34" charset="0"/>
              <a:ea typeface="Verdana" panose="020B0604030504040204" pitchFamily="34" charset="0"/>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3419" y="3883607"/>
            <a:ext cx="3852000" cy="2887577"/>
          </a:xfrm>
          <a:prstGeom prst="rect">
            <a:avLst/>
          </a:prstGeom>
        </p:spPr>
      </p:pic>
      <p:sp>
        <p:nvSpPr>
          <p:cNvPr id="7" name="Rectangle 6"/>
          <p:cNvSpPr/>
          <p:nvPr/>
        </p:nvSpPr>
        <p:spPr>
          <a:xfrm>
            <a:off x="9067800" y="1612900"/>
            <a:ext cx="1104900" cy="370959"/>
          </a:xfrm>
          <a:prstGeom prst="wedgeRectCallout">
            <a:avLst>
              <a:gd name="adj1" fmla="val 80317"/>
              <a:gd name="adj2" fmla="val 103583"/>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9067800" y="1614527"/>
            <a:ext cx="1104900" cy="369332"/>
          </a:xfrm>
          <a:prstGeom prst="rect">
            <a:avLst/>
          </a:prstGeom>
          <a:noFill/>
        </p:spPr>
        <p:txBody>
          <a:bodyPr wrap="square" rtlCol="0">
            <a:spAutoFit/>
          </a:bodyPr>
          <a:lstStyle/>
          <a:p>
            <a:r>
              <a:rPr lang="fr-FR" dirty="0" smtClean="0"/>
              <a:t>Valencia</a:t>
            </a:r>
            <a:endParaRPr lang="fr-FR" dirty="0"/>
          </a:p>
        </p:txBody>
      </p:sp>
      <p:sp>
        <p:nvSpPr>
          <p:cNvPr id="10" name="Rectangle 9"/>
          <p:cNvSpPr/>
          <p:nvPr/>
        </p:nvSpPr>
        <p:spPr>
          <a:xfrm>
            <a:off x="476951" y="774244"/>
            <a:ext cx="7556467" cy="2677656"/>
          </a:xfrm>
          <a:prstGeom prst="rect">
            <a:avLst/>
          </a:prstGeom>
        </p:spPr>
        <p:txBody>
          <a:bodyPr wrap="square">
            <a:spAutoFit/>
          </a:bodyPr>
          <a:lstStyle/>
          <a:p>
            <a:r>
              <a:rPr lang="fr-FR" sz="1400" b="0" i="0" dirty="0" smtClean="0">
                <a:effectLst/>
                <a:latin typeface="Verdana" panose="020B0604030504040204" pitchFamily="34" charset="0"/>
                <a:ea typeface="Verdana" panose="020B0604030504040204" pitchFamily="34" charset="0"/>
              </a:rPr>
              <a:t>On estime que l’</a:t>
            </a:r>
            <a:r>
              <a:rPr lang="fr-FR" sz="1400" b="1" i="0" dirty="0" smtClean="0">
                <a:effectLst/>
                <a:latin typeface="Verdana" panose="020B0604030504040204" pitchFamily="34" charset="0"/>
                <a:ea typeface="Verdana" panose="020B0604030504040204" pitchFamily="34" charset="0"/>
              </a:rPr>
              <a:t>origine de la paella</a:t>
            </a:r>
            <a:r>
              <a:rPr lang="fr-FR" sz="1400" b="0" i="0" dirty="0" smtClean="0">
                <a:effectLst/>
                <a:latin typeface="Verdana" panose="020B0604030504040204" pitchFamily="34" charset="0"/>
                <a:ea typeface="Verdana" panose="020B0604030504040204" pitchFamily="34" charset="0"/>
              </a:rPr>
              <a:t> remonte au XVème et XVIème siècle, dans la zone rizicole de Albufera située à une dizaine de kilomètres au Sud de Valencia en Espagne. A l’époque, les paysans ont l’idée de mélanger dans une grande poêle en acier le riz, les légumes qu’ils cultivaient, les viandes provenant de leurs élevages et les produits issus de la nature, pour en faire un plat convivial et économique.</a:t>
            </a:r>
          </a:p>
          <a:p>
            <a:r>
              <a:rPr lang="fr-FR" sz="1400" dirty="0" smtClean="0">
                <a:latin typeface="Verdana" panose="020B0604030504040204" pitchFamily="34" charset="0"/>
                <a:ea typeface="Verdana" panose="020B0604030504040204" pitchFamily="34" charset="0"/>
              </a:rPr>
              <a:t> </a:t>
            </a:r>
            <a:r>
              <a:rPr lang="fr-FR" sz="1400" dirty="0">
                <a:latin typeface="Verdana" panose="020B0604030504040204" pitchFamily="34" charset="0"/>
                <a:ea typeface="Verdana" panose="020B0604030504040204" pitchFamily="34" charset="0"/>
              </a:rPr>
              <a:t>Le nom provient du terme latin « patella » qui désigne un plat métallique peu profond. Les habitants de la région de Valence ont adopté le mot vers 1900 pour désigner la poêle métallique dans laquelle le plat national espagnol est traditionnellement préparé jusqu’à aujourd’hui. Aujourd’hui, on utilise le terme aussi bien pour le plat que pour la poêle, même si « </a:t>
            </a:r>
            <a:r>
              <a:rPr lang="fr-FR" sz="1400" dirty="0" err="1">
                <a:latin typeface="Verdana" panose="020B0604030504040204" pitchFamily="34" charset="0"/>
                <a:ea typeface="Verdana" panose="020B0604030504040204" pitchFamily="34" charset="0"/>
              </a:rPr>
              <a:t>paellera</a:t>
            </a:r>
            <a:r>
              <a:rPr lang="fr-FR" sz="1400" dirty="0">
                <a:latin typeface="Verdana" panose="020B0604030504040204" pitchFamily="34" charset="0"/>
                <a:ea typeface="Verdana" panose="020B0604030504040204" pitchFamily="34" charset="0"/>
              </a:rPr>
              <a:t> » est plus courant pour cette dernière.</a:t>
            </a:r>
          </a:p>
        </p:txBody>
      </p:sp>
      <p:sp>
        <p:nvSpPr>
          <p:cNvPr id="11" name="Rectangle 10"/>
          <p:cNvSpPr/>
          <p:nvPr/>
        </p:nvSpPr>
        <p:spPr>
          <a:xfrm>
            <a:off x="476951" y="3511513"/>
            <a:ext cx="7556468" cy="1815882"/>
          </a:xfrm>
          <a:prstGeom prst="rect">
            <a:avLst/>
          </a:prstGeom>
        </p:spPr>
        <p:txBody>
          <a:bodyPr wrap="square">
            <a:spAutoFit/>
          </a:bodyPr>
          <a:lstStyle/>
          <a:p>
            <a:r>
              <a:rPr lang="fr-FR" sz="1400" b="0" i="0" dirty="0" smtClean="0">
                <a:effectLst/>
                <a:latin typeface="Verdana" panose="020B0604030504040204" pitchFamily="34" charset="0"/>
                <a:ea typeface="Verdana" panose="020B0604030504040204" pitchFamily="34" charset="0"/>
              </a:rPr>
              <a:t>En s’inspirant des principaux ingrédients dont disposaient les paysans de l’époque, nous trouvons principalement dans la recette de la </a:t>
            </a:r>
            <a:r>
              <a:rPr lang="fr-FR" sz="1400" b="0" i="0" u="none" strike="noStrike" dirty="0" smtClean="0">
                <a:effectLst/>
                <a:latin typeface="Verdana" panose="020B0604030504040204" pitchFamily="34" charset="0"/>
                <a:ea typeface="Verdana" panose="020B0604030504040204" pitchFamily="34" charset="0"/>
                <a:hlinkClick r:id="rId5"/>
              </a:rPr>
              <a:t>paella traditionnelle </a:t>
            </a:r>
            <a:r>
              <a:rPr lang="fr-FR" sz="1400" b="0" i="0" u="none" strike="noStrike" dirty="0" err="1" smtClean="0">
                <a:effectLst/>
                <a:latin typeface="Verdana" panose="020B0604030504040204" pitchFamily="34" charset="0"/>
                <a:ea typeface="Verdana" panose="020B0604030504040204" pitchFamily="34" charset="0"/>
                <a:hlinkClick r:id="rId5"/>
              </a:rPr>
              <a:t>Valenciana</a:t>
            </a:r>
            <a:r>
              <a:rPr lang="fr-FR" sz="1400" b="0" i="0" dirty="0" smtClean="0">
                <a:effectLst/>
                <a:latin typeface="Verdana" panose="020B0604030504040204" pitchFamily="34" charset="0"/>
                <a:ea typeface="Verdana" panose="020B0604030504040204" pitchFamily="34" charset="0"/>
              </a:rPr>
              <a:t> du poulet et du lapin, le </a:t>
            </a:r>
            <a:r>
              <a:rPr lang="fr-FR" sz="1400" b="0" i="0" dirty="0" err="1" smtClean="0">
                <a:effectLst/>
                <a:latin typeface="Verdana" panose="020B0604030504040204" pitchFamily="34" charset="0"/>
                <a:ea typeface="Verdana" panose="020B0604030504040204" pitchFamily="34" charset="0"/>
              </a:rPr>
              <a:t>garrofon</a:t>
            </a:r>
            <a:r>
              <a:rPr lang="fr-FR" sz="1400" b="0" i="0" dirty="0" smtClean="0">
                <a:effectLst/>
                <a:latin typeface="Verdana" panose="020B0604030504040204" pitchFamily="34" charset="0"/>
                <a:ea typeface="Verdana" panose="020B0604030504040204" pitchFamily="34" charset="0"/>
              </a:rPr>
              <a:t> (Gros haricot sec, de couleur blanche et de forme plate), le haricot vert plat, la tomate fraîche, riz rond A.O.C. de Valencia, sel et huile d’olive vierge extra. Le tout associé à de l’eau et des épices tels que le romarin, le safran et le piment rouge moulu (Type Paprika). Selon les secteurs de la région de Valencia, on y trouve également dans la recette des escargots, </a:t>
            </a:r>
            <a:endParaRPr lang="fr-FR" sz="14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744946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320408"/>
            <a:ext cx="6096000" cy="677108"/>
          </a:xfrm>
          <a:prstGeom prst="rect">
            <a:avLst/>
          </a:prstGeom>
        </p:spPr>
        <p:txBody>
          <a:bodyPr>
            <a:spAutoFit/>
          </a:bodyPr>
          <a:lstStyle/>
          <a:p>
            <a:pPr fontAlgn="base"/>
            <a:r>
              <a:rPr lang="fr-FR" sz="2000" b="1" i="0" u="none" strike="noStrike" dirty="0" smtClean="0">
                <a:solidFill>
                  <a:srgbClr val="333333"/>
                </a:solidFill>
                <a:effectLst/>
                <a:latin typeface="Open Sans"/>
              </a:rPr>
              <a:t>La recette de la </a:t>
            </a:r>
            <a:r>
              <a:rPr lang="fr-FR" sz="2000" b="1" i="1" u="none" strike="noStrike" dirty="0" smtClean="0">
                <a:solidFill>
                  <a:srgbClr val="333333"/>
                </a:solidFill>
                <a:effectLst/>
                <a:latin typeface="Open Sans"/>
              </a:rPr>
              <a:t>paella</a:t>
            </a:r>
            <a:r>
              <a:rPr lang="fr-FR" sz="2000" b="1" i="0" u="none" strike="noStrike" dirty="0" smtClean="0">
                <a:solidFill>
                  <a:srgbClr val="333333"/>
                </a:solidFill>
                <a:effectLst/>
                <a:latin typeface="Open Sans"/>
              </a:rPr>
              <a:t> authentique 10 personnes</a:t>
            </a:r>
          </a:p>
          <a:p>
            <a:pPr fontAlgn="base"/>
            <a:r>
              <a:rPr lang="fr-FR" b="0" i="0" dirty="0" smtClean="0">
                <a:solidFill>
                  <a:srgbClr val="666666"/>
                </a:solidFill>
                <a:effectLst/>
                <a:latin typeface="Open Sans"/>
              </a:rPr>
              <a:t> </a:t>
            </a:r>
            <a:endParaRPr lang="fr-FR" b="0" i="0" dirty="0">
              <a:solidFill>
                <a:srgbClr val="666666"/>
              </a:solidFill>
              <a:effectLst/>
              <a:latin typeface="Open Sans"/>
            </a:endParaRPr>
          </a:p>
        </p:txBody>
      </p:sp>
      <p:sp>
        <p:nvSpPr>
          <p:cNvPr id="3" name="Rectangle 2"/>
          <p:cNvSpPr/>
          <p:nvPr/>
        </p:nvSpPr>
        <p:spPr>
          <a:xfrm>
            <a:off x="406400" y="745363"/>
            <a:ext cx="11595100" cy="923330"/>
          </a:xfrm>
          <a:prstGeom prst="rect">
            <a:avLst/>
          </a:prstGeom>
        </p:spPr>
        <p:txBody>
          <a:bodyPr wrap="square">
            <a:spAutoFit/>
          </a:bodyPr>
          <a:lstStyle/>
          <a:p>
            <a:r>
              <a:rPr lang="fr-FR" b="0" i="0" dirty="0" smtClean="0">
                <a:solidFill>
                  <a:srgbClr val="333333"/>
                </a:solidFill>
                <a:effectLst/>
                <a:latin typeface="Verdana" panose="020B0604030504040204" pitchFamily="34" charset="0"/>
                <a:ea typeface="Verdana" panose="020B0604030504040204" pitchFamily="34" charset="0"/>
              </a:rPr>
              <a:t>Elle se cuisine normalement </a:t>
            </a:r>
            <a:r>
              <a:rPr lang="fr-FR" b="0" i="0" u="none" strike="noStrike" dirty="0" smtClean="0">
                <a:solidFill>
                  <a:srgbClr val="5A822B"/>
                </a:solidFill>
                <a:effectLst/>
                <a:latin typeface="Verdana" panose="020B0604030504040204" pitchFamily="34" charset="0"/>
                <a:ea typeface="Verdana" panose="020B0604030504040204" pitchFamily="34" charset="0"/>
                <a:hlinkClick r:id="rId2"/>
              </a:rPr>
              <a:t>au feu de bois,</a:t>
            </a:r>
            <a:r>
              <a:rPr lang="fr-FR" b="0" i="0" dirty="0" smtClean="0">
                <a:solidFill>
                  <a:srgbClr val="333333"/>
                </a:solidFill>
                <a:effectLst/>
                <a:latin typeface="Verdana" panose="020B0604030504040204" pitchFamily="34" charset="0"/>
                <a:ea typeface="Verdana" panose="020B0604030504040204" pitchFamily="34" charset="0"/>
              </a:rPr>
              <a:t> mais il est possible de la faire au gaz. Cette liste d’ingrédients de la Paella est la liste officielle. Pour les quantités nous indiquons une moyenne constatée dans tous les livres de recettes de la </a:t>
            </a:r>
            <a:r>
              <a:rPr lang="fr-FR" b="0" i="1" dirty="0" smtClean="0">
                <a:solidFill>
                  <a:srgbClr val="333333"/>
                </a:solidFill>
                <a:effectLst/>
                <a:latin typeface="Verdana" panose="020B0604030504040204" pitchFamily="34" charset="0"/>
                <a:ea typeface="Verdana" panose="020B0604030504040204" pitchFamily="34" charset="0"/>
              </a:rPr>
              <a:t>paella</a:t>
            </a:r>
            <a:r>
              <a:rPr lang="fr-FR" b="0" i="0" dirty="0" smtClean="0">
                <a:solidFill>
                  <a:srgbClr val="333333"/>
                </a:solidFill>
                <a:effectLst/>
                <a:latin typeface="Verdana" panose="020B0604030504040204" pitchFamily="34" charset="0"/>
                <a:ea typeface="Verdana" panose="020B0604030504040204" pitchFamily="34" charset="0"/>
              </a:rPr>
              <a:t> faisant autorité.</a:t>
            </a:r>
            <a:endParaRPr lang="fr-FR" dirty="0">
              <a:latin typeface="Verdana" panose="020B0604030504040204" pitchFamily="34" charset="0"/>
              <a:ea typeface="Verdana" panose="020B0604030504040204" pitchFamily="34" charset="0"/>
            </a:endParaRPr>
          </a:p>
        </p:txBody>
      </p:sp>
      <p:sp>
        <p:nvSpPr>
          <p:cNvPr id="5" name="Rectangle 4"/>
          <p:cNvSpPr/>
          <p:nvPr/>
        </p:nvSpPr>
        <p:spPr>
          <a:xfrm>
            <a:off x="406400" y="1668693"/>
            <a:ext cx="11074400" cy="1754326"/>
          </a:xfrm>
          <a:prstGeom prst="rect">
            <a:avLst/>
          </a:prstGeom>
        </p:spPr>
        <p:txBody>
          <a:bodyPr wrap="square">
            <a:spAutoFit/>
          </a:bodyPr>
          <a:lstStyle/>
          <a:p>
            <a:r>
              <a:rPr lang="fr-FR" b="0" i="0" dirty="0" smtClean="0">
                <a:solidFill>
                  <a:srgbClr val="000000"/>
                </a:solidFill>
                <a:effectLst/>
                <a:latin typeface="Verdana" panose="020B0604030504040204" pitchFamily="34" charset="0"/>
                <a:ea typeface="Verdana" panose="020B0604030504040204" pitchFamily="34" charset="0"/>
              </a:rPr>
              <a:t>Intitulée “A </a:t>
            </a:r>
            <a:r>
              <a:rPr lang="fr-FR" b="0" i="0" dirty="0" err="1" smtClean="0">
                <a:solidFill>
                  <a:srgbClr val="000000"/>
                </a:solidFill>
                <a:effectLst/>
                <a:latin typeface="Verdana" panose="020B0604030504040204" pitchFamily="34" charset="0"/>
                <a:ea typeface="Verdana" panose="020B0604030504040204" pitchFamily="34" charset="0"/>
              </a:rPr>
              <a:t>nightmare</a:t>
            </a:r>
            <a:r>
              <a:rPr lang="fr-FR" b="0" i="0" dirty="0" smtClean="0">
                <a:solidFill>
                  <a:srgbClr val="000000"/>
                </a:solidFill>
                <a:effectLst/>
                <a:latin typeface="Verdana" panose="020B0604030504040204" pitchFamily="34" charset="0"/>
                <a:ea typeface="Verdana" panose="020B0604030504040204" pitchFamily="34" charset="0"/>
              </a:rPr>
              <a:t> </a:t>
            </a:r>
            <a:r>
              <a:rPr lang="fr-FR" b="0" i="0" dirty="0" err="1" smtClean="0">
                <a:solidFill>
                  <a:srgbClr val="000000"/>
                </a:solidFill>
                <a:effectLst/>
                <a:latin typeface="Verdana" panose="020B0604030504040204" pitchFamily="34" charset="0"/>
                <a:ea typeface="Verdana" panose="020B0604030504040204" pitchFamily="34" charset="0"/>
              </a:rPr>
              <a:t>glocal</a:t>
            </a:r>
            <a:r>
              <a:rPr lang="fr-FR" b="0" i="0" dirty="0" smtClean="0">
                <a:solidFill>
                  <a:srgbClr val="000000"/>
                </a:solidFill>
                <a:effectLst/>
                <a:latin typeface="Verdana" panose="020B0604030504040204" pitchFamily="34" charset="0"/>
                <a:ea typeface="Verdana" panose="020B0604030504040204" pitchFamily="34" charset="0"/>
              </a:rPr>
              <a:t> discussion. </a:t>
            </a:r>
            <a:r>
              <a:rPr lang="fr-FR" b="0" i="0" dirty="0" err="1" smtClean="0">
                <a:solidFill>
                  <a:srgbClr val="000000"/>
                </a:solidFill>
                <a:effectLst/>
                <a:latin typeface="Verdana" panose="020B0604030504040204" pitchFamily="34" charset="0"/>
                <a:ea typeface="Verdana" panose="020B0604030504040204" pitchFamily="34" charset="0"/>
              </a:rPr>
              <a:t>What</a:t>
            </a:r>
            <a:r>
              <a:rPr lang="fr-FR" b="0" i="0" dirty="0" smtClean="0">
                <a:solidFill>
                  <a:srgbClr val="000000"/>
                </a:solidFill>
                <a:effectLst/>
                <a:latin typeface="Verdana" panose="020B0604030504040204" pitchFamily="34" charset="0"/>
                <a:ea typeface="Verdana" panose="020B0604030504040204" pitchFamily="34" charset="0"/>
              </a:rPr>
              <a:t> are the </a:t>
            </a:r>
            <a:r>
              <a:rPr lang="fr-FR" b="0" i="0" dirty="0" err="1" smtClean="0">
                <a:solidFill>
                  <a:srgbClr val="000000"/>
                </a:solidFill>
                <a:effectLst/>
                <a:latin typeface="Verdana" panose="020B0604030504040204" pitchFamily="34" charset="0"/>
                <a:ea typeface="Verdana" panose="020B0604030504040204" pitchFamily="34" charset="0"/>
              </a:rPr>
              <a:t>ingredients</a:t>
            </a:r>
            <a:r>
              <a:rPr lang="fr-FR" b="0" i="0" dirty="0" smtClean="0">
                <a:solidFill>
                  <a:srgbClr val="000000"/>
                </a:solidFill>
                <a:effectLst/>
                <a:latin typeface="Verdana" panose="020B0604030504040204" pitchFamily="34" charset="0"/>
                <a:ea typeface="Verdana" panose="020B0604030504040204" pitchFamily="34" charset="0"/>
              </a:rPr>
              <a:t> of Paella </a:t>
            </a:r>
            <a:r>
              <a:rPr lang="fr-FR" b="0" i="0" dirty="0" err="1" smtClean="0">
                <a:solidFill>
                  <a:srgbClr val="000000"/>
                </a:solidFill>
                <a:effectLst/>
                <a:latin typeface="Verdana" panose="020B0604030504040204" pitchFamily="34" charset="0"/>
                <a:ea typeface="Verdana" panose="020B0604030504040204" pitchFamily="34" charset="0"/>
              </a:rPr>
              <a:t>Valenciana</a:t>
            </a:r>
            <a:r>
              <a:rPr lang="fr-FR" b="0" i="0" dirty="0" smtClean="0">
                <a:solidFill>
                  <a:srgbClr val="000000"/>
                </a:solidFill>
                <a:effectLst/>
                <a:latin typeface="Verdana" panose="020B0604030504040204" pitchFamily="34" charset="0"/>
                <a:ea typeface="Verdana" panose="020B0604030504040204" pitchFamily="34" charset="0"/>
              </a:rPr>
              <a:t>?”, l’étude menée par l’anthropologue Pablo Vidal tente de résoudre le débat autour de la recette authentique de la paëlla valencienne, avec </a:t>
            </a:r>
            <a:r>
              <a:rPr lang="fr-FR" b="1" i="0" dirty="0" smtClean="0">
                <a:solidFill>
                  <a:srgbClr val="FF0000"/>
                </a:solidFill>
                <a:effectLst/>
                <a:latin typeface="Verdana" panose="020B0604030504040204" pitchFamily="34" charset="0"/>
                <a:ea typeface="Verdana" panose="020B0604030504040204" pitchFamily="34" charset="0"/>
              </a:rPr>
              <a:t>10 ingrédients et seulement 10.</a:t>
            </a:r>
          </a:p>
          <a:p>
            <a:r>
              <a:rPr lang="fr-FR" dirty="0" smtClean="0">
                <a:solidFill>
                  <a:srgbClr val="000000"/>
                </a:solidFill>
                <a:latin typeface="Verdana" panose="020B0604030504040204" pitchFamily="34" charset="0"/>
                <a:ea typeface="Verdana" panose="020B0604030504040204" pitchFamily="34" charset="0"/>
              </a:rPr>
              <a:t>E</a:t>
            </a:r>
            <a:r>
              <a:rPr lang="fr-FR" b="0" i="0" dirty="0" smtClean="0">
                <a:solidFill>
                  <a:srgbClr val="000000"/>
                </a:solidFill>
                <a:effectLst/>
                <a:latin typeface="Verdana" panose="020B0604030504040204" pitchFamily="34" charset="0"/>
                <a:ea typeface="Verdana" panose="020B0604030504040204" pitchFamily="34" charset="0"/>
              </a:rPr>
              <a:t>n 2021 Le groupe de chercheurs a questionné près de 400 chefs amateurs issus de 266 villages valenciens et âgés de plus de 50 ans. L’étude vient d’être </a:t>
            </a:r>
            <a:r>
              <a:rPr lang="fr-FR" b="0" i="0" dirty="0" smtClean="0">
                <a:solidFill>
                  <a:srgbClr val="000000"/>
                </a:solidFill>
                <a:effectLst/>
                <a:latin typeface="Verdana" panose="020B0604030504040204" pitchFamily="34" charset="0"/>
                <a:ea typeface="Verdana" panose="020B0604030504040204" pitchFamily="34" charset="0"/>
                <a:hlinkClick r:id="rId3" tooltip="Nouvelle fenêtre"/>
              </a:rPr>
              <a:t>publiée dans la prestigieuse revue </a:t>
            </a:r>
            <a:r>
              <a:rPr lang="fr-FR" b="0" i="1" dirty="0" smtClean="0">
                <a:solidFill>
                  <a:srgbClr val="000000"/>
                </a:solidFill>
                <a:effectLst/>
                <a:latin typeface="Verdana" panose="020B0604030504040204" pitchFamily="34" charset="0"/>
                <a:ea typeface="Verdana" panose="020B0604030504040204" pitchFamily="34" charset="0"/>
                <a:hlinkClick r:id="rId3" tooltip="Nouvelle fenêtre"/>
              </a:rPr>
              <a:t>International Journal of </a:t>
            </a:r>
            <a:r>
              <a:rPr lang="fr-FR" b="0" i="1" dirty="0" err="1" smtClean="0">
                <a:solidFill>
                  <a:srgbClr val="000000"/>
                </a:solidFill>
                <a:effectLst/>
                <a:latin typeface="Verdana" panose="020B0604030504040204" pitchFamily="34" charset="0"/>
                <a:ea typeface="Verdana" panose="020B0604030504040204" pitchFamily="34" charset="0"/>
                <a:hlinkClick r:id="rId3" tooltip="Nouvelle fenêtre"/>
              </a:rPr>
              <a:t>Gastronomy</a:t>
            </a:r>
            <a:r>
              <a:rPr lang="fr-FR" b="0" i="1" dirty="0" smtClean="0">
                <a:solidFill>
                  <a:srgbClr val="000000"/>
                </a:solidFill>
                <a:effectLst/>
                <a:latin typeface="Verdana" panose="020B0604030504040204" pitchFamily="34" charset="0"/>
                <a:ea typeface="Verdana" panose="020B0604030504040204" pitchFamily="34" charset="0"/>
                <a:hlinkClick r:id="rId3" tooltip="Nouvelle fenêtre"/>
              </a:rPr>
              <a:t> and Food</a:t>
            </a:r>
            <a:r>
              <a:rPr lang="fr-FR" b="0" i="0" dirty="0" smtClean="0">
                <a:solidFill>
                  <a:srgbClr val="000000"/>
                </a:solidFill>
                <a:effectLst/>
                <a:latin typeface="Verdana" panose="020B0604030504040204" pitchFamily="34" charset="0"/>
                <a:ea typeface="Verdana" panose="020B0604030504040204" pitchFamily="34" charset="0"/>
                <a:hlinkClick r:id="rId3" tooltip="Nouvelle fenêtre"/>
              </a:rPr>
              <a:t> </a:t>
            </a:r>
            <a:r>
              <a:rPr lang="fr-FR" b="0" i="1" dirty="0" smtClean="0">
                <a:solidFill>
                  <a:srgbClr val="000000"/>
                </a:solidFill>
                <a:effectLst/>
                <a:latin typeface="Verdana" panose="020B0604030504040204" pitchFamily="34" charset="0"/>
                <a:ea typeface="Verdana" panose="020B0604030504040204" pitchFamily="34" charset="0"/>
                <a:hlinkClick r:id="rId3" tooltip="Nouvelle fenêtre"/>
              </a:rPr>
              <a:t>Science</a:t>
            </a:r>
            <a:r>
              <a:rPr lang="fr-FR" b="0" i="0" dirty="0" smtClean="0">
                <a:solidFill>
                  <a:srgbClr val="000000"/>
                </a:solidFill>
                <a:effectLst/>
                <a:latin typeface="Verdana" panose="020B0604030504040204" pitchFamily="34" charset="0"/>
                <a:ea typeface="Verdana" panose="020B0604030504040204" pitchFamily="34" charset="0"/>
              </a:rPr>
              <a:t> </a:t>
            </a:r>
            <a:endParaRPr lang="fr-FR" b="0" i="0" dirty="0">
              <a:solidFill>
                <a:srgbClr val="000000"/>
              </a:solidFill>
              <a:effectLst/>
              <a:latin typeface="Verdana" panose="020B0604030504040204" pitchFamily="34" charset="0"/>
              <a:ea typeface="Verdana" panose="020B0604030504040204" pitchFamily="34" charset="0"/>
            </a:endParaRPr>
          </a:p>
        </p:txBody>
      </p:sp>
      <p:sp>
        <p:nvSpPr>
          <p:cNvPr id="7" name="Rectangle 6"/>
          <p:cNvSpPr/>
          <p:nvPr/>
        </p:nvSpPr>
        <p:spPr>
          <a:xfrm>
            <a:off x="165100" y="3493085"/>
            <a:ext cx="12077700" cy="2862322"/>
          </a:xfrm>
          <a:prstGeom prst="rect">
            <a:avLst/>
          </a:prstGeom>
        </p:spPr>
        <p:txBody>
          <a:bodyPr wrap="square">
            <a:spAutoFit/>
          </a:bodyPr>
          <a:lstStyle/>
          <a:p>
            <a:pPr fontAlgn="base">
              <a:buFont typeface="Arial" panose="020B0604020202020204" pitchFamily="34" charset="0"/>
              <a:buChar char="•"/>
            </a:pPr>
            <a:r>
              <a:rPr lang="fr-FR" b="0" i="0" dirty="0" smtClean="0">
                <a:solidFill>
                  <a:srgbClr val="333333"/>
                </a:solidFill>
                <a:effectLst/>
                <a:latin typeface="-apple-system"/>
              </a:rPr>
              <a:t> </a:t>
            </a:r>
            <a:r>
              <a:rPr lang="fr-FR" b="1" i="0" dirty="0" smtClean="0">
                <a:solidFill>
                  <a:srgbClr val="FF0000"/>
                </a:solidFill>
                <a:effectLst/>
                <a:latin typeface="-apple-system"/>
              </a:rPr>
              <a:t>1</a:t>
            </a:r>
            <a:r>
              <a:rPr lang="fr-FR" b="1" i="0" dirty="0" smtClean="0">
                <a:solidFill>
                  <a:srgbClr val="333333"/>
                </a:solidFill>
                <a:effectLst/>
                <a:latin typeface="-apple-system"/>
              </a:rPr>
              <a:t>- 1,2 kg Poulet : cuisses, arrières cuisses, ailes &amp; même la carcasse découpée</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2</a:t>
            </a:r>
            <a:r>
              <a:rPr lang="fr-FR" b="1" i="0" dirty="0" smtClean="0">
                <a:solidFill>
                  <a:srgbClr val="333333"/>
                </a:solidFill>
                <a:effectLst/>
                <a:latin typeface="-apple-system"/>
              </a:rPr>
              <a:t>- 0,8 kg Lapin : soit environ un demi lapin coupé dans le sens de la longueur</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3</a:t>
            </a:r>
            <a:r>
              <a:rPr lang="fr-FR" b="1" i="0" dirty="0" smtClean="0">
                <a:solidFill>
                  <a:srgbClr val="333333"/>
                </a:solidFill>
                <a:effectLst/>
                <a:latin typeface="-apple-system"/>
              </a:rPr>
              <a:t>- 0,6 kg Haricot vert plat : appelé aussi "haricot coco" ou "</a:t>
            </a:r>
            <a:r>
              <a:rPr lang="fr-FR" b="1" i="0" dirty="0" err="1" smtClean="0">
                <a:solidFill>
                  <a:srgbClr val="333333"/>
                </a:solidFill>
                <a:effectLst/>
                <a:latin typeface="-apple-system"/>
              </a:rPr>
              <a:t>ferradura</a:t>
            </a:r>
            <a:r>
              <a:rPr lang="fr-FR" b="1" i="0" dirty="0" smtClean="0">
                <a:solidFill>
                  <a:srgbClr val="333333"/>
                </a:solidFill>
                <a:effectLst/>
                <a:latin typeface="-apple-system"/>
              </a:rPr>
              <a:t>" en Valencien</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4</a:t>
            </a:r>
            <a:r>
              <a:rPr lang="fr-FR" b="1" i="0" dirty="0" smtClean="0">
                <a:solidFill>
                  <a:srgbClr val="333333"/>
                </a:solidFill>
                <a:effectLst/>
                <a:latin typeface="-apple-system"/>
              </a:rPr>
              <a:t> - 0,4 kg Haricot blanc plat : le "haricot de Soisson" est le plus proche ou </a:t>
            </a:r>
            <a:r>
              <a:rPr lang="fr-FR" b="1" i="0" dirty="0" err="1" smtClean="0">
                <a:solidFill>
                  <a:srgbClr val="333333"/>
                </a:solidFill>
                <a:effectLst/>
                <a:latin typeface="-apple-system"/>
              </a:rPr>
              <a:t>Garrofó</a:t>
            </a:r>
            <a:r>
              <a:rPr lang="fr-FR" b="1" i="0" dirty="0" smtClean="0">
                <a:solidFill>
                  <a:srgbClr val="333333"/>
                </a:solidFill>
                <a:effectLst/>
                <a:latin typeface="-apple-system"/>
              </a:rPr>
              <a:t> en Valencien</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5</a:t>
            </a:r>
            <a:r>
              <a:rPr lang="fr-FR" b="1" i="0" dirty="0" smtClean="0">
                <a:solidFill>
                  <a:srgbClr val="333333"/>
                </a:solidFill>
                <a:effectLst/>
                <a:latin typeface="-apple-system"/>
              </a:rPr>
              <a:t>- 240 g Tomate : environ 2 grosses tomates</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6</a:t>
            </a:r>
            <a:r>
              <a:rPr lang="fr-FR" b="1" i="0" dirty="0" smtClean="0">
                <a:solidFill>
                  <a:srgbClr val="333333"/>
                </a:solidFill>
                <a:effectLst/>
                <a:latin typeface="-apple-system"/>
              </a:rPr>
              <a:t>- Safran : A.O.C. de Valencia ou "De la Vera«  </a:t>
            </a:r>
            <a:r>
              <a:rPr lang="fr-FR" b="1" dirty="0" smtClean="0"/>
              <a:t>COLORANT </a:t>
            </a:r>
            <a:r>
              <a:rPr lang="fr-FR" b="1" dirty="0"/>
              <a:t>ALIMENTAIRE, </a:t>
            </a:r>
            <a:r>
              <a:rPr lang="fr-FR" b="1" dirty="0" smtClean="0"/>
              <a:t>la </a:t>
            </a:r>
            <a:r>
              <a:rPr lang="fr-FR" b="1" dirty="0" err="1" smtClean="0"/>
              <a:t>barraca</a:t>
            </a:r>
            <a:endParaRPr lang="fr-FR" b="1" i="0" dirty="0" smtClean="0">
              <a:solidFill>
                <a:srgbClr val="333333"/>
              </a:solidFill>
              <a:effectLst/>
              <a:latin typeface="-apple-system"/>
            </a:endParaRP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7</a:t>
            </a:r>
            <a:r>
              <a:rPr lang="fr-FR" b="1" i="0" dirty="0" smtClean="0">
                <a:solidFill>
                  <a:srgbClr val="333333"/>
                </a:solidFill>
                <a:effectLst/>
                <a:latin typeface="-apple-system"/>
              </a:rPr>
              <a:t> -1 kg Riz rond : A.O.C. de Valencia, en Bomba ou Albufera, mais absolument du riz rond &amp; court</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8</a:t>
            </a:r>
            <a:r>
              <a:rPr lang="fr-FR" b="1" i="0" dirty="0" smtClean="0">
                <a:solidFill>
                  <a:srgbClr val="333333"/>
                </a:solidFill>
                <a:effectLst/>
                <a:latin typeface="-apple-system"/>
              </a:rPr>
              <a:t>- 3,5 dl  Huile d'olive : A.O.C. de Valencia, ou toute huile Extra méditerranéenne</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9</a:t>
            </a:r>
            <a:r>
              <a:rPr lang="fr-FR" b="1" i="0" dirty="0" smtClean="0">
                <a:solidFill>
                  <a:srgbClr val="333333"/>
                </a:solidFill>
                <a:effectLst/>
                <a:latin typeface="-apple-system"/>
              </a:rPr>
              <a:t> - 3 </a:t>
            </a:r>
            <a:r>
              <a:rPr lang="fr-FR" b="1" dirty="0" smtClean="0">
                <a:solidFill>
                  <a:srgbClr val="333333"/>
                </a:solidFill>
                <a:latin typeface="-apple-system"/>
              </a:rPr>
              <a:t>l </a:t>
            </a:r>
            <a:r>
              <a:rPr lang="fr-FR" b="1" i="0" dirty="0" smtClean="0">
                <a:solidFill>
                  <a:srgbClr val="333333"/>
                </a:solidFill>
                <a:effectLst/>
                <a:latin typeface="-apple-system"/>
              </a:rPr>
              <a:t>Eau</a:t>
            </a:r>
          </a:p>
          <a:p>
            <a:pPr fontAlgn="base">
              <a:buFont typeface="Arial" panose="020B0604020202020204" pitchFamily="34" charset="0"/>
              <a:buChar char="•"/>
            </a:pPr>
            <a:r>
              <a:rPr lang="fr-FR" b="1" i="0" dirty="0" smtClean="0">
                <a:solidFill>
                  <a:srgbClr val="333333"/>
                </a:solidFill>
                <a:effectLst/>
                <a:latin typeface="-apple-system"/>
              </a:rPr>
              <a:t> </a:t>
            </a:r>
            <a:r>
              <a:rPr lang="fr-FR" b="1" i="0" dirty="0" smtClean="0">
                <a:solidFill>
                  <a:srgbClr val="FF0000"/>
                </a:solidFill>
                <a:effectLst/>
                <a:latin typeface="-apple-system"/>
              </a:rPr>
              <a:t>10</a:t>
            </a:r>
            <a:r>
              <a:rPr lang="fr-FR" b="1" i="0" dirty="0" smtClean="0">
                <a:solidFill>
                  <a:srgbClr val="333333"/>
                </a:solidFill>
                <a:effectLst/>
                <a:latin typeface="-apple-system"/>
              </a:rPr>
              <a:t>- 80 g Sel : blanc &amp; fin</a:t>
            </a:r>
            <a:endParaRPr lang="fr-FR" b="1" i="0" dirty="0">
              <a:solidFill>
                <a:srgbClr val="333333"/>
              </a:solidFill>
              <a:effectLst/>
              <a:latin typeface="-apple-system"/>
            </a:endParaRPr>
          </a:p>
        </p:txBody>
      </p:sp>
      <p:pic>
        <p:nvPicPr>
          <p:cNvPr id="4" name="Image 3"/>
          <p:cNvPicPr>
            <a:picLocks noChangeAspect="1"/>
          </p:cNvPicPr>
          <p:nvPr/>
        </p:nvPicPr>
        <p:blipFill>
          <a:blip r:embed="rId4" cstate="print">
            <a:extLst>
              <a:ext uri="{BEBA8EAE-BF5A-486C-A8C5-ECC9F3942E4B}">
                <a14:imgProps xmlns:a14="http://schemas.microsoft.com/office/drawing/2010/main">
                  <a14:imgLayer r:embed="rId5">
                    <a14:imgEffect>
                      <a14:backgroundRemoval t="2750" b="89784" l="5990" r="89684"/>
                    </a14:imgEffect>
                  </a14:imgLayer>
                </a14:imgProps>
              </a:ext>
              <a:ext uri="{28A0092B-C50C-407E-A947-70E740481C1C}">
                <a14:useLocalDpi xmlns:a14="http://schemas.microsoft.com/office/drawing/2010/main" val="0"/>
              </a:ext>
            </a:extLst>
          </a:blip>
          <a:stretch>
            <a:fillRect/>
          </a:stretch>
        </p:blipFill>
        <p:spPr>
          <a:xfrm>
            <a:off x="9046499" y="4759579"/>
            <a:ext cx="576000" cy="487832"/>
          </a:xfrm>
          <a:prstGeom prst="rect">
            <a:avLst/>
          </a:prstGeom>
        </p:spPr>
      </p:pic>
      <p:pic>
        <p:nvPicPr>
          <p:cNvPr id="6" name="Image 5"/>
          <p:cNvPicPr>
            <a:picLocks noChangeAspect="1"/>
          </p:cNvPicPr>
          <p:nvPr/>
        </p:nvPicPr>
        <p:blipFill>
          <a:blip r:embed="rId6">
            <a:extLst>
              <a:ext uri="{BEBA8EAE-BF5A-486C-A8C5-ECC9F3942E4B}">
                <a14:imgProps xmlns:a14="http://schemas.microsoft.com/office/drawing/2010/main">
                  <a14:imgLayer r:embed="rId7">
                    <a14:imgEffect>
                      <a14:backgroundRemoval t="9184" b="89796" l="1653" r="89256"/>
                    </a14:imgEffect>
                  </a14:imgLayer>
                </a14:imgProps>
              </a:ext>
              <a:ext uri="{28A0092B-C50C-407E-A947-70E740481C1C}">
                <a14:useLocalDpi xmlns:a14="http://schemas.microsoft.com/office/drawing/2010/main" val="0"/>
              </a:ext>
            </a:extLst>
          </a:blip>
          <a:stretch>
            <a:fillRect/>
          </a:stretch>
        </p:blipFill>
        <p:spPr>
          <a:xfrm>
            <a:off x="9046499" y="3394859"/>
            <a:ext cx="576000" cy="466512"/>
          </a:xfrm>
          <a:prstGeom prst="rect">
            <a:avLst/>
          </a:prstGeom>
        </p:spPr>
      </p:pic>
      <p:pic>
        <p:nvPicPr>
          <p:cNvPr id="8" name="Image 7"/>
          <p:cNvPicPr>
            <a:picLocks noChangeAspect="1"/>
          </p:cNvPicPr>
          <p:nvPr/>
        </p:nvPicPr>
        <p:blipFill>
          <a:blip r:embed="rId8">
            <a:extLst>
              <a:ext uri="{BEBA8EAE-BF5A-486C-A8C5-ECC9F3942E4B}">
                <a14:imgProps xmlns:a14="http://schemas.microsoft.com/office/drawing/2010/main">
                  <a14:imgLayer r:embed="rId9">
                    <a14:imgEffect>
                      <a14:backgroundRemoval t="9174" b="89908" l="2586" r="89655"/>
                    </a14:imgEffect>
                  </a14:imgLayer>
                </a14:imgProps>
              </a:ext>
              <a:ext uri="{28A0092B-C50C-407E-A947-70E740481C1C}">
                <a14:useLocalDpi xmlns:a14="http://schemas.microsoft.com/office/drawing/2010/main" val="0"/>
              </a:ext>
            </a:extLst>
          </a:blip>
          <a:stretch>
            <a:fillRect/>
          </a:stretch>
        </p:blipFill>
        <p:spPr>
          <a:xfrm>
            <a:off x="9046499" y="3674816"/>
            <a:ext cx="648000" cy="608895"/>
          </a:xfrm>
          <a:prstGeom prst="rect">
            <a:avLst/>
          </a:prstGeom>
        </p:spPr>
      </p:pic>
      <p:pic>
        <p:nvPicPr>
          <p:cNvPr id="9" name="Image 8"/>
          <p:cNvPicPr>
            <a:picLocks noChangeAspect="1"/>
          </p:cNvPicPr>
          <p:nvPr/>
        </p:nvPicPr>
        <p:blipFill>
          <a:blip r:embed="rId10" cstate="print">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622499" y="3978771"/>
            <a:ext cx="432000" cy="367578"/>
          </a:xfrm>
          <a:prstGeom prst="rect">
            <a:avLst/>
          </a:prstGeom>
        </p:spPr>
      </p:pic>
      <p:pic>
        <p:nvPicPr>
          <p:cNvPr id="10" name="Image 9"/>
          <p:cNvPicPr>
            <a:picLocks noChangeAspect="1"/>
          </p:cNvPicPr>
          <p:nvPr/>
        </p:nvPicPr>
        <p:blipFill>
          <a:blip r:embed="rId12" cstate="print">
            <a:extLst>
              <a:ext uri="{BEBA8EAE-BF5A-486C-A8C5-ECC9F3942E4B}">
                <a14:imgProps xmlns:a14="http://schemas.microsoft.com/office/drawing/2010/main">
                  <a14:imgLayer r:embed="rId13">
                    <a14:imgEffect>
                      <a14:backgroundRemoval t="5201" b="97483" l="9659" r="89773"/>
                    </a14:imgEffect>
                  </a14:imgLayer>
                </a14:imgProps>
              </a:ext>
              <a:ext uri="{28A0092B-C50C-407E-A947-70E740481C1C}">
                <a14:useLocalDpi xmlns:a14="http://schemas.microsoft.com/office/drawing/2010/main" val="0"/>
              </a:ext>
            </a:extLst>
          </a:blip>
          <a:stretch>
            <a:fillRect/>
          </a:stretch>
        </p:blipFill>
        <p:spPr>
          <a:xfrm>
            <a:off x="11137500" y="4759773"/>
            <a:ext cx="864000" cy="975276"/>
          </a:xfrm>
          <a:prstGeom prst="rect">
            <a:avLst/>
          </a:prstGeom>
        </p:spPr>
      </p:pic>
      <p:pic>
        <p:nvPicPr>
          <p:cNvPr id="11" name="Image 10"/>
          <p:cNvPicPr>
            <a:picLocks noChangeAspect="1"/>
          </p:cNvPicPr>
          <p:nvPr/>
        </p:nvPicPr>
        <p:blipFill>
          <a:blip r:embed="rId14">
            <a:extLst>
              <a:ext uri="{BEBA8EAE-BF5A-486C-A8C5-ECC9F3942E4B}">
                <a14:imgProps xmlns:a14="http://schemas.microsoft.com/office/drawing/2010/main">
                  <a14:imgLayer r:embed="rId1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223600" y="4472065"/>
            <a:ext cx="720000" cy="531430"/>
          </a:xfrm>
          <a:prstGeom prst="rect">
            <a:avLst/>
          </a:prstGeom>
        </p:spPr>
      </p:pic>
      <p:pic>
        <p:nvPicPr>
          <p:cNvPr id="12" name="Image 11"/>
          <p:cNvPicPr>
            <a:picLocks noChangeAspect="1"/>
          </p:cNvPicPr>
          <p:nvPr/>
        </p:nvPicPr>
        <p:blipFill>
          <a:blip r:embed="rId16">
            <a:extLst>
              <a:ext uri="{BEBA8EAE-BF5A-486C-A8C5-ECC9F3942E4B}">
                <a14:imgProps xmlns:a14="http://schemas.microsoft.com/office/drawing/2010/main">
                  <a14:imgLayer r:embed="rId17">
                    <a14:imgEffect>
                      <a14:backgroundRemoval t="813" b="99187" l="7527" r="87097"/>
                    </a14:imgEffect>
                  </a14:imgLayer>
                </a14:imgProps>
              </a:ext>
              <a:ext uri="{28A0092B-C50C-407E-A947-70E740481C1C}">
                <a14:useLocalDpi xmlns:a14="http://schemas.microsoft.com/office/drawing/2010/main" val="0"/>
              </a:ext>
            </a:extLst>
          </a:blip>
          <a:stretch>
            <a:fillRect/>
          </a:stretch>
        </p:blipFill>
        <p:spPr>
          <a:xfrm>
            <a:off x="9046499" y="5278053"/>
            <a:ext cx="468000" cy="618967"/>
          </a:xfrm>
          <a:prstGeom prst="rect">
            <a:avLst/>
          </a:prstGeom>
        </p:spPr>
      </p:pic>
      <p:pic>
        <p:nvPicPr>
          <p:cNvPr id="13" name="Image 12"/>
          <p:cNvPicPr>
            <a:picLocks noChangeAspect="1"/>
          </p:cNvPicPr>
          <p:nvPr/>
        </p:nvPicPr>
        <p:blipFill>
          <a:blip r:embed="rId18">
            <a:extLst>
              <a:ext uri="{BEBA8EAE-BF5A-486C-A8C5-ECC9F3942E4B}">
                <a14:imgProps xmlns:a14="http://schemas.microsoft.com/office/drawing/2010/main">
                  <a14:imgLayer r:embed="rId1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12085" y="5582402"/>
            <a:ext cx="504000" cy="567000"/>
          </a:xfrm>
          <a:prstGeom prst="rect">
            <a:avLst/>
          </a:prstGeom>
        </p:spPr>
      </p:pic>
      <p:pic>
        <p:nvPicPr>
          <p:cNvPr id="14" name="Image 13"/>
          <p:cNvPicPr>
            <a:picLocks noChangeAspect="1"/>
          </p:cNvPicPr>
          <p:nvPr/>
        </p:nvPicPr>
        <p:blipFill>
          <a:blip r:embed="rId20">
            <a:extLst>
              <a:ext uri="{BEBA8EAE-BF5A-486C-A8C5-ECC9F3942E4B}">
                <a14:imgProps xmlns:a14="http://schemas.microsoft.com/office/drawing/2010/main">
                  <a14:imgLayer r:embed="rId21">
                    <a14:imgEffect>
                      <a14:backgroundRemoval t="9910" b="97297" l="9091" r="89610"/>
                    </a14:imgEffect>
                  </a14:imgLayer>
                </a14:imgProps>
              </a:ext>
              <a:ext uri="{28A0092B-C50C-407E-A947-70E740481C1C}">
                <a14:useLocalDpi xmlns:a14="http://schemas.microsoft.com/office/drawing/2010/main" val="0"/>
              </a:ext>
            </a:extLst>
          </a:blip>
          <a:stretch>
            <a:fillRect/>
          </a:stretch>
        </p:blipFill>
        <p:spPr>
          <a:xfrm>
            <a:off x="3022279" y="5735049"/>
            <a:ext cx="468000" cy="674651"/>
          </a:xfrm>
          <a:prstGeom prst="rect">
            <a:avLst/>
          </a:prstGeom>
        </p:spPr>
      </p:pic>
      <p:pic>
        <p:nvPicPr>
          <p:cNvPr id="2054" name="Picture 6" descr="https://produits.bienmanger.com/46064-0w0h0_Haricots_Soissons_Haricots_Blancs_Secs.jpg"/>
          <p:cNvPicPr>
            <a:picLocks noChangeAspect="1" noChangeArrowheads="1"/>
          </p:cNvPicPr>
          <p:nvPr/>
        </p:nvPicPr>
        <p:blipFill>
          <a:blip r:embed="rId22" cstate="print">
            <a:extLst>
              <a:ext uri="{BEBA8EAE-BF5A-486C-A8C5-ECC9F3942E4B}">
                <a14:imgProps xmlns:a14="http://schemas.microsoft.com/office/drawing/2010/main">
                  <a14:imgLayer r:embed="rId23">
                    <a14:imgEffect>
                      <a14:backgroundRemoval t="867" b="98867" l="10000" r="90000"/>
                    </a14:imgEffect>
                  </a14:imgLayer>
                </a14:imgProps>
              </a:ext>
              <a:ext uri="{28A0092B-C50C-407E-A947-70E740481C1C}">
                <a14:useLocalDpi xmlns:a14="http://schemas.microsoft.com/office/drawing/2010/main" val="0"/>
              </a:ext>
            </a:extLst>
          </a:blip>
          <a:srcRect/>
          <a:stretch>
            <a:fillRect/>
          </a:stretch>
        </p:blipFill>
        <p:spPr bwMode="auto">
          <a:xfrm>
            <a:off x="10714100" y="4148740"/>
            <a:ext cx="576000" cy="576000"/>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 14"/>
          <p:cNvPicPr>
            <a:picLocks noChangeAspect="1"/>
          </p:cNvPicPr>
          <p:nvPr/>
        </p:nvPicPr>
        <p:blipFill rotWithShape="1">
          <a:blip r:embed="rId24" cstate="print">
            <a:extLst>
              <a:ext uri="{BEBA8EAE-BF5A-486C-A8C5-ECC9F3942E4B}">
                <a14:imgProps xmlns:a14="http://schemas.microsoft.com/office/drawing/2010/main">
                  <a14:imgLayer r:embed="rId25">
                    <a14:imgEffect>
                      <a14:backgroundRemoval t="10753" b="84140" l="25983" r="70598"/>
                    </a14:imgEffect>
                  </a14:imgLayer>
                </a14:imgProps>
              </a:ext>
              <a:ext uri="{28A0092B-C50C-407E-A947-70E740481C1C}">
                <a14:useLocalDpi xmlns:a14="http://schemas.microsoft.com/office/drawing/2010/main" val="0"/>
              </a:ext>
            </a:extLst>
          </a:blip>
          <a:srcRect l="23645" t="10444" r="25976" b="14820"/>
          <a:stretch/>
        </p:blipFill>
        <p:spPr>
          <a:xfrm>
            <a:off x="11209500" y="4063043"/>
            <a:ext cx="720000" cy="679213"/>
          </a:xfrm>
          <a:prstGeom prst="rect">
            <a:avLst/>
          </a:prstGeom>
        </p:spPr>
      </p:pic>
    </p:spTree>
    <p:extLst>
      <p:ext uri="{BB962C8B-B14F-4D97-AF65-F5344CB8AC3E}">
        <p14:creationId xmlns:p14="http://schemas.microsoft.com/office/powerpoint/2010/main" val="6106189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660" y="0"/>
            <a:ext cx="12247659" cy="3539430"/>
          </a:xfrm>
          <a:prstGeom prst="rect">
            <a:avLst/>
          </a:prstGeom>
        </p:spPr>
        <p:txBody>
          <a:bodyPr wrap="square">
            <a:spAutoFit/>
          </a:bodyPr>
          <a:lstStyle/>
          <a:p>
            <a:pPr fontAlgn="base"/>
            <a:r>
              <a:rPr lang="fr-FR" sz="1400" b="1" i="0" u="none" strike="noStrike" dirty="0" smtClean="0">
                <a:solidFill>
                  <a:schemeClr val="accent1">
                    <a:lumMod val="75000"/>
                  </a:schemeClr>
                </a:solidFill>
                <a:effectLst/>
                <a:latin typeface="-apple-system"/>
                <a:ea typeface="Verdana" panose="020B0604030504040204" pitchFamily="34" charset="0"/>
              </a:rPr>
              <a:t>La préparation</a:t>
            </a: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Préparez bien à l'avance tous vos ingrédients :Coupez en morceaux le poulet et le lapin de manière uniforme &amp; salez.</a:t>
            </a: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Nettoyez vos haricots et découpez-les.</a:t>
            </a: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Râpez les tomates de façon à ne garder que la pulpe et jetez la peau.</a:t>
            </a: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Pensez à bien mettre de niveau votre plat à paella sur le feu.</a:t>
            </a:r>
          </a:p>
          <a:p>
            <a:pPr fontAlgn="base"/>
            <a:r>
              <a:rPr lang="fr-FR" sz="1400" b="1" i="0" u="none" strike="noStrike" dirty="0" smtClean="0">
                <a:solidFill>
                  <a:srgbClr val="212121"/>
                </a:solidFill>
                <a:effectLst/>
                <a:latin typeface="-apple-system"/>
                <a:ea typeface="Verdana" panose="020B0604030504040204" pitchFamily="34" charset="0"/>
              </a:rPr>
              <a:t>La cuisson des </a:t>
            </a:r>
            <a:r>
              <a:rPr lang="fr-FR" sz="1400" b="1" i="0" u="none" strike="noStrike" dirty="0" smtClean="0">
                <a:solidFill>
                  <a:srgbClr val="5A822B"/>
                </a:solidFill>
                <a:effectLst/>
                <a:latin typeface="-apple-system"/>
                <a:ea typeface="Verdana" panose="020B0604030504040204" pitchFamily="34" charset="0"/>
                <a:hlinkClick r:id="rId2" tooltip="Ses ingrédients"/>
              </a:rPr>
              <a:t>ingrédients</a:t>
            </a:r>
            <a:endParaRPr lang="fr-FR" sz="1400" b="1" i="0" u="none" strike="noStrike" dirty="0" smtClean="0">
              <a:solidFill>
                <a:srgbClr val="212121"/>
              </a:solidFill>
              <a:effectLst/>
              <a:latin typeface="-apple-system"/>
              <a:ea typeface="Verdana" panose="020B0604030504040204" pitchFamily="34" charset="0"/>
            </a:endParaRP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Pour cette étape, seul le petit feu du milieu doit être allumé, seul le centre doit chauffer, l’extérieur doit resté froid ou tiède. Chauffez l’huile dans la paella, et dès que celle-ci est bouillante :Faites revenir la viande de manière à bien la dorer : elle doit être TRES dorée pour dégager de délicieux arômes de grillé. N’ayez pas peur que cela accroche (sans bruler), cela sera déglacé avec l’eau pour un bouillon avec plus de saveur et de couleur. Réservez la viande en cercle sur les bords de la paella. Attention que votre feu soit bien au milieu pour que la viande ne cuise plus. Ajoutez les haricots verts et blanc frais au centre. Les frire légèrement dans l’huile de la viande. Attention : si les </a:t>
            </a:r>
            <a:r>
              <a:rPr lang="fr-FR" sz="1400" b="1" i="0" u="none" strike="noStrike" dirty="0" smtClean="0">
                <a:solidFill>
                  <a:srgbClr val="5A822B"/>
                </a:solidFill>
                <a:effectLst/>
                <a:latin typeface="-apple-system"/>
                <a:ea typeface="Verdana" panose="020B0604030504040204" pitchFamily="34" charset="0"/>
                <a:hlinkClick r:id="rId3" tooltip="Le Garrofon"/>
              </a:rPr>
              <a:t>haricots blancs </a:t>
            </a:r>
            <a:r>
              <a:rPr lang="fr-FR" sz="1400" b="1" i="1" u="none" strike="noStrike" dirty="0" smtClean="0">
                <a:solidFill>
                  <a:srgbClr val="5A822B"/>
                </a:solidFill>
                <a:effectLst/>
                <a:latin typeface="-apple-system"/>
                <a:ea typeface="Verdana" panose="020B0604030504040204" pitchFamily="34" charset="0"/>
                <a:hlinkClick r:id="rId3" tooltip="Le Garrofon"/>
              </a:rPr>
              <a:t>"</a:t>
            </a:r>
            <a:r>
              <a:rPr lang="fr-FR" sz="1400" b="1" i="1" u="none" strike="noStrike" dirty="0" err="1" smtClean="0">
                <a:solidFill>
                  <a:srgbClr val="5A822B"/>
                </a:solidFill>
                <a:effectLst/>
                <a:latin typeface="-apple-system"/>
                <a:ea typeface="Verdana" panose="020B0604030504040204" pitchFamily="34" charset="0"/>
                <a:hlinkClick r:id="rId3" tooltip="Le Garrofon"/>
              </a:rPr>
              <a:t>Garrofons</a:t>
            </a:r>
            <a:r>
              <a:rPr lang="fr-FR" sz="1400" b="1" i="1" u="none" strike="noStrike" dirty="0" smtClean="0">
                <a:solidFill>
                  <a:srgbClr val="5A822B"/>
                </a:solidFill>
                <a:effectLst/>
                <a:latin typeface="-apple-system"/>
                <a:ea typeface="Verdana" panose="020B0604030504040204" pitchFamily="34" charset="0"/>
                <a:hlinkClick r:id="rId3" tooltip="Le Garrofon"/>
              </a:rPr>
              <a:t>"</a:t>
            </a:r>
            <a:r>
              <a:rPr lang="fr-FR" sz="1400" b="1" i="0" dirty="0" smtClean="0">
                <a:solidFill>
                  <a:srgbClr val="333333"/>
                </a:solidFill>
                <a:effectLst/>
                <a:latin typeface="-apple-system"/>
                <a:ea typeface="Verdana" panose="020B0604030504040204" pitchFamily="34" charset="0"/>
              </a:rPr>
              <a:t> sont déjà bouillis (en bocaux) introduisez-les à l’étape du bouillon. Salez. Réservez les légumes sur les bords de la paella avec la viande. Ajoutez la pulpe de tomate. Faites la réduire, jusqu'à ce que l’eau des tomates s’évaporent complètement, sa couleur doit changer, elle doit brunir.</a:t>
            </a:r>
          </a:p>
          <a:p>
            <a:pPr fontAlgn="base">
              <a:buFont typeface="Arial" panose="020B0604020202020204" pitchFamily="34" charset="0"/>
              <a:buChar char="•"/>
            </a:pPr>
            <a:r>
              <a:rPr lang="fr-FR" sz="1400" b="1" i="0" dirty="0" smtClean="0">
                <a:solidFill>
                  <a:srgbClr val="333333"/>
                </a:solidFill>
                <a:effectLst/>
                <a:latin typeface="-apple-system"/>
                <a:ea typeface="Verdana" panose="020B0604030504040204" pitchFamily="34" charset="0"/>
              </a:rPr>
              <a:t>Mélangez tous les ingrédients délicatement à feu doux avant de passer à l'étape suivante. Pour ceux qui rajoutent une épice, comme le piment doux (</a:t>
            </a:r>
            <a:r>
              <a:rPr lang="fr-FR" sz="1400" b="1" i="0" dirty="0" err="1" smtClean="0">
                <a:solidFill>
                  <a:srgbClr val="333333"/>
                </a:solidFill>
                <a:effectLst/>
                <a:latin typeface="-apple-system"/>
                <a:ea typeface="Verdana" panose="020B0604030504040204" pitchFamily="34" charset="0"/>
              </a:rPr>
              <a:t>Pimenton</a:t>
            </a:r>
            <a:r>
              <a:rPr lang="fr-FR" sz="1400" b="1" i="0" dirty="0" smtClean="0">
                <a:solidFill>
                  <a:srgbClr val="333333"/>
                </a:solidFill>
                <a:effectLst/>
                <a:latin typeface="-apple-system"/>
                <a:ea typeface="Verdana" panose="020B0604030504040204" pitchFamily="34" charset="0"/>
              </a:rPr>
              <a:t> ou Paprika), c’est à ce moment que vous pouvez le disposer.</a:t>
            </a:r>
            <a:endParaRPr lang="fr-FR" sz="1400" b="1" i="0" dirty="0">
              <a:solidFill>
                <a:srgbClr val="333333"/>
              </a:solidFill>
              <a:effectLst/>
              <a:latin typeface="-apple-system"/>
              <a:ea typeface="Verdana" panose="020B0604030504040204" pitchFamily="34" charset="0"/>
            </a:endParaRPr>
          </a:p>
        </p:txBody>
      </p:sp>
      <p:sp>
        <p:nvSpPr>
          <p:cNvPr id="3" name="Rectangle 2"/>
          <p:cNvSpPr/>
          <p:nvPr/>
        </p:nvSpPr>
        <p:spPr>
          <a:xfrm>
            <a:off x="-55660" y="3454141"/>
            <a:ext cx="12192000" cy="2031325"/>
          </a:xfrm>
          <a:prstGeom prst="rect">
            <a:avLst/>
          </a:prstGeom>
        </p:spPr>
        <p:txBody>
          <a:bodyPr wrap="square">
            <a:spAutoFit/>
          </a:bodyPr>
          <a:lstStyle/>
          <a:p>
            <a:pPr fontAlgn="base"/>
            <a:r>
              <a:rPr lang="fr-FR" sz="1400" b="1" i="0" u="none" strike="noStrike" dirty="0" smtClean="0">
                <a:solidFill>
                  <a:srgbClr val="212121"/>
                </a:solidFill>
                <a:effectLst/>
                <a:latin typeface="-apple-system"/>
                <a:cs typeface="Calibri" panose="020F0502020204030204" pitchFamily="34" charset="0"/>
              </a:rPr>
              <a:t>Le </a:t>
            </a:r>
            <a:r>
              <a:rPr lang="fr-FR" sz="1400" b="1" i="0" u="none" strike="noStrike" dirty="0" smtClean="0">
                <a:solidFill>
                  <a:srgbClr val="5A822B"/>
                </a:solidFill>
                <a:effectLst/>
                <a:latin typeface="-apple-system"/>
                <a:cs typeface="Calibri" panose="020F0502020204030204" pitchFamily="34" charset="0"/>
                <a:hlinkClick r:id="rId4" tooltip="Son secret"/>
              </a:rPr>
              <a:t>bouillon</a:t>
            </a:r>
            <a:endParaRPr lang="fr-FR" sz="1400" b="1" i="0" u="none" strike="noStrike" dirty="0" smtClean="0">
              <a:solidFill>
                <a:srgbClr val="212121"/>
              </a:solidFill>
              <a:effectLst/>
              <a:latin typeface="-apple-system"/>
              <a:cs typeface="Calibri" panose="020F0502020204030204" pitchFamily="34" charset="0"/>
            </a:endParaRPr>
          </a:p>
          <a:p>
            <a:pPr fontAlgn="base">
              <a:buFont typeface="Arial" panose="020B0604020202020204" pitchFamily="34" charset="0"/>
              <a:buChar char="•"/>
            </a:pPr>
            <a:r>
              <a:rPr lang="fr-FR" sz="1400" b="1" i="0" dirty="0" smtClean="0">
                <a:solidFill>
                  <a:srgbClr val="333333"/>
                </a:solidFill>
                <a:effectLst/>
                <a:latin typeface="-apple-system"/>
                <a:cs typeface="Calibri" panose="020F0502020204030204" pitchFamily="34" charset="0"/>
              </a:rPr>
              <a:t>Il existe plusieurs méthodes à ce niveau là de la préparation, que vous pourrez voir , voici celle que je préconise :Versez l’eau chaude, et bien plus qu’il n’en faut : environ 4 à 5 volumes d’eau pour 1 volume de riz et plus...</a:t>
            </a:r>
          </a:p>
          <a:p>
            <a:pPr fontAlgn="base">
              <a:buFont typeface="Arial" panose="020B0604020202020204" pitchFamily="34" charset="0"/>
              <a:buChar char="•"/>
            </a:pPr>
            <a:r>
              <a:rPr lang="fr-FR" sz="1400" b="1" i="0" dirty="0" smtClean="0">
                <a:solidFill>
                  <a:srgbClr val="333333"/>
                </a:solidFill>
                <a:effectLst/>
                <a:latin typeface="-apple-system"/>
                <a:cs typeface="Calibri" panose="020F0502020204030204" pitchFamily="34" charset="0"/>
              </a:rPr>
              <a:t>Laissez réduire le tout pour que se fasse le bouillon (le </a:t>
            </a:r>
            <a:r>
              <a:rPr lang="fr-FR" sz="1400" b="1" i="0" dirty="0" err="1" smtClean="0">
                <a:solidFill>
                  <a:srgbClr val="333333"/>
                </a:solidFill>
                <a:effectLst/>
                <a:latin typeface="-apple-system"/>
                <a:cs typeface="Calibri" panose="020F0502020204030204" pitchFamily="34" charset="0"/>
              </a:rPr>
              <a:t>Caldo</a:t>
            </a:r>
            <a:r>
              <a:rPr lang="fr-FR" sz="1400" b="1" i="0" dirty="0" smtClean="0">
                <a:solidFill>
                  <a:srgbClr val="333333"/>
                </a:solidFill>
                <a:effectLst/>
                <a:latin typeface="-apple-system"/>
                <a:cs typeface="Calibri" panose="020F0502020204030204" pitchFamily="34" charset="0"/>
              </a:rPr>
              <a:t>) à feu vif. L’eau doit s’évaporer jusqu’à ce qu’il ne reste que les 3 volumes d’eau nécessaires. Si vous utilisez des haricots blancs déjà bouillis ou en bocaux, c’est maintenant que vous devez les introduire, le plus tard possible pour ne pas qu’ils se défassent.</a:t>
            </a:r>
          </a:p>
          <a:p>
            <a:pPr fontAlgn="base">
              <a:buFont typeface="Arial" panose="020B0604020202020204" pitchFamily="34" charset="0"/>
              <a:buChar char="•"/>
            </a:pPr>
            <a:r>
              <a:rPr lang="fr-FR" sz="1400" b="1" i="0" dirty="0" smtClean="0">
                <a:solidFill>
                  <a:srgbClr val="333333"/>
                </a:solidFill>
                <a:effectLst/>
                <a:latin typeface="-apple-system"/>
                <a:cs typeface="Calibri" panose="020F0502020204030204" pitchFamily="34" charset="0"/>
              </a:rPr>
              <a:t>Surveillez alors le goût de l’ensemble et vérifiez bien que le tout soit “un peu” trop salé . Ajouter le safran.</a:t>
            </a:r>
          </a:p>
          <a:p>
            <a:pPr fontAlgn="base">
              <a:buFont typeface="Arial" panose="020B0604020202020204" pitchFamily="34" charset="0"/>
              <a:buChar char="•"/>
            </a:pPr>
            <a:r>
              <a:rPr lang="fr-FR" sz="1400" b="1" i="0" dirty="0" smtClean="0">
                <a:solidFill>
                  <a:srgbClr val="333333"/>
                </a:solidFill>
                <a:effectLst/>
                <a:latin typeface="-apple-system"/>
                <a:cs typeface="Calibri" panose="020F0502020204030204" pitchFamily="34" charset="0"/>
              </a:rPr>
              <a:t>Ajoutez le riz dans la Paella, mais seulement quand l'eau est en ébullition à gros bouillon ! Disposez bien vos ingrédients dès le début de la cuisson du riz, car après on ne touche plus à rien.</a:t>
            </a:r>
            <a:endParaRPr lang="fr-FR" sz="1400" b="1" i="0" dirty="0">
              <a:solidFill>
                <a:srgbClr val="333333"/>
              </a:solidFill>
              <a:effectLst/>
              <a:latin typeface="-apple-system"/>
              <a:cs typeface="Calibri" panose="020F0502020204030204" pitchFamily="34" charset="0"/>
            </a:endParaRPr>
          </a:p>
        </p:txBody>
      </p:sp>
      <p:sp>
        <p:nvSpPr>
          <p:cNvPr id="4" name="Rectangle 3"/>
          <p:cNvSpPr/>
          <p:nvPr/>
        </p:nvSpPr>
        <p:spPr>
          <a:xfrm>
            <a:off x="0" y="5400177"/>
            <a:ext cx="12192001" cy="1384995"/>
          </a:xfrm>
          <a:prstGeom prst="rect">
            <a:avLst/>
          </a:prstGeom>
        </p:spPr>
        <p:txBody>
          <a:bodyPr wrap="square">
            <a:spAutoFit/>
          </a:bodyPr>
          <a:lstStyle/>
          <a:p>
            <a:pPr fontAlgn="base"/>
            <a:r>
              <a:rPr lang="fr-FR" sz="1400" b="1" i="0" u="none" strike="noStrike" dirty="0" smtClean="0">
                <a:solidFill>
                  <a:schemeClr val="accent1">
                    <a:lumMod val="75000"/>
                  </a:schemeClr>
                </a:solidFill>
                <a:effectLst/>
                <a:latin typeface="-apple-system"/>
              </a:rPr>
              <a:t>La cuisson du riz</a:t>
            </a:r>
          </a:p>
          <a:p>
            <a:pPr fontAlgn="base">
              <a:buFont typeface="Arial" panose="020B0604020202020204" pitchFamily="34" charset="0"/>
              <a:buChar char="•"/>
            </a:pPr>
            <a:r>
              <a:rPr lang="fr-FR" sz="1400" b="1" i="0" dirty="0" smtClean="0">
                <a:solidFill>
                  <a:srgbClr val="333333"/>
                </a:solidFill>
                <a:effectLst/>
                <a:latin typeface="-apple-system"/>
              </a:rPr>
              <a:t>Elle dure 18* minutes et se décompose en 3 parties :Feu vif pendant environ 9 minutes. Une partie de l’eau s’évapore, l’autre est absorbée par le riz, c’est à la moitié de son temps de cuisson qu'il doit effleurer.</a:t>
            </a:r>
          </a:p>
          <a:p>
            <a:pPr fontAlgn="base">
              <a:buFont typeface="Arial" panose="020B0604020202020204" pitchFamily="34" charset="0"/>
              <a:buChar char="•"/>
            </a:pPr>
            <a:r>
              <a:rPr lang="fr-FR" sz="1400" b="1" i="0" dirty="0" smtClean="0">
                <a:solidFill>
                  <a:srgbClr val="333333"/>
                </a:solidFill>
                <a:effectLst/>
                <a:latin typeface="-apple-system"/>
              </a:rPr>
              <a:t>Baissez votre feu. Feu très doux pendant environ 9 minutes.</a:t>
            </a:r>
          </a:p>
          <a:p>
            <a:pPr fontAlgn="base">
              <a:buFont typeface="Arial" panose="020B0604020202020204" pitchFamily="34" charset="0"/>
              <a:buChar char="•"/>
            </a:pPr>
            <a:r>
              <a:rPr lang="fr-FR" sz="1400" b="1" i="0" dirty="0" smtClean="0">
                <a:solidFill>
                  <a:srgbClr val="333333"/>
                </a:solidFill>
                <a:effectLst/>
                <a:latin typeface="-apple-system"/>
              </a:rPr>
              <a:t>Un coup de feu très vif et bref, à la fin, de 1 ou 2 minutes, pour réussir le “</a:t>
            </a:r>
            <a:r>
              <a:rPr lang="fr-FR" sz="1400" b="1" i="0" dirty="0" err="1" smtClean="0">
                <a:solidFill>
                  <a:srgbClr val="333333"/>
                </a:solidFill>
                <a:effectLst/>
                <a:latin typeface="-apple-system"/>
              </a:rPr>
              <a:t>socarrat</a:t>
            </a:r>
            <a:r>
              <a:rPr lang="fr-FR" sz="1400" b="1" i="0" dirty="0" smtClean="0">
                <a:solidFill>
                  <a:srgbClr val="333333"/>
                </a:solidFill>
                <a:effectLst/>
                <a:latin typeface="-apple-system"/>
              </a:rPr>
              <a:t>”.</a:t>
            </a:r>
          </a:p>
          <a:p>
            <a:pPr fontAlgn="base">
              <a:buFont typeface="Arial" panose="020B0604020202020204" pitchFamily="34" charset="0"/>
              <a:buChar char="•"/>
            </a:pPr>
            <a:r>
              <a:rPr lang="fr-FR" sz="1400" b="1" i="0" dirty="0" smtClean="0">
                <a:solidFill>
                  <a:srgbClr val="333333"/>
                </a:solidFill>
                <a:effectLst/>
                <a:latin typeface="-apple-system"/>
              </a:rPr>
              <a:t>Temps généralement constaté, mais suivre les indications du producteur.</a:t>
            </a:r>
            <a:endParaRPr lang="fr-FR" sz="1400" b="1" i="0" dirty="0">
              <a:solidFill>
                <a:srgbClr val="333333"/>
              </a:solidFill>
              <a:effectLst/>
              <a:latin typeface="-apple-system"/>
            </a:endParaRPr>
          </a:p>
        </p:txBody>
      </p:sp>
    </p:spTree>
    <p:extLst>
      <p:ext uri="{BB962C8B-B14F-4D97-AF65-F5344CB8AC3E}">
        <p14:creationId xmlns:p14="http://schemas.microsoft.com/office/powerpoint/2010/main" val="25098926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613" y="726819"/>
            <a:ext cx="2316366" cy="1593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5972" y="726819"/>
            <a:ext cx="2181557" cy="1592205"/>
          </a:xfrm>
          <a:prstGeom prst="rect">
            <a:avLst/>
          </a:prstGeom>
        </p:spPr>
      </p:pic>
      <p:pic>
        <p:nvPicPr>
          <p:cNvPr id="20" name="Imag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26631" y="721062"/>
            <a:ext cx="2124000" cy="1593000"/>
          </a:xfrm>
          <a:prstGeom prst="rect">
            <a:avLst/>
          </a:prstGeom>
        </p:spPr>
      </p:pic>
      <p:pic>
        <p:nvPicPr>
          <p:cNvPr id="21" name="Image 20"/>
          <p:cNvPicPr>
            <a:picLocks noChangeAspect="1"/>
          </p:cNvPicPr>
          <p:nvPr/>
        </p:nvPicPr>
        <p:blipFill rotWithShape="1">
          <a:blip r:embed="rId5" cstate="print">
            <a:extLst>
              <a:ext uri="{28A0092B-C50C-407E-A947-70E740481C1C}">
                <a14:useLocalDpi xmlns:a14="http://schemas.microsoft.com/office/drawing/2010/main" val="0"/>
              </a:ext>
            </a:extLst>
          </a:blip>
          <a:srcRect l="3530" t="33855" r="5129" b="29971"/>
          <a:stretch/>
        </p:blipFill>
        <p:spPr>
          <a:xfrm>
            <a:off x="389613" y="2887663"/>
            <a:ext cx="2316366" cy="1616854"/>
          </a:xfrm>
          <a:prstGeom prst="rect">
            <a:avLst/>
          </a:prstGeom>
        </p:spPr>
      </p:pic>
      <p:pic>
        <p:nvPicPr>
          <p:cNvPr id="22" name="Imag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746186" y="2880961"/>
            <a:ext cx="2214000" cy="1616854"/>
          </a:xfrm>
          <a:prstGeom prst="rect">
            <a:avLst/>
          </a:prstGeom>
        </p:spPr>
      </p:pic>
      <p:pic>
        <p:nvPicPr>
          <p:cNvPr id="23" name="Image 22"/>
          <p:cNvPicPr>
            <a:picLocks noChangeAspect="1"/>
          </p:cNvPicPr>
          <p:nvPr/>
        </p:nvPicPr>
        <p:blipFill rotWithShape="1">
          <a:blip r:embed="rId7" cstate="print">
            <a:extLst>
              <a:ext uri="{28A0092B-C50C-407E-A947-70E740481C1C}">
                <a14:useLocalDpi xmlns:a14="http://schemas.microsoft.com/office/drawing/2010/main" val="0"/>
              </a:ext>
            </a:extLst>
          </a:blip>
          <a:srcRect t="24232" b="35652"/>
          <a:stretch/>
        </p:blipFill>
        <p:spPr>
          <a:xfrm>
            <a:off x="9746187" y="721062"/>
            <a:ext cx="2214000" cy="1630255"/>
          </a:xfrm>
          <a:prstGeom prst="rect">
            <a:avLst/>
          </a:prstGeom>
        </p:spPr>
      </p:pic>
      <p:pic>
        <p:nvPicPr>
          <p:cNvPr id="24" name="Image 23"/>
          <p:cNvPicPr>
            <a:picLocks noChangeAspect="1"/>
          </p:cNvPicPr>
          <p:nvPr/>
        </p:nvPicPr>
        <p:blipFill rotWithShape="1">
          <a:blip r:embed="rId8" cstate="print">
            <a:extLst>
              <a:ext uri="{28A0092B-C50C-407E-A947-70E740481C1C}">
                <a14:useLocalDpi xmlns:a14="http://schemas.microsoft.com/office/drawing/2010/main" val="0"/>
              </a:ext>
            </a:extLst>
          </a:blip>
          <a:srcRect r="21005"/>
          <a:stretch/>
        </p:blipFill>
        <p:spPr>
          <a:xfrm>
            <a:off x="7426631" y="2901068"/>
            <a:ext cx="2124000" cy="1635835"/>
          </a:xfrm>
          <a:prstGeom prst="rect">
            <a:avLst/>
          </a:prstGeom>
        </p:spPr>
      </p:pic>
      <p:pic>
        <p:nvPicPr>
          <p:cNvPr id="25" name="Image 2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087522" y="726819"/>
            <a:ext cx="2181557" cy="1581486"/>
          </a:xfrm>
          <a:prstGeom prst="rect">
            <a:avLst/>
          </a:prstGeom>
        </p:spPr>
      </p:pic>
      <p:pic>
        <p:nvPicPr>
          <p:cNvPr id="27" name="Image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426631" y="4850513"/>
            <a:ext cx="2252003" cy="1616478"/>
          </a:xfrm>
          <a:prstGeom prst="rect">
            <a:avLst/>
          </a:prstGeom>
        </p:spPr>
      </p:pic>
      <p:pic>
        <p:nvPicPr>
          <p:cNvPr id="28" name="Image 27"/>
          <p:cNvPicPr>
            <a:picLocks noChangeAspect="1"/>
          </p:cNvPicPr>
          <p:nvPr/>
        </p:nvPicPr>
        <p:blipFill rotWithShape="1">
          <a:blip r:embed="rId11" cstate="print">
            <a:extLst>
              <a:ext uri="{28A0092B-C50C-407E-A947-70E740481C1C}">
                <a14:useLocalDpi xmlns:a14="http://schemas.microsoft.com/office/drawing/2010/main" val="0"/>
              </a:ext>
            </a:extLst>
          </a:blip>
          <a:srcRect t="15339" b="17050"/>
          <a:stretch/>
        </p:blipFill>
        <p:spPr>
          <a:xfrm>
            <a:off x="9908186" y="4850513"/>
            <a:ext cx="2052000" cy="1616855"/>
          </a:xfrm>
          <a:prstGeom prst="rect">
            <a:avLst/>
          </a:prstGeom>
        </p:spPr>
      </p:pic>
      <p:pic>
        <p:nvPicPr>
          <p:cNvPr id="30" name="Image 29"/>
          <p:cNvPicPr>
            <a:picLocks noChangeAspect="1"/>
          </p:cNvPicPr>
          <p:nvPr/>
        </p:nvPicPr>
        <p:blipFill rotWithShape="1">
          <a:blip r:embed="rId12" cstate="print">
            <a:extLst>
              <a:ext uri="{28A0092B-C50C-407E-A947-70E740481C1C}">
                <a14:useLocalDpi xmlns:a14="http://schemas.microsoft.com/office/drawing/2010/main" val="0"/>
              </a:ext>
            </a:extLst>
          </a:blip>
          <a:srcRect l="7742" t="24654"/>
          <a:stretch/>
        </p:blipFill>
        <p:spPr>
          <a:xfrm>
            <a:off x="2825751" y="4850513"/>
            <a:ext cx="2124001" cy="1616855"/>
          </a:xfrm>
          <a:prstGeom prst="rect">
            <a:avLst/>
          </a:prstGeom>
        </p:spPr>
      </p:pic>
      <p:pic>
        <p:nvPicPr>
          <p:cNvPr id="31" name="Image 30"/>
          <p:cNvPicPr>
            <a:picLocks noChangeAspect="1"/>
          </p:cNvPicPr>
          <p:nvPr/>
        </p:nvPicPr>
        <p:blipFill rotWithShape="1">
          <a:blip r:embed="rId13" cstate="print">
            <a:extLst>
              <a:ext uri="{28A0092B-C50C-407E-A947-70E740481C1C}">
                <a14:useLocalDpi xmlns:a14="http://schemas.microsoft.com/office/drawing/2010/main" val="0"/>
              </a:ext>
            </a:extLst>
          </a:blip>
          <a:srcRect t="11092" b="29676"/>
          <a:stretch/>
        </p:blipFill>
        <p:spPr>
          <a:xfrm>
            <a:off x="5087524" y="4850519"/>
            <a:ext cx="2181557" cy="1616842"/>
          </a:xfrm>
          <a:prstGeom prst="rect">
            <a:avLst/>
          </a:prstGeom>
        </p:spPr>
      </p:pic>
      <p:pic>
        <p:nvPicPr>
          <p:cNvPr id="35" name="Image 34"/>
          <p:cNvPicPr>
            <a:picLocks noChangeAspect="1"/>
          </p:cNvPicPr>
          <p:nvPr/>
        </p:nvPicPr>
        <p:blipFill rotWithShape="1">
          <a:blip r:embed="rId14" cstate="print">
            <a:extLst>
              <a:ext uri="{28A0092B-C50C-407E-A947-70E740481C1C}">
                <a14:useLocalDpi xmlns:a14="http://schemas.microsoft.com/office/drawing/2010/main" val="0"/>
              </a:ext>
            </a:extLst>
          </a:blip>
          <a:srcRect l="14370" t="19795" r="21423" b="13604"/>
          <a:stretch/>
        </p:blipFill>
        <p:spPr>
          <a:xfrm>
            <a:off x="2805974" y="2894365"/>
            <a:ext cx="2181555" cy="1603450"/>
          </a:xfrm>
          <a:prstGeom prst="rect">
            <a:avLst/>
          </a:prstGeom>
        </p:spPr>
      </p:pic>
      <p:pic>
        <p:nvPicPr>
          <p:cNvPr id="36" name="Image 3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087522" y="2901068"/>
            <a:ext cx="2252003" cy="1603449"/>
          </a:xfrm>
          <a:prstGeom prst="rect">
            <a:avLst/>
          </a:prstGeom>
        </p:spPr>
      </p:pic>
      <p:sp>
        <p:nvSpPr>
          <p:cNvPr id="38" name="Flèche droite 37"/>
          <p:cNvSpPr/>
          <p:nvPr/>
        </p:nvSpPr>
        <p:spPr>
          <a:xfrm>
            <a:off x="389614" y="492981"/>
            <a:ext cx="310101" cy="10336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9" name="Flèche droite 38"/>
          <p:cNvSpPr/>
          <p:nvPr/>
        </p:nvSpPr>
        <p:spPr>
          <a:xfrm>
            <a:off x="389613" y="4684644"/>
            <a:ext cx="310101" cy="10336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0" name="Flèche gauche 39"/>
          <p:cNvSpPr/>
          <p:nvPr/>
        </p:nvSpPr>
        <p:spPr>
          <a:xfrm rot="10800000">
            <a:off x="329979" y="2604169"/>
            <a:ext cx="318053" cy="103367"/>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Rectangle 40"/>
          <p:cNvSpPr/>
          <p:nvPr/>
        </p:nvSpPr>
        <p:spPr>
          <a:xfrm>
            <a:off x="3411676" y="227016"/>
            <a:ext cx="5368649" cy="369332"/>
          </a:xfrm>
          <a:prstGeom prst="rect">
            <a:avLst/>
          </a:prstGeom>
        </p:spPr>
        <p:txBody>
          <a:bodyPr wrap="none">
            <a:spAutoFit/>
          </a:bodyPr>
          <a:lstStyle/>
          <a:p>
            <a:r>
              <a:rPr lang="fr-FR" dirty="0" smtClean="0">
                <a:latin typeface="Verdana" panose="020B0604030504040204" pitchFamily="34" charset="0"/>
                <a:ea typeface="Verdana" panose="020B0604030504040204" pitchFamily="34" charset="0"/>
                <a:hlinkClick r:id="rId16"/>
              </a:rPr>
              <a:t>Préparation paella </a:t>
            </a:r>
            <a:r>
              <a:rPr lang="fr-FR" dirty="0">
                <a:latin typeface="Verdana" panose="020B0604030504040204" pitchFamily="34" charset="0"/>
                <a:ea typeface="Verdana" panose="020B0604030504040204" pitchFamily="34" charset="0"/>
                <a:hlinkClick r:id="rId16"/>
              </a:rPr>
              <a:t>traditionnelle </a:t>
            </a:r>
            <a:r>
              <a:rPr lang="fr-FR" dirty="0" err="1" smtClean="0">
                <a:latin typeface="Verdana" panose="020B0604030504040204" pitchFamily="34" charset="0"/>
                <a:ea typeface="Verdana" panose="020B0604030504040204" pitchFamily="34" charset="0"/>
                <a:hlinkClick r:id="rId16"/>
              </a:rPr>
              <a:t>Valenciana</a:t>
            </a:r>
            <a:r>
              <a:rPr lang="fr-FR" dirty="0" smtClean="0">
                <a:latin typeface="Verdana" panose="020B0604030504040204" pitchFamily="34" charset="0"/>
                <a:ea typeface="Verdana" panose="020B0604030504040204" pitchFamily="34" charset="0"/>
              </a:rPr>
              <a:t> </a:t>
            </a:r>
            <a:r>
              <a:rPr lang="fr-FR" dirty="0">
                <a:latin typeface="Verdana" panose="020B0604030504040204" pitchFamily="34" charset="0"/>
                <a:ea typeface="Verdana" panose="020B0604030504040204" pitchFamily="34" charset="0"/>
              </a:rPr>
              <a:t> </a:t>
            </a:r>
            <a:endParaRPr lang="fr-FR" dirty="0"/>
          </a:p>
        </p:txBody>
      </p:sp>
      <p:pic>
        <p:nvPicPr>
          <p:cNvPr id="42" name="Image 41"/>
          <p:cNvPicPr>
            <a:picLocks noChangeAspect="1"/>
          </p:cNvPicPr>
          <p:nvPr/>
        </p:nvPicPr>
        <p:blipFill rotWithShape="1">
          <a:blip r:embed="rId17" cstate="print">
            <a:extLst>
              <a:ext uri="{28A0092B-C50C-407E-A947-70E740481C1C}">
                <a14:useLocalDpi xmlns:a14="http://schemas.microsoft.com/office/drawing/2010/main" val="0"/>
              </a:ext>
            </a:extLst>
          </a:blip>
          <a:srcRect l="3010" r="8754"/>
          <a:stretch/>
        </p:blipFill>
        <p:spPr>
          <a:xfrm>
            <a:off x="408199" y="4850513"/>
            <a:ext cx="2297780" cy="1616478"/>
          </a:xfrm>
          <a:prstGeom prst="rect">
            <a:avLst/>
          </a:prstGeom>
        </p:spPr>
      </p:pic>
    </p:spTree>
    <p:extLst>
      <p:ext uri="{BB962C8B-B14F-4D97-AF65-F5344CB8AC3E}">
        <p14:creationId xmlns:p14="http://schemas.microsoft.com/office/powerpoint/2010/main" val="20416101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8672" y="1372278"/>
            <a:ext cx="6310685" cy="2462213"/>
          </a:xfrm>
          <a:prstGeom prst="rect">
            <a:avLst/>
          </a:prstGeom>
        </p:spPr>
        <p:txBody>
          <a:bodyPr wrap="square">
            <a:spAutoFit/>
          </a:bodyPr>
          <a:lstStyle/>
          <a:p>
            <a:pPr fontAlgn="base"/>
            <a:r>
              <a:rPr lang="fr-FR" sz="1400" dirty="0">
                <a:solidFill>
                  <a:srgbClr val="333333"/>
                </a:solidFill>
                <a:latin typeface="Verdana" panose="020B0604030504040204" pitchFamily="34" charset="0"/>
                <a:ea typeface="Verdana" panose="020B0604030504040204" pitchFamily="34" charset="0"/>
              </a:rPr>
              <a:t>Voici la recette de la paella la plus connue en France et dans le monde : la Paella Mixte. Elle est souvent appelée paella Royale : un nom inventé par les gens du marketing de l'industrie alimentaire Française. Elle est aussi confondu avec la paella </a:t>
            </a:r>
            <a:r>
              <a:rPr lang="fr-FR" sz="1400" dirty="0" err="1">
                <a:solidFill>
                  <a:srgbClr val="333333"/>
                </a:solidFill>
                <a:latin typeface="Verdana" panose="020B0604030504040204" pitchFamily="34" charset="0"/>
                <a:ea typeface="Verdana" panose="020B0604030504040204" pitchFamily="34" charset="0"/>
              </a:rPr>
              <a:t>Valenciana</a:t>
            </a:r>
            <a:r>
              <a:rPr lang="fr-FR" sz="1400" dirty="0">
                <a:solidFill>
                  <a:srgbClr val="333333"/>
                </a:solidFill>
                <a:latin typeface="Verdana" panose="020B0604030504040204" pitchFamily="34" charset="0"/>
                <a:ea typeface="Verdana" panose="020B0604030504040204" pitchFamily="34" charset="0"/>
              </a:rPr>
              <a:t> qui n'a pourtant aucun produit de la mer.</a:t>
            </a:r>
          </a:p>
          <a:p>
            <a:pPr fontAlgn="base"/>
            <a:r>
              <a:rPr lang="fr-FR" sz="1400" dirty="0">
                <a:solidFill>
                  <a:srgbClr val="333333"/>
                </a:solidFill>
                <a:latin typeface="Verdana" panose="020B0604030504040204" pitchFamily="34" charset="0"/>
                <a:ea typeface="Verdana" panose="020B0604030504040204" pitchFamily="34" charset="0"/>
              </a:rPr>
              <a:t>La paella Mixte a été inventée par les restaurants de Valencia quand l'Espagne s'ouvrait au tourisme et qu'il fallait répondre aux attentes en goût de ces visiteurs venus du nord. Elle n'existe pourtant pas traditionnellement à Valencia où aucune famille ne la cuisine.</a:t>
            </a:r>
          </a:p>
          <a:p>
            <a:r>
              <a:rPr lang="fr-FR" sz="1400" dirty="0">
                <a:solidFill>
                  <a:srgbClr val="333333"/>
                </a:solidFill>
                <a:latin typeface="Verdana" panose="020B0604030504040204" pitchFamily="34" charset="0"/>
                <a:ea typeface="Verdana" panose="020B0604030504040204" pitchFamily="34" charset="0"/>
              </a:rPr>
              <a:t>Tel qu'elle est connue, c'est un mélange équilibré entre une paella authentique et un riz en paella au Fruit de mer.</a:t>
            </a:r>
            <a:endParaRPr lang="fr-FR" sz="1400" dirty="0">
              <a:latin typeface="Verdana" panose="020B0604030504040204" pitchFamily="34" charset="0"/>
              <a:ea typeface="Verdana" panose="020B0604030504040204" pitchFamily="34" charset="0"/>
            </a:endParaRPr>
          </a:p>
        </p:txBody>
      </p:sp>
      <p:sp>
        <p:nvSpPr>
          <p:cNvPr id="3" name="Rectangle 2"/>
          <p:cNvSpPr/>
          <p:nvPr/>
        </p:nvSpPr>
        <p:spPr>
          <a:xfrm>
            <a:off x="169627" y="1002946"/>
            <a:ext cx="4814138" cy="369332"/>
          </a:xfrm>
          <a:prstGeom prst="rect">
            <a:avLst/>
          </a:prstGeom>
        </p:spPr>
        <p:txBody>
          <a:bodyPr wrap="none">
            <a:spAutoFit/>
          </a:bodyPr>
          <a:lstStyle/>
          <a:p>
            <a:pPr fontAlgn="base"/>
            <a:r>
              <a:rPr lang="fr-FR" b="1" dirty="0">
                <a:solidFill>
                  <a:srgbClr val="333333"/>
                </a:solidFill>
                <a:latin typeface="Open Sans"/>
              </a:rPr>
              <a:t>La recette de la </a:t>
            </a:r>
            <a:r>
              <a:rPr lang="fr-FR" b="1" i="1" dirty="0">
                <a:solidFill>
                  <a:srgbClr val="333333"/>
                </a:solidFill>
                <a:latin typeface="Open Sans"/>
              </a:rPr>
              <a:t>paella</a:t>
            </a:r>
            <a:r>
              <a:rPr lang="fr-FR" b="1" dirty="0">
                <a:solidFill>
                  <a:srgbClr val="333333"/>
                </a:solidFill>
                <a:latin typeface="Open Sans"/>
              </a:rPr>
              <a:t> </a:t>
            </a:r>
            <a:r>
              <a:rPr lang="fr-FR" b="1" dirty="0" smtClean="0">
                <a:solidFill>
                  <a:srgbClr val="333333"/>
                </a:solidFill>
                <a:latin typeface="Open Sans"/>
              </a:rPr>
              <a:t>mixte 10 Personnes</a:t>
            </a:r>
            <a:endParaRPr lang="fr-FR" b="1" i="0" u="none" strike="noStrike" dirty="0">
              <a:solidFill>
                <a:srgbClr val="333333"/>
              </a:solidFill>
              <a:effectLst/>
              <a:latin typeface="Open Sans"/>
            </a:endParaRPr>
          </a:p>
        </p:txBody>
      </p:sp>
      <p:sp>
        <p:nvSpPr>
          <p:cNvPr id="5" name="Rectangle 4"/>
          <p:cNvSpPr/>
          <p:nvPr/>
        </p:nvSpPr>
        <p:spPr>
          <a:xfrm>
            <a:off x="169627" y="3995678"/>
            <a:ext cx="6914984" cy="2862322"/>
          </a:xfrm>
          <a:prstGeom prst="rect">
            <a:avLst/>
          </a:prstGeom>
        </p:spPr>
        <p:txBody>
          <a:bodyPr wrap="square">
            <a:spAutoFit/>
          </a:bodyPr>
          <a:lstStyle/>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Poulet : cuisses, arrières cuisses et ailes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0,6 kg Haricot vert plat : appelé aussi "haricot coco" ou "</a:t>
            </a:r>
            <a:r>
              <a:rPr lang="fr-FR" sz="1200" dirty="0" err="1">
                <a:solidFill>
                  <a:srgbClr val="333333"/>
                </a:solidFill>
                <a:latin typeface="Verdana" panose="020B0604030504040204" pitchFamily="34" charset="0"/>
                <a:ea typeface="Verdana" panose="020B0604030504040204" pitchFamily="34" charset="0"/>
              </a:rPr>
              <a:t>ferradura</a:t>
            </a:r>
            <a:r>
              <a:rPr lang="fr-FR" sz="1200" dirty="0">
                <a:solidFill>
                  <a:srgbClr val="333333"/>
                </a:solidFill>
                <a:latin typeface="Verdana" panose="020B0604030504040204" pitchFamily="34" charset="0"/>
                <a:ea typeface="Verdana" panose="020B0604030504040204" pitchFamily="34" charset="0"/>
              </a:rPr>
              <a:t>" en Valencien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0,4 kg Haricot blanc plat : le "haricot de </a:t>
            </a:r>
            <a:r>
              <a:rPr lang="fr-FR" sz="1200" dirty="0" smtClean="0">
                <a:solidFill>
                  <a:srgbClr val="333333"/>
                </a:solidFill>
                <a:latin typeface="Verdana" panose="020B0604030504040204" pitchFamily="34" charset="0"/>
                <a:ea typeface="Verdana" panose="020B0604030504040204" pitchFamily="34" charset="0"/>
              </a:rPr>
              <a:t>Soissons" </a:t>
            </a:r>
            <a:r>
              <a:rPr lang="fr-FR" sz="1200" dirty="0">
                <a:solidFill>
                  <a:srgbClr val="333333"/>
                </a:solidFill>
                <a:latin typeface="Verdana" panose="020B0604030504040204" pitchFamily="34" charset="0"/>
                <a:ea typeface="Verdana" panose="020B0604030504040204" pitchFamily="34" charset="0"/>
              </a:rPr>
              <a:t>est le plus proche ou </a:t>
            </a:r>
            <a:r>
              <a:rPr lang="fr-FR" sz="1200" dirty="0" err="1">
                <a:solidFill>
                  <a:srgbClr val="333333"/>
                </a:solidFill>
                <a:latin typeface="Verdana" panose="020B0604030504040204" pitchFamily="34" charset="0"/>
                <a:ea typeface="Verdana" panose="020B0604030504040204" pitchFamily="34" charset="0"/>
              </a:rPr>
              <a:t>Garrofó</a:t>
            </a:r>
            <a:r>
              <a:rPr lang="fr-FR" sz="1200" dirty="0">
                <a:solidFill>
                  <a:srgbClr val="333333"/>
                </a:solidFill>
                <a:latin typeface="Verdana" panose="020B0604030504040204" pitchFamily="34" charset="0"/>
                <a:ea typeface="Verdana" panose="020B0604030504040204" pitchFamily="34" charset="0"/>
              </a:rPr>
              <a:t> en Valencien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0,5 kg Calamar : ou Seiches, suivant votre goût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0,5 kg Moule : soit une vingtaines de moules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pièces Langoustine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pièces Crevette : ou Gambas ou les deux, suivant votre goût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240 g Tomate : environ 2 grosses tomates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40 brin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3,5 dl Huile d'olive : A.O.C. de Valencia, ou toute </a:t>
            </a:r>
            <a:r>
              <a:rPr lang="fr-FR" sz="1200" dirty="0" smtClean="0">
                <a:solidFill>
                  <a:srgbClr val="333333"/>
                </a:solidFill>
                <a:latin typeface="Verdana" panose="020B0604030504040204" pitchFamily="34" charset="0"/>
                <a:ea typeface="Verdana" panose="020B0604030504040204" pitchFamily="34" charset="0"/>
              </a:rPr>
              <a:t>huile </a:t>
            </a:r>
            <a:r>
              <a:rPr lang="fr-FR" sz="1200" dirty="0">
                <a:solidFill>
                  <a:srgbClr val="333333"/>
                </a:solidFill>
                <a:latin typeface="Verdana" panose="020B0604030504040204" pitchFamily="34" charset="0"/>
                <a:ea typeface="Verdana" panose="020B0604030504040204" pitchFamily="34" charset="0"/>
              </a:rPr>
              <a:t>Extra </a:t>
            </a:r>
            <a:r>
              <a:rPr lang="fr-FR" sz="1200" dirty="0" smtClean="0">
                <a:solidFill>
                  <a:srgbClr val="333333"/>
                </a:solidFill>
                <a:latin typeface="Verdana" panose="020B0604030504040204" pitchFamily="34" charset="0"/>
                <a:ea typeface="Verdana" panose="020B0604030504040204" pitchFamily="34" charset="0"/>
              </a:rPr>
              <a:t>méditerranéenne</a:t>
            </a:r>
            <a:endParaRPr lang="fr-FR" sz="12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 l Eau</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80 Sel : blanc &amp; fin</a:t>
            </a:r>
            <a:endParaRPr lang="fr-FR" sz="1200" b="0" i="0" dirty="0">
              <a:solidFill>
                <a:srgbClr val="333333"/>
              </a:solidFill>
              <a:effectLst/>
              <a:latin typeface="Verdana" panose="020B0604030504040204" pitchFamily="34" charset="0"/>
              <a:ea typeface="Verdana" panose="020B0604030504040204" pitchFamily="34" charset="0"/>
            </a:endParaRPr>
          </a:p>
        </p:txBody>
      </p:sp>
      <p:sp>
        <p:nvSpPr>
          <p:cNvPr id="6" name="ZoneTexte 5"/>
          <p:cNvSpPr txBox="1"/>
          <p:nvPr/>
        </p:nvSpPr>
        <p:spPr>
          <a:xfrm>
            <a:off x="230588" y="171949"/>
            <a:ext cx="11688418" cy="707886"/>
          </a:xfrm>
          <a:prstGeom prst="rect">
            <a:avLst/>
          </a:prstGeom>
          <a:noFill/>
        </p:spPr>
        <p:txBody>
          <a:bodyPr wrap="square" rtlCol="0">
            <a:spAutoFit/>
          </a:bodyPr>
          <a:lstStyle/>
          <a:p>
            <a:r>
              <a:rPr lang="fr-FR" sz="2000" b="1" dirty="0">
                <a:solidFill>
                  <a:srgbClr val="FF0000"/>
                </a:solidFill>
              </a:rPr>
              <a:t>Il existe </a:t>
            </a:r>
            <a:r>
              <a:rPr lang="fr-FR" sz="2000" b="1" dirty="0" smtClean="0">
                <a:solidFill>
                  <a:srgbClr val="FF0000"/>
                </a:solidFill>
              </a:rPr>
              <a:t>des </a:t>
            </a:r>
            <a:r>
              <a:rPr lang="fr-FR" sz="2000" b="1" dirty="0">
                <a:solidFill>
                  <a:srgbClr val="FF0000"/>
                </a:solidFill>
              </a:rPr>
              <a:t>variantes de la recette originale de la </a:t>
            </a:r>
            <a:r>
              <a:rPr lang="fr-FR" sz="2000" b="1" dirty="0">
                <a:solidFill>
                  <a:srgbClr val="FF0000"/>
                </a:solidFill>
                <a:hlinkClick r:id="rId2"/>
              </a:rPr>
              <a:t>Paella </a:t>
            </a:r>
            <a:r>
              <a:rPr lang="fr-FR" sz="2000" b="1" dirty="0" err="1">
                <a:solidFill>
                  <a:srgbClr val="FF0000"/>
                </a:solidFill>
                <a:hlinkClick r:id="rId2"/>
              </a:rPr>
              <a:t>valenciana</a:t>
            </a:r>
            <a:r>
              <a:rPr lang="fr-FR" sz="2000" b="1" dirty="0">
                <a:solidFill>
                  <a:srgbClr val="FF0000"/>
                </a:solidFill>
                <a:hlinkClick r:id="rId2"/>
              </a:rPr>
              <a:t> </a:t>
            </a:r>
            <a:r>
              <a:rPr lang="fr-FR" sz="2000" b="1" dirty="0">
                <a:solidFill>
                  <a:srgbClr val="FF0000"/>
                </a:solidFill>
              </a:rPr>
              <a:t>. Toutefois, la préparation est toujours identique, seuls quelques ingrédients varient légèrement.</a:t>
            </a:r>
            <a:r>
              <a:rPr lang="fr-FR" sz="2000" b="1" i="1" dirty="0" smtClean="0">
                <a:solidFill>
                  <a:srgbClr val="FF0000"/>
                </a:solidFill>
              </a:rPr>
              <a:t>.</a:t>
            </a:r>
            <a:endParaRPr lang="fr-FR" sz="2000" b="1" i="1" dirty="0">
              <a:solidFill>
                <a:srgbClr val="FF0000"/>
              </a:solidFill>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6155" y="3741235"/>
            <a:ext cx="3924000" cy="2850979"/>
          </a:xfrm>
          <a:prstGeom prst="rect">
            <a:avLst/>
          </a:prstGeom>
        </p:spPr>
      </p:pic>
      <p:pic>
        <p:nvPicPr>
          <p:cNvPr id="10" name="Image 9"/>
          <p:cNvPicPr>
            <a:picLocks noChangeAspect="1"/>
          </p:cNvPicPr>
          <p:nvPr/>
        </p:nvPicPr>
        <p:blipFill rotWithShape="1">
          <a:blip r:embed="rId4" cstate="print">
            <a:extLst>
              <a:ext uri="{28A0092B-C50C-407E-A947-70E740481C1C}">
                <a14:useLocalDpi xmlns:a14="http://schemas.microsoft.com/office/drawing/2010/main" val="0"/>
              </a:ext>
            </a:extLst>
          </a:blip>
          <a:srcRect t="19246" b="35846"/>
          <a:stretch/>
        </p:blipFill>
        <p:spPr>
          <a:xfrm>
            <a:off x="7954950" y="609636"/>
            <a:ext cx="3086409" cy="3079769"/>
          </a:xfrm>
          <a:prstGeom prst="rect">
            <a:avLst/>
          </a:prstGeom>
        </p:spPr>
      </p:pic>
    </p:spTree>
    <p:extLst>
      <p:ext uri="{BB962C8B-B14F-4D97-AF65-F5344CB8AC3E}">
        <p14:creationId xmlns:p14="http://schemas.microsoft.com/office/powerpoint/2010/main" val="26453627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66966" y="198985"/>
            <a:ext cx="6058069" cy="369332"/>
          </a:xfrm>
          <a:prstGeom prst="rect">
            <a:avLst/>
          </a:prstGeom>
        </p:spPr>
        <p:txBody>
          <a:bodyPr wrap="none">
            <a:spAutoFit/>
          </a:bodyPr>
          <a:lstStyle/>
          <a:p>
            <a:pPr fontAlgn="base"/>
            <a:r>
              <a:rPr lang="fr-FR" b="1" dirty="0">
                <a:solidFill>
                  <a:srgbClr val="333333"/>
                </a:solidFill>
                <a:latin typeface="Open Sans"/>
              </a:rPr>
              <a:t>La recette de la </a:t>
            </a:r>
            <a:r>
              <a:rPr lang="fr-FR" b="1" i="1" dirty="0">
                <a:solidFill>
                  <a:srgbClr val="333333"/>
                </a:solidFill>
                <a:latin typeface="Open Sans"/>
              </a:rPr>
              <a:t>paella</a:t>
            </a:r>
            <a:r>
              <a:rPr lang="fr-FR" b="1" dirty="0">
                <a:solidFill>
                  <a:srgbClr val="333333"/>
                </a:solidFill>
                <a:latin typeface="Open Sans"/>
              </a:rPr>
              <a:t> aux fruits de </a:t>
            </a:r>
            <a:r>
              <a:rPr lang="fr-FR" b="1" dirty="0" smtClean="0">
                <a:solidFill>
                  <a:srgbClr val="333333"/>
                </a:solidFill>
                <a:latin typeface="Open Sans"/>
              </a:rPr>
              <a:t>mer 10 personnes</a:t>
            </a:r>
            <a:endParaRPr lang="fr-FR" b="1" i="0" u="none" strike="noStrike" dirty="0">
              <a:solidFill>
                <a:srgbClr val="333333"/>
              </a:solidFill>
              <a:effectLst/>
              <a:latin typeface="Open Sans"/>
            </a:endParaRPr>
          </a:p>
        </p:txBody>
      </p:sp>
      <p:sp>
        <p:nvSpPr>
          <p:cNvPr id="3" name="Rectangle 2"/>
          <p:cNvSpPr/>
          <p:nvPr/>
        </p:nvSpPr>
        <p:spPr>
          <a:xfrm>
            <a:off x="193482" y="842870"/>
            <a:ext cx="6096000" cy="3354765"/>
          </a:xfrm>
          <a:prstGeom prst="rect">
            <a:avLst/>
          </a:prstGeom>
        </p:spPr>
        <p:txBody>
          <a:bodyPr>
            <a:spAutoFit/>
          </a:bodyPr>
          <a:lstStyle/>
          <a:p>
            <a:pPr fontAlgn="base"/>
            <a:r>
              <a:rPr lang="fr-FR" sz="1600" dirty="0">
                <a:solidFill>
                  <a:srgbClr val="333333"/>
                </a:solidFill>
                <a:latin typeface="Verdana" panose="020B0604030504040204" pitchFamily="34" charset="0"/>
                <a:ea typeface="Verdana" panose="020B0604030504040204" pitchFamily="34" charset="0"/>
              </a:rPr>
              <a:t>Appelée en Castillan </a:t>
            </a:r>
            <a:r>
              <a:rPr lang="fr-FR" sz="1600" i="1" dirty="0">
                <a:solidFill>
                  <a:srgbClr val="333333"/>
                </a:solidFill>
                <a:latin typeface="Verdana" panose="020B0604030504040204" pitchFamily="34" charset="0"/>
                <a:ea typeface="Verdana" panose="020B0604030504040204" pitchFamily="34" charset="0"/>
              </a:rPr>
              <a:t>paella de </a:t>
            </a:r>
            <a:r>
              <a:rPr lang="fr-FR" sz="1600" i="1" dirty="0" err="1">
                <a:solidFill>
                  <a:srgbClr val="333333"/>
                </a:solidFill>
                <a:latin typeface="Verdana" panose="020B0604030504040204" pitchFamily="34" charset="0"/>
                <a:ea typeface="Verdana" panose="020B0604030504040204" pitchFamily="34" charset="0"/>
              </a:rPr>
              <a:t>mariscos</a:t>
            </a:r>
            <a:r>
              <a:rPr lang="fr-FR" sz="1600" dirty="0">
                <a:solidFill>
                  <a:srgbClr val="333333"/>
                </a:solidFill>
                <a:latin typeface="Verdana" panose="020B0604030504040204" pitchFamily="34" charset="0"/>
                <a:ea typeface="Verdana" panose="020B0604030504040204" pitchFamily="34" charset="0"/>
              </a:rPr>
              <a:t> ou parfois </a:t>
            </a:r>
            <a:r>
              <a:rPr lang="fr-FR" sz="1600" i="1" dirty="0">
                <a:solidFill>
                  <a:srgbClr val="333333"/>
                </a:solidFill>
                <a:latin typeface="Verdana" panose="020B0604030504040204" pitchFamily="34" charset="0"/>
                <a:ea typeface="Verdana" panose="020B0604030504040204" pitchFamily="34" charset="0"/>
              </a:rPr>
              <a:t>paella marinera</a:t>
            </a:r>
            <a:r>
              <a:rPr lang="fr-FR" sz="1600" dirty="0">
                <a:solidFill>
                  <a:srgbClr val="333333"/>
                </a:solidFill>
                <a:latin typeface="Verdana" panose="020B0604030504040204" pitchFamily="34" charset="0"/>
                <a:ea typeface="Verdana" panose="020B0604030504040204" pitchFamily="34" charset="0"/>
              </a:rPr>
              <a:t>, cette </a:t>
            </a:r>
            <a:r>
              <a:rPr lang="fr-FR" sz="1600" i="1" dirty="0">
                <a:solidFill>
                  <a:srgbClr val="333333"/>
                </a:solidFill>
                <a:latin typeface="Verdana" panose="020B0604030504040204" pitchFamily="34" charset="0"/>
                <a:ea typeface="Verdana" panose="020B0604030504040204" pitchFamily="34" charset="0"/>
              </a:rPr>
              <a:t>paella</a:t>
            </a:r>
            <a:r>
              <a:rPr lang="fr-FR" sz="1600" dirty="0">
                <a:solidFill>
                  <a:srgbClr val="333333"/>
                </a:solidFill>
                <a:latin typeface="Verdana" panose="020B0604030504040204" pitchFamily="34" charset="0"/>
                <a:ea typeface="Verdana" panose="020B0604030504040204" pitchFamily="34" charset="0"/>
              </a:rPr>
              <a:t> de poisson &amp; fruits de mer est sûrement la plus connue après la </a:t>
            </a:r>
            <a:r>
              <a:rPr lang="fr-FR" sz="1600" i="1" dirty="0">
                <a:solidFill>
                  <a:srgbClr val="5A822B"/>
                </a:solidFill>
                <a:latin typeface="Verdana" panose="020B0604030504040204" pitchFamily="34" charset="0"/>
                <a:ea typeface="Verdana" panose="020B0604030504040204" pitchFamily="34" charset="0"/>
                <a:hlinkClick r:id="rId2"/>
              </a:rPr>
              <a:t>paella</a:t>
            </a:r>
            <a:r>
              <a:rPr lang="fr-FR" sz="1600" dirty="0">
                <a:solidFill>
                  <a:srgbClr val="5A822B"/>
                </a:solidFill>
                <a:latin typeface="Verdana" panose="020B0604030504040204" pitchFamily="34" charset="0"/>
                <a:ea typeface="Verdana" panose="020B0604030504040204" pitchFamily="34" charset="0"/>
                <a:hlinkClick r:id="rId2"/>
              </a:rPr>
              <a:t> mixte</a:t>
            </a:r>
            <a:r>
              <a:rPr lang="fr-FR" sz="1600" dirty="0" smtClean="0">
                <a:solidFill>
                  <a:srgbClr val="333333"/>
                </a:solidFill>
                <a:latin typeface="Verdana" panose="020B0604030504040204" pitchFamily="34" charset="0"/>
                <a:ea typeface="Verdana" panose="020B0604030504040204" pitchFamily="34" charset="0"/>
              </a:rPr>
              <a:t>. La </a:t>
            </a:r>
            <a:r>
              <a:rPr lang="fr-FR" sz="1600" dirty="0">
                <a:solidFill>
                  <a:srgbClr val="333333"/>
                </a:solidFill>
                <a:latin typeface="Verdana" panose="020B0604030504040204" pitchFamily="34" charset="0"/>
                <a:ea typeface="Verdana" panose="020B0604030504040204" pitchFamily="34" charset="0"/>
              </a:rPr>
              <a:t>viande de la </a:t>
            </a:r>
            <a:r>
              <a:rPr lang="fr-FR" sz="1600" i="1" dirty="0">
                <a:solidFill>
                  <a:srgbClr val="333333"/>
                </a:solidFill>
                <a:latin typeface="Verdana" panose="020B0604030504040204" pitchFamily="34" charset="0"/>
                <a:ea typeface="Verdana" panose="020B0604030504040204" pitchFamily="34" charset="0"/>
              </a:rPr>
              <a:t>paella </a:t>
            </a:r>
            <a:r>
              <a:rPr lang="fr-FR" sz="1600" i="1" dirty="0" err="1">
                <a:solidFill>
                  <a:srgbClr val="333333"/>
                </a:solidFill>
                <a:latin typeface="Verdana" panose="020B0604030504040204" pitchFamily="34" charset="0"/>
                <a:ea typeface="Verdana" panose="020B0604030504040204" pitchFamily="34" charset="0"/>
              </a:rPr>
              <a:t>valenciana</a:t>
            </a:r>
            <a:r>
              <a:rPr lang="fr-FR" sz="1600" dirty="0">
                <a:solidFill>
                  <a:srgbClr val="333333"/>
                </a:solidFill>
                <a:latin typeface="Verdana" panose="020B0604030504040204" pitchFamily="34" charset="0"/>
                <a:ea typeface="Verdana" panose="020B0604030504040204" pitchFamily="34" charset="0"/>
              </a:rPr>
              <a:t> a été remplacée par des produits de la mer et l'eau de cuisson par un bouillon de poisson. C'est un riz cuisiné avec des poissons ou des fruits de mer, ou les deux</a:t>
            </a:r>
            <a:r>
              <a:rPr lang="fr-FR" sz="1600" dirty="0" smtClean="0">
                <a:solidFill>
                  <a:srgbClr val="333333"/>
                </a:solidFill>
                <a:latin typeface="Verdana" panose="020B0604030504040204" pitchFamily="34" charset="0"/>
                <a:ea typeface="Verdana" panose="020B0604030504040204" pitchFamily="34" charset="0"/>
              </a:rPr>
              <a:t>. L'histoire </a:t>
            </a:r>
            <a:r>
              <a:rPr lang="fr-FR" sz="1600" dirty="0">
                <a:solidFill>
                  <a:srgbClr val="333333"/>
                </a:solidFill>
                <a:latin typeface="Verdana" panose="020B0604030504040204" pitchFamily="34" charset="0"/>
                <a:ea typeface="Verdana" panose="020B0604030504040204" pitchFamily="34" charset="0"/>
              </a:rPr>
              <a:t>de ce plat remonte très loin, car il est fort probable que les premiers riz aient été cuisinés avec des produits de la Albufera (anguilles, bouillon de poisson…), les rizières de Valencia étant au bord de la mer…</a:t>
            </a:r>
          </a:p>
          <a:p>
            <a:r>
              <a:rPr lang="fr-FR" dirty="0"/>
              <a:t/>
            </a:r>
            <a:br>
              <a:rPr lang="fr-FR" dirty="0"/>
            </a:br>
            <a:endParaRPr lang="fr-FR" dirty="0"/>
          </a:p>
        </p:txBody>
      </p:sp>
      <p:sp>
        <p:nvSpPr>
          <p:cNvPr id="4" name="Rectangle 3"/>
          <p:cNvSpPr/>
          <p:nvPr/>
        </p:nvSpPr>
        <p:spPr>
          <a:xfrm>
            <a:off x="193482" y="3591991"/>
            <a:ext cx="6096000" cy="3108543"/>
          </a:xfrm>
          <a:prstGeom prst="rect">
            <a:avLst/>
          </a:prstGeom>
        </p:spPr>
        <p:txBody>
          <a:bodyPr>
            <a:spAutoFit/>
          </a:bodyPr>
          <a:lstStyle/>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Lotte : de la queue de Lotte coupée en tranches épaisses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0,5 kg Calamar : ou Seiches, suivant votre goût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0,5 kg Moule : soit une vingtaines de moules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10 pièces Langoustine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10 pièces Crevette : ou Gambas ou les deux, suivant votre goût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240 g Tomate : environ 2 grosses tomates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40 brin Safran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3,5 dl Huile d'olive : A.O.C. de Valencia, ou toute </a:t>
            </a:r>
            <a:r>
              <a:rPr lang="fr-FR" sz="1400" dirty="0" smtClean="0">
                <a:solidFill>
                  <a:srgbClr val="333333"/>
                </a:solidFill>
                <a:latin typeface="Verdana" panose="020B0604030504040204" pitchFamily="34" charset="0"/>
                <a:ea typeface="Verdana" panose="020B0604030504040204" pitchFamily="34" charset="0"/>
              </a:rPr>
              <a:t>huile </a:t>
            </a:r>
            <a:r>
              <a:rPr lang="fr-FR" sz="1400" dirty="0">
                <a:solidFill>
                  <a:srgbClr val="333333"/>
                </a:solidFill>
                <a:latin typeface="Verdana" panose="020B0604030504040204" pitchFamily="34" charset="0"/>
                <a:ea typeface="Verdana" panose="020B0604030504040204" pitchFamily="34" charset="0"/>
              </a:rPr>
              <a:t>Extra </a:t>
            </a:r>
            <a:r>
              <a:rPr lang="fr-FR" sz="1400" dirty="0" smtClean="0">
                <a:solidFill>
                  <a:srgbClr val="333333"/>
                </a:solidFill>
                <a:latin typeface="Verdana" panose="020B0604030504040204" pitchFamily="34" charset="0"/>
                <a:ea typeface="Verdana" panose="020B0604030504040204" pitchFamily="34" charset="0"/>
              </a:rPr>
              <a:t>méditerranéenne</a:t>
            </a:r>
            <a:endParaRPr lang="fr-FR" sz="14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l Bouillon de poisson : à partir de poissons de roches, crabes, tête de lotte, ...</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Sel : blanc &amp; fin</a:t>
            </a:r>
            <a:endParaRPr lang="fr-FR" sz="14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1175" y="842870"/>
            <a:ext cx="4428000" cy="3321000"/>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l="5803" t="26730" r="15727" b="6765"/>
          <a:stretch/>
        </p:blipFill>
        <p:spPr>
          <a:xfrm>
            <a:off x="8706464" y="4295118"/>
            <a:ext cx="3024000" cy="2426091"/>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1973" y="4295118"/>
            <a:ext cx="2232000" cy="2426091"/>
          </a:xfrm>
          <a:prstGeom prst="rect">
            <a:avLst/>
          </a:prstGeom>
        </p:spPr>
      </p:pic>
    </p:spTree>
    <p:extLst>
      <p:ext uri="{BB962C8B-B14F-4D97-AF65-F5344CB8AC3E}">
        <p14:creationId xmlns:p14="http://schemas.microsoft.com/office/powerpoint/2010/main" val="3551673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3764" y="439899"/>
            <a:ext cx="2857500" cy="1905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5310" y="2659173"/>
            <a:ext cx="2857500" cy="1905000"/>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3274" y="2659173"/>
            <a:ext cx="2563766" cy="190500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3764" y="2639329"/>
            <a:ext cx="2857500" cy="19050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95310" y="4838759"/>
            <a:ext cx="2857500" cy="190500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73764" y="4838759"/>
            <a:ext cx="2857500" cy="1905000"/>
          </a:xfrm>
          <a:prstGeom prst="rect">
            <a:avLst/>
          </a:prstGeom>
        </p:spPr>
      </p:pic>
      <p:pic>
        <p:nvPicPr>
          <p:cNvPr id="11" name="Imag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53274" y="4852975"/>
            <a:ext cx="2563766" cy="1890784"/>
          </a:xfrm>
          <a:prstGeom prst="rect">
            <a:avLst/>
          </a:prstGeom>
        </p:spPr>
      </p:pic>
      <p:pic>
        <p:nvPicPr>
          <p:cNvPr id="12" name="Image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84164" y="154060"/>
            <a:ext cx="1905000" cy="2476678"/>
          </a:xfrm>
          <a:prstGeom prst="rect">
            <a:avLst/>
          </a:prstGeom>
        </p:spPr>
      </p:pic>
      <p:pic>
        <p:nvPicPr>
          <p:cNvPr id="14" name="Image 13"/>
          <p:cNvPicPr>
            <a:picLocks noChangeAspect="1"/>
          </p:cNvPicPr>
          <p:nvPr/>
        </p:nvPicPr>
        <p:blipFill rotWithShape="1">
          <a:blip r:embed="rId10">
            <a:extLst>
              <a:ext uri="{28A0092B-C50C-407E-A947-70E740481C1C}">
                <a14:useLocalDpi xmlns:a14="http://schemas.microsoft.com/office/drawing/2010/main" val="0"/>
              </a:ext>
            </a:extLst>
          </a:blip>
          <a:srcRect t="18661"/>
          <a:stretch/>
        </p:blipFill>
        <p:spPr>
          <a:xfrm>
            <a:off x="298327" y="4852975"/>
            <a:ext cx="2476677" cy="1890784"/>
          </a:xfrm>
          <a:prstGeom prst="rect">
            <a:avLst/>
          </a:prstGeom>
        </p:spPr>
      </p:pic>
      <p:pic>
        <p:nvPicPr>
          <p:cNvPr id="19" name="Image 18"/>
          <p:cNvPicPr>
            <a:picLocks noChangeAspect="1"/>
          </p:cNvPicPr>
          <p:nvPr/>
        </p:nvPicPr>
        <p:blipFill rotWithShape="1">
          <a:blip r:embed="rId11">
            <a:extLst>
              <a:ext uri="{28A0092B-C50C-407E-A947-70E740481C1C}">
                <a14:useLocalDpi xmlns:a14="http://schemas.microsoft.com/office/drawing/2010/main" val="0"/>
              </a:ext>
            </a:extLst>
          </a:blip>
          <a:srcRect l="24032" t="30051" r="21072" b="20586"/>
          <a:stretch/>
        </p:blipFill>
        <p:spPr>
          <a:xfrm>
            <a:off x="3053274" y="439900"/>
            <a:ext cx="2563766" cy="1905000"/>
          </a:xfrm>
          <a:prstGeom prst="rect">
            <a:avLst/>
          </a:prstGeom>
        </p:spPr>
      </p:pic>
      <p:pic>
        <p:nvPicPr>
          <p:cNvPr id="20" name="Image 1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326" y="2659173"/>
            <a:ext cx="2476677" cy="1905000"/>
          </a:xfrm>
          <a:prstGeom prst="rect">
            <a:avLst/>
          </a:prstGeom>
        </p:spPr>
      </p:pic>
      <p:pic>
        <p:nvPicPr>
          <p:cNvPr id="21" name="Image 2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895310" y="439900"/>
            <a:ext cx="2853796" cy="1905000"/>
          </a:xfrm>
          <a:prstGeom prst="rect">
            <a:avLst/>
          </a:prstGeom>
        </p:spPr>
      </p:pic>
      <p:sp>
        <p:nvSpPr>
          <p:cNvPr id="23" name="Rectangle 22"/>
          <p:cNvSpPr/>
          <p:nvPr/>
        </p:nvSpPr>
        <p:spPr>
          <a:xfrm>
            <a:off x="3909761" y="0"/>
            <a:ext cx="4372479" cy="369332"/>
          </a:xfrm>
          <a:prstGeom prst="rect">
            <a:avLst/>
          </a:prstGeom>
        </p:spPr>
        <p:txBody>
          <a:bodyPr wrap="none">
            <a:spAutoFit/>
          </a:bodyPr>
          <a:lstStyle/>
          <a:p>
            <a:r>
              <a:rPr lang="fr-FR" dirty="0">
                <a:latin typeface="Verdana" panose="020B0604030504040204" pitchFamily="34" charset="0"/>
                <a:ea typeface="Verdana" panose="020B0604030504040204" pitchFamily="34" charset="0"/>
                <a:hlinkClick r:id="rId14"/>
              </a:rPr>
              <a:t>Préparation </a:t>
            </a:r>
            <a:r>
              <a:rPr lang="fr-FR" dirty="0" smtClean="0">
                <a:latin typeface="Verdana" panose="020B0604030504040204" pitchFamily="34" charset="0"/>
                <a:ea typeface="Verdana" panose="020B0604030504040204" pitchFamily="34" charset="0"/>
                <a:hlinkClick r:id="rId14"/>
              </a:rPr>
              <a:t>paella</a:t>
            </a:r>
            <a:r>
              <a:rPr lang="fr-FR" dirty="0" smtClean="0">
                <a:latin typeface="Verdana" panose="020B0604030504040204" pitchFamily="34" charset="0"/>
                <a:ea typeface="Verdana" panose="020B0604030504040204" pitchFamily="34" charset="0"/>
              </a:rPr>
              <a:t> </a:t>
            </a:r>
            <a:r>
              <a:rPr lang="fr-FR" u="sng" dirty="0" smtClean="0">
                <a:solidFill>
                  <a:schemeClr val="accent1">
                    <a:lumMod val="75000"/>
                  </a:schemeClr>
                </a:solidFill>
                <a:latin typeface="Verdana" panose="020B0604030504040204" pitchFamily="34" charset="0"/>
                <a:ea typeface="Verdana" panose="020B0604030504040204" pitchFamily="34" charset="0"/>
              </a:rPr>
              <a:t>aux fruits de mer</a:t>
            </a:r>
            <a:endParaRPr lang="fr-FR" u="sng" dirty="0">
              <a:solidFill>
                <a:schemeClr val="accent1">
                  <a:lumMod val="75000"/>
                </a:schemeClr>
              </a:solidFill>
            </a:endParaRPr>
          </a:p>
        </p:txBody>
      </p:sp>
      <p:pic>
        <p:nvPicPr>
          <p:cNvPr id="24" name="Image 23"/>
          <p:cNvPicPr>
            <a:picLocks noChangeAspect="1"/>
          </p:cNvPicPr>
          <p:nvPr/>
        </p:nvPicPr>
        <p:blipFill>
          <a:blip r:embed="rId15">
            <a:extLst>
              <a:ext uri="{BEBA8EAE-BF5A-486C-A8C5-ECC9F3942E4B}">
                <a14:imgProps xmlns:a14="http://schemas.microsoft.com/office/drawing/2010/main">
                  <a14:imgLayer r:embed="rId1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44848" y="1294712"/>
            <a:ext cx="1896097" cy="1420243"/>
          </a:xfrm>
          <a:prstGeom prst="rect">
            <a:avLst/>
          </a:prstGeom>
        </p:spPr>
      </p:pic>
    </p:spTree>
    <p:extLst>
      <p:ext uri="{BB962C8B-B14F-4D97-AF65-F5344CB8AC3E}">
        <p14:creationId xmlns:p14="http://schemas.microsoft.com/office/powerpoint/2010/main" val="38645576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1918" y="270546"/>
            <a:ext cx="5468164" cy="369332"/>
          </a:xfrm>
          <a:prstGeom prst="rect">
            <a:avLst/>
          </a:prstGeom>
        </p:spPr>
        <p:txBody>
          <a:bodyPr wrap="none">
            <a:spAutoFit/>
          </a:bodyPr>
          <a:lstStyle/>
          <a:p>
            <a:pPr fontAlgn="base"/>
            <a:r>
              <a:rPr lang="fr-FR" b="1" dirty="0">
                <a:solidFill>
                  <a:srgbClr val="333333"/>
                </a:solidFill>
                <a:latin typeface="Open Sans"/>
              </a:rPr>
              <a:t>La recette de la </a:t>
            </a:r>
            <a:r>
              <a:rPr lang="fr-FR" b="1" i="1" dirty="0">
                <a:solidFill>
                  <a:srgbClr val="333333"/>
                </a:solidFill>
                <a:latin typeface="Open Sans"/>
              </a:rPr>
              <a:t>paella</a:t>
            </a:r>
            <a:r>
              <a:rPr lang="fr-FR" b="1" dirty="0">
                <a:solidFill>
                  <a:srgbClr val="333333"/>
                </a:solidFill>
                <a:latin typeface="Open Sans"/>
              </a:rPr>
              <a:t> de </a:t>
            </a:r>
            <a:r>
              <a:rPr lang="fr-FR" b="1" dirty="0" smtClean="0">
                <a:solidFill>
                  <a:srgbClr val="333333"/>
                </a:solidFill>
                <a:latin typeface="Open Sans"/>
              </a:rPr>
              <a:t>légumes 10 personnes</a:t>
            </a:r>
            <a:endParaRPr lang="fr-FR" b="1" i="0" u="none" strike="noStrike" dirty="0">
              <a:solidFill>
                <a:srgbClr val="333333"/>
              </a:solidFill>
              <a:effectLst/>
              <a:latin typeface="Open Sans"/>
            </a:endParaRPr>
          </a:p>
        </p:txBody>
      </p:sp>
      <p:sp>
        <p:nvSpPr>
          <p:cNvPr id="3" name="Rectangle 2"/>
          <p:cNvSpPr/>
          <p:nvPr/>
        </p:nvSpPr>
        <p:spPr>
          <a:xfrm>
            <a:off x="177580" y="943644"/>
            <a:ext cx="6096000" cy="2308324"/>
          </a:xfrm>
          <a:prstGeom prst="rect">
            <a:avLst/>
          </a:prstGeom>
        </p:spPr>
        <p:txBody>
          <a:bodyPr>
            <a:spAutoFit/>
          </a:bodyPr>
          <a:lstStyle/>
          <a:p>
            <a:r>
              <a:rPr lang="fr-FR" sz="1600" dirty="0">
                <a:solidFill>
                  <a:srgbClr val="333333"/>
                </a:solidFill>
                <a:latin typeface="Verdana" panose="020B0604030504040204" pitchFamily="34" charset="0"/>
                <a:ea typeface="Verdana" panose="020B0604030504040204" pitchFamily="34" charset="0"/>
              </a:rPr>
              <a:t>Appelée en Castillan "Paella de </a:t>
            </a:r>
            <a:r>
              <a:rPr lang="fr-FR" sz="1600" dirty="0" err="1">
                <a:solidFill>
                  <a:srgbClr val="333333"/>
                </a:solidFill>
                <a:latin typeface="Verdana" panose="020B0604030504040204" pitchFamily="34" charset="0"/>
                <a:ea typeface="Verdana" panose="020B0604030504040204" pitchFamily="34" charset="0"/>
              </a:rPr>
              <a:t>Verduras</a:t>
            </a:r>
            <a:r>
              <a:rPr lang="fr-FR" sz="1600" dirty="0">
                <a:solidFill>
                  <a:srgbClr val="333333"/>
                </a:solidFill>
                <a:latin typeface="Verdana" panose="020B0604030504040204" pitchFamily="34" charset="0"/>
                <a:ea typeface="Verdana" panose="020B0604030504040204" pitchFamily="34" charset="0"/>
              </a:rPr>
              <a:t>" ou "</a:t>
            </a:r>
            <a:r>
              <a:rPr lang="fr-FR" sz="1600" dirty="0" err="1">
                <a:solidFill>
                  <a:srgbClr val="333333"/>
                </a:solidFill>
                <a:latin typeface="Verdana" panose="020B0604030504040204" pitchFamily="34" charset="0"/>
                <a:ea typeface="Verdana" panose="020B0604030504040204" pitchFamily="34" charset="0"/>
              </a:rPr>
              <a:t>Arroz</a:t>
            </a:r>
            <a:r>
              <a:rPr lang="fr-FR" sz="1600" dirty="0">
                <a:solidFill>
                  <a:srgbClr val="333333"/>
                </a:solidFill>
                <a:latin typeface="Verdana" panose="020B0604030504040204" pitchFamily="34" charset="0"/>
                <a:ea typeface="Verdana" panose="020B0604030504040204" pitchFamily="34" charset="0"/>
              </a:rPr>
              <a:t> en paella </a:t>
            </a:r>
            <a:r>
              <a:rPr lang="fr-FR" sz="1600" dirty="0" err="1">
                <a:solidFill>
                  <a:srgbClr val="333333"/>
                </a:solidFill>
                <a:latin typeface="Verdana" panose="020B0604030504040204" pitchFamily="34" charset="0"/>
                <a:ea typeface="Verdana" panose="020B0604030504040204" pitchFamily="34" charset="0"/>
              </a:rPr>
              <a:t>verde</a:t>
            </a:r>
            <a:r>
              <a:rPr lang="fr-FR" sz="1600" dirty="0">
                <a:solidFill>
                  <a:srgbClr val="333333"/>
                </a:solidFill>
                <a:latin typeface="Verdana" panose="020B0604030504040204" pitchFamily="34" charset="0"/>
                <a:ea typeface="Verdana" panose="020B0604030504040204" pitchFamily="34" charset="0"/>
              </a:rPr>
              <a:t>" ou encore "Paella Verde" : c'est une Paella de légumes, le plus souvent (pour ne pas dire toujours) cuisiné sans viandes, ni bouillon de viande, une Paella Végétarienne en quelque </a:t>
            </a:r>
            <a:r>
              <a:rPr lang="fr-FR" sz="1600" dirty="0" smtClean="0">
                <a:solidFill>
                  <a:srgbClr val="333333"/>
                </a:solidFill>
                <a:latin typeface="Verdana" panose="020B0604030504040204" pitchFamily="34" charset="0"/>
                <a:ea typeface="Verdana" panose="020B0604030504040204" pitchFamily="34" charset="0"/>
              </a:rPr>
              <a:t>sorte . Oubliez </a:t>
            </a:r>
            <a:r>
              <a:rPr lang="fr-FR" sz="1600" dirty="0">
                <a:solidFill>
                  <a:srgbClr val="333333"/>
                </a:solidFill>
                <a:latin typeface="Verdana" panose="020B0604030504040204" pitchFamily="34" charset="0"/>
                <a:ea typeface="Verdana" panose="020B0604030504040204" pitchFamily="34" charset="0"/>
              </a:rPr>
              <a:t>le plus possible les légumes surgelés ! Faites avec les légumes de saisons, quitte à en enlever ou en rajouter sur la liste proposée </a:t>
            </a:r>
            <a:r>
              <a:rPr lang="fr-FR" sz="1600" dirty="0" smtClean="0">
                <a:solidFill>
                  <a:srgbClr val="333333"/>
                </a:solidFill>
                <a:latin typeface="Verdana" panose="020B0604030504040204" pitchFamily="34" charset="0"/>
                <a:ea typeface="Verdana" panose="020B0604030504040204" pitchFamily="34" charset="0"/>
              </a:rPr>
              <a:t>ci-après. Vous </a:t>
            </a:r>
            <a:r>
              <a:rPr lang="fr-FR" sz="1600" dirty="0">
                <a:solidFill>
                  <a:srgbClr val="333333"/>
                </a:solidFill>
                <a:latin typeface="Verdana" panose="020B0604030504040204" pitchFamily="34" charset="0"/>
                <a:ea typeface="Verdana" panose="020B0604030504040204" pitchFamily="34" charset="0"/>
              </a:rPr>
              <a:t>voulez réussir une paella gouteuse ? Deux impératifs fraicheur et qualité !</a:t>
            </a:r>
            <a:endParaRPr lang="fr-FR" sz="1600" dirty="0">
              <a:latin typeface="Verdana" panose="020B0604030504040204" pitchFamily="34" charset="0"/>
              <a:ea typeface="Verdana" panose="020B0604030504040204" pitchFamily="34" charset="0"/>
            </a:endParaRPr>
          </a:p>
        </p:txBody>
      </p:sp>
      <p:sp>
        <p:nvSpPr>
          <p:cNvPr id="4" name="Rectangle 3"/>
          <p:cNvSpPr/>
          <p:nvPr/>
        </p:nvSpPr>
        <p:spPr>
          <a:xfrm>
            <a:off x="344556" y="3555734"/>
            <a:ext cx="6096000" cy="3323987"/>
          </a:xfrm>
          <a:prstGeom prst="rect">
            <a:avLst/>
          </a:prstGeom>
        </p:spPr>
        <p:txBody>
          <a:bodyPr>
            <a:spAutoFit/>
          </a:bodyPr>
          <a:lstStyle/>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 pièces Artichaut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400 g Fève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400 g Petits Pois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400 gramme Haricot vert plat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pièce Poivron Rouge : à découper en petites lanières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pièce Poivron Vert : à découper en petites lanières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pièces Tomate : à râper manuellement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a:t>
            </a:r>
            <a:r>
              <a:rPr lang="fr-FR" sz="1400" dirty="0" smtClean="0">
                <a:solidFill>
                  <a:srgbClr val="333333"/>
                </a:solidFill>
                <a:latin typeface="Verdana" panose="020B0604030504040204" pitchFamily="34" charset="0"/>
                <a:ea typeface="Verdana" panose="020B0604030504040204" pitchFamily="34" charset="0"/>
              </a:rPr>
              <a:t>c a s</a:t>
            </a:r>
            <a:r>
              <a:rPr lang="fr-FR" sz="14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gramme Safran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 dl Huile d'olive : A.O.C. de Valencia, ou toute </a:t>
            </a:r>
            <a:r>
              <a:rPr lang="fr-FR" sz="1400" dirty="0" smtClean="0">
                <a:solidFill>
                  <a:srgbClr val="333333"/>
                </a:solidFill>
                <a:latin typeface="Verdana" panose="020B0604030504040204" pitchFamily="34" charset="0"/>
                <a:ea typeface="Verdana" panose="020B0604030504040204" pitchFamily="34" charset="0"/>
              </a:rPr>
              <a:t>huile </a:t>
            </a:r>
            <a:r>
              <a:rPr lang="fr-FR" sz="1400" dirty="0">
                <a:solidFill>
                  <a:srgbClr val="333333"/>
                </a:solidFill>
                <a:latin typeface="Verdana" panose="020B0604030504040204" pitchFamily="34" charset="0"/>
                <a:ea typeface="Verdana" panose="020B0604030504040204" pitchFamily="34" charset="0"/>
              </a:rPr>
              <a:t>Extra </a:t>
            </a:r>
            <a:r>
              <a:rPr lang="fr-FR" sz="1400" dirty="0" smtClean="0">
                <a:solidFill>
                  <a:srgbClr val="333333"/>
                </a:solidFill>
                <a:latin typeface="Verdana" panose="020B0604030504040204" pitchFamily="34" charset="0"/>
                <a:ea typeface="Verdana" panose="020B0604030504040204" pitchFamily="34" charset="0"/>
              </a:rPr>
              <a:t>méditerranéenne</a:t>
            </a:r>
            <a:endParaRPr lang="fr-FR" sz="14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2,5 l Eau : 3 l au feu de bois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a:t>
            </a:r>
            <a:r>
              <a:rPr lang="fr-FR" sz="1400" dirty="0" smtClean="0">
                <a:solidFill>
                  <a:srgbClr val="333333"/>
                </a:solidFill>
                <a:latin typeface="Verdana" panose="020B0604030504040204" pitchFamily="34" charset="0"/>
                <a:ea typeface="Verdana" panose="020B0604030504040204" pitchFamily="34" charset="0"/>
              </a:rPr>
              <a:t>c a s</a:t>
            </a:r>
            <a:r>
              <a:rPr lang="fr-FR" sz="1400" dirty="0">
                <a:solidFill>
                  <a:srgbClr val="333333"/>
                </a:solidFill>
                <a:latin typeface="Verdana" panose="020B0604030504040204" pitchFamily="34" charset="0"/>
                <a:ea typeface="Verdana" panose="020B0604030504040204" pitchFamily="34" charset="0"/>
              </a:rPr>
              <a:t> Sel</a:t>
            </a:r>
            <a:endParaRPr lang="fr-FR" sz="14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rotWithShape="1">
          <a:blip r:embed="rId2" cstate="print">
            <a:extLst>
              <a:ext uri="{28A0092B-C50C-407E-A947-70E740481C1C}">
                <a14:useLocalDpi xmlns:a14="http://schemas.microsoft.com/office/drawing/2010/main" val="0"/>
              </a:ext>
            </a:extLst>
          </a:blip>
          <a:srcRect b="138"/>
          <a:stretch/>
        </p:blipFill>
        <p:spPr>
          <a:xfrm>
            <a:off x="7501393" y="818985"/>
            <a:ext cx="3384000" cy="3379304"/>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5393" y="4384086"/>
            <a:ext cx="3852000" cy="2311200"/>
          </a:xfrm>
          <a:prstGeom prst="rect">
            <a:avLst/>
          </a:prstGeom>
        </p:spPr>
      </p:pic>
    </p:spTree>
    <p:extLst>
      <p:ext uri="{BB962C8B-B14F-4D97-AF65-F5344CB8AC3E}">
        <p14:creationId xmlns:p14="http://schemas.microsoft.com/office/powerpoint/2010/main" val="27291561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1099" y="286449"/>
            <a:ext cx="5369803" cy="369332"/>
          </a:xfrm>
          <a:prstGeom prst="rect">
            <a:avLst/>
          </a:prstGeom>
        </p:spPr>
        <p:txBody>
          <a:bodyPr wrap="none">
            <a:spAutoFit/>
          </a:bodyPr>
          <a:lstStyle/>
          <a:p>
            <a:pPr fontAlgn="base"/>
            <a:r>
              <a:rPr lang="fr-FR" b="1" dirty="0">
                <a:solidFill>
                  <a:srgbClr val="333333"/>
                </a:solidFill>
                <a:latin typeface="Open Sans"/>
              </a:rPr>
              <a:t>La recette de la </a:t>
            </a:r>
            <a:r>
              <a:rPr lang="fr-FR" b="1" i="1" dirty="0">
                <a:solidFill>
                  <a:srgbClr val="333333"/>
                </a:solidFill>
                <a:latin typeface="Open Sans"/>
              </a:rPr>
              <a:t>paella</a:t>
            </a:r>
            <a:r>
              <a:rPr lang="fr-FR" b="1" dirty="0">
                <a:solidFill>
                  <a:srgbClr val="333333"/>
                </a:solidFill>
                <a:latin typeface="Open Sans"/>
              </a:rPr>
              <a:t> </a:t>
            </a:r>
            <a:r>
              <a:rPr lang="fr-FR" b="1" dirty="0" smtClean="0">
                <a:solidFill>
                  <a:srgbClr val="333333"/>
                </a:solidFill>
                <a:latin typeface="Open Sans"/>
              </a:rPr>
              <a:t>Andalouse 10 personnes</a:t>
            </a:r>
            <a:endParaRPr lang="fr-FR" b="1" i="0" u="none" strike="noStrike" dirty="0">
              <a:solidFill>
                <a:srgbClr val="333333"/>
              </a:solidFill>
              <a:effectLst/>
              <a:latin typeface="Open Sans"/>
            </a:endParaRPr>
          </a:p>
        </p:txBody>
      </p:sp>
      <p:sp>
        <p:nvSpPr>
          <p:cNvPr id="3" name="Rectangle 2"/>
          <p:cNvSpPr/>
          <p:nvPr/>
        </p:nvSpPr>
        <p:spPr>
          <a:xfrm>
            <a:off x="439972" y="1134475"/>
            <a:ext cx="6096000" cy="2369880"/>
          </a:xfrm>
          <a:prstGeom prst="rect">
            <a:avLst/>
          </a:prstGeom>
        </p:spPr>
        <p:txBody>
          <a:bodyPr>
            <a:spAutoFit/>
          </a:bodyPr>
          <a:lstStyle/>
          <a:p>
            <a:pPr fontAlgn="base"/>
            <a:r>
              <a:rPr lang="fr-FR" sz="1600" dirty="0">
                <a:solidFill>
                  <a:srgbClr val="333333"/>
                </a:solidFill>
                <a:latin typeface="Verdana" panose="020B0604030504040204" pitchFamily="34" charset="0"/>
                <a:ea typeface="Verdana" panose="020B0604030504040204" pitchFamily="34" charset="0"/>
              </a:rPr>
              <a:t>On doit au moins reconnaître cela aux </a:t>
            </a:r>
            <a:r>
              <a:rPr lang="fr-FR" sz="1600" dirty="0" smtClean="0">
                <a:solidFill>
                  <a:srgbClr val="333333"/>
                </a:solidFill>
                <a:latin typeface="Verdana" panose="020B0604030504040204" pitchFamily="34" charset="0"/>
                <a:ea typeface="Verdana" panose="020B0604030504040204" pitchFamily="34" charset="0"/>
              </a:rPr>
              <a:t>Andalous </a:t>
            </a:r>
            <a:r>
              <a:rPr lang="fr-FR" sz="1600" dirty="0">
                <a:solidFill>
                  <a:srgbClr val="333333"/>
                </a:solidFill>
                <a:latin typeface="Verdana" panose="020B0604030504040204" pitchFamily="34" charset="0"/>
                <a:ea typeface="Verdana" panose="020B0604030504040204" pitchFamily="34" charset="0"/>
              </a:rPr>
              <a:t>: c'est leur version de la </a:t>
            </a:r>
            <a:r>
              <a:rPr lang="fr-FR" sz="1600" i="1" dirty="0">
                <a:solidFill>
                  <a:srgbClr val="333333"/>
                </a:solidFill>
                <a:latin typeface="Verdana" panose="020B0604030504040204" pitchFamily="34" charset="0"/>
                <a:ea typeface="Verdana" panose="020B0604030504040204" pitchFamily="34" charset="0"/>
              </a:rPr>
              <a:t>paella</a:t>
            </a:r>
            <a:r>
              <a:rPr lang="fr-FR" sz="1600" dirty="0">
                <a:solidFill>
                  <a:srgbClr val="333333"/>
                </a:solidFill>
                <a:latin typeface="Verdana" panose="020B0604030504040204" pitchFamily="34" charset="0"/>
                <a:ea typeface="Verdana" panose="020B0604030504040204" pitchFamily="34" charset="0"/>
              </a:rPr>
              <a:t> Andalouse qui est la plus connue en France et souvent plus que </a:t>
            </a:r>
            <a:r>
              <a:rPr lang="fr-FR" sz="1600" dirty="0">
                <a:solidFill>
                  <a:srgbClr val="5A822B"/>
                </a:solidFill>
                <a:latin typeface="Verdana" panose="020B0604030504040204" pitchFamily="34" charset="0"/>
                <a:ea typeface="Verdana" panose="020B0604030504040204" pitchFamily="34" charset="0"/>
                <a:hlinkClick r:id="rId2"/>
              </a:rPr>
              <a:t>la </a:t>
            </a:r>
            <a:r>
              <a:rPr lang="fr-FR" sz="1600" i="1" dirty="0">
                <a:solidFill>
                  <a:srgbClr val="5A822B"/>
                </a:solidFill>
                <a:latin typeface="Verdana" panose="020B0604030504040204" pitchFamily="34" charset="0"/>
                <a:ea typeface="Verdana" panose="020B0604030504040204" pitchFamily="34" charset="0"/>
                <a:hlinkClick r:id="rId2"/>
              </a:rPr>
              <a:t>paella</a:t>
            </a:r>
            <a:r>
              <a:rPr lang="fr-FR" sz="1600" dirty="0">
                <a:solidFill>
                  <a:srgbClr val="5A822B"/>
                </a:solidFill>
                <a:latin typeface="Verdana" panose="020B0604030504040204" pitchFamily="34" charset="0"/>
                <a:ea typeface="Verdana" panose="020B0604030504040204" pitchFamily="34" charset="0"/>
                <a:hlinkClick r:id="rId2"/>
              </a:rPr>
              <a:t> Mixte</a:t>
            </a:r>
            <a:r>
              <a:rPr lang="fr-FR" sz="1600" dirty="0">
                <a:solidFill>
                  <a:srgbClr val="333333"/>
                </a:solidFill>
                <a:latin typeface="Verdana" panose="020B0604030504040204" pitchFamily="34" charset="0"/>
                <a:ea typeface="Verdana" panose="020B0604030504040204" pitchFamily="34" charset="0"/>
              </a:rPr>
              <a:t> et donc encore plus que la </a:t>
            </a:r>
            <a:r>
              <a:rPr lang="fr-FR" sz="1600" i="1" dirty="0">
                <a:solidFill>
                  <a:srgbClr val="5A822B"/>
                </a:solidFill>
                <a:latin typeface="Verdana" panose="020B0604030504040204" pitchFamily="34" charset="0"/>
                <a:ea typeface="Verdana" panose="020B0604030504040204" pitchFamily="34" charset="0"/>
                <a:hlinkClick r:id="rId3"/>
              </a:rPr>
              <a:t>paella</a:t>
            </a:r>
            <a:r>
              <a:rPr lang="fr-FR" sz="1600" dirty="0">
                <a:solidFill>
                  <a:srgbClr val="5A822B"/>
                </a:solidFill>
                <a:latin typeface="Verdana" panose="020B0604030504040204" pitchFamily="34" charset="0"/>
                <a:ea typeface="Verdana" panose="020B0604030504040204" pitchFamily="34" charset="0"/>
                <a:hlinkClick r:id="rId3"/>
              </a:rPr>
              <a:t> </a:t>
            </a:r>
            <a:r>
              <a:rPr lang="fr-FR" sz="1600" dirty="0" err="1">
                <a:solidFill>
                  <a:srgbClr val="5A822B"/>
                </a:solidFill>
                <a:latin typeface="Verdana" panose="020B0604030504040204" pitchFamily="34" charset="0"/>
                <a:ea typeface="Verdana" panose="020B0604030504040204" pitchFamily="34" charset="0"/>
                <a:hlinkClick r:id="rId3"/>
              </a:rPr>
              <a:t>Valenciana</a:t>
            </a:r>
            <a:r>
              <a:rPr lang="fr-FR" sz="1600" dirty="0" smtClean="0">
                <a:solidFill>
                  <a:srgbClr val="333333"/>
                </a:solidFill>
                <a:latin typeface="Verdana" panose="020B0604030504040204" pitchFamily="34" charset="0"/>
                <a:ea typeface="Verdana" panose="020B0604030504040204" pitchFamily="34" charset="0"/>
              </a:rPr>
              <a:t>. Elle </a:t>
            </a:r>
            <a:r>
              <a:rPr lang="fr-FR" sz="1600" dirty="0">
                <a:solidFill>
                  <a:srgbClr val="333333"/>
                </a:solidFill>
                <a:latin typeface="Verdana" panose="020B0604030504040204" pitchFamily="34" charset="0"/>
                <a:ea typeface="Verdana" panose="020B0604030504040204" pitchFamily="34" charset="0"/>
              </a:rPr>
              <a:t>est souvent confondu avec la paella originelle, mais il n'en est rien, la </a:t>
            </a:r>
            <a:r>
              <a:rPr lang="fr-FR" sz="1600" dirty="0">
                <a:solidFill>
                  <a:srgbClr val="5A822B"/>
                </a:solidFill>
                <a:latin typeface="Verdana" panose="020B0604030504040204" pitchFamily="34" charset="0"/>
                <a:ea typeface="Verdana" panose="020B0604030504040204" pitchFamily="34" charset="0"/>
                <a:hlinkClick r:id="rId4"/>
              </a:rPr>
              <a:t>Paella </a:t>
            </a:r>
            <a:r>
              <a:rPr lang="fr-FR" sz="1600" dirty="0" err="1">
                <a:solidFill>
                  <a:srgbClr val="5A822B"/>
                </a:solidFill>
                <a:latin typeface="Verdana" panose="020B0604030504040204" pitchFamily="34" charset="0"/>
                <a:ea typeface="Verdana" panose="020B0604030504040204" pitchFamily="34" charset="0"/>
                <a:hlinkClick r:id="rId4"/>
              </a:rPr>
              <a:t>Valenciana</a:t>
            </a:r>
            <a:r>
              <a:rPr lang="fr-FR" sz="1600" dirty="0">
                <a:solidFill>
                  <a:srgbClr val="333333"/>
                </a:solidFill>
                <a:latin typeface="Verdana" panose="020B0604030504040204" pitchFamily="34" charset="0"/>
                <a:ea typeface="Verdana" panose="020B0604030504040204" pitchFamily="34" charset="0"/>
              </a:rPr>
              <a:t> n'a aucun produit de la mer, encore moins de charcuterie...</a:t>
            </a:r>
          </a:p>
          <a:p>
            <a:r>
              <a:rPr lang="fr-FR" dirty="0"/>
              <a:t/>
            </a:r>
            <a:br>
              <a:rPr lang="fr-FR" dirty="0"/>
            </a:br>
            <a:endParaRPr lang="fr-FR" dirty="0"/>
          </a:p>
        </p:txBody>
      </p:sp>
      <p:sp>
        <p:nvSpPr>
          <p:cNvPr id="4" name="Rectangle 3"/>
          <p:cNvSpPr/>
          <p:nvPr/>
        </p:nvSpPr>
        <p:spPr>
          <a:xfrm>
            <a:off x="439972" y="3117506"/>
            <a:ext cx="6096000" cy="3600986"/>
          </a:xfrm>
          <a:prstGeom prst="rect">
            <a:avLst/>
          </a:prstGeom>
        </p:spPr>
        <p:txBody>
          <a:bodyPr>
            <a:spAutoFit/>
          </a:bodyPr>
          <a:lstStyle/>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Poulet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400 g Chorizo : à découper en fines tranches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Poivron Rouge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Poivron Vert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400 g Haricot vert plat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400 g Petits Pois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500 g Seiche : ou de Calamars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600 g Moule : soit environ 2 par personnes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pièces Crevette : ou gambas. Et doubler si les pièces sont petites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pièces Langoustine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pièces Tomate : à râper manuellement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smtClean="0">
                <a:solidFill>
                  <a:srgbClr val="333333"/>
                </a:solidFill>
                <a:latin typeface="Verdana" panose="020B0604030504040204" pitchFamily="34" charset="0"/>
                <a:ea typeface="Verdana" panose="020B0604030504040204" pitchFamily="34" charset="0"/>
              </a:rPr>
              <a:t>c à s</a:t>
            </a:r>
            <a:r>
              <a:rPr lang="fr-FR" sz="12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g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dl Huile d'olive : A.O.C. de Valencia, ou toute </a:t>
            </a:r>
            <a:r>
              <a:rPr lang="fr-FR" sz="1200" dirty="0" smtClean="0">
                <a:solidFill>
                  <a:srgbClr val="333333"/>
                </a:solidFill>
                <a:latin typeface="Verdana" panose="020B0604030504040204" pitchFamily="34" charset="0"/>
                <a:ea typeface="Verdana" panose="020B0604030504040204" pitchFamily="34" charset="0"/>
              </a:rPr>
              <a:t>huile </a:t>
            </a:r>
            <a:r>
              <a:rPr lang="fr-FR" sz="1200" dirty="0">
                <a:solidFill>
                  <a:srgbClr val="333333"/>
                </a:solidFill>
                <a:latin typeface="Verdana" panose="020B0604030504040204" pitchFamily="34" charset="0"/>
                <a:ea typeface="Verdana" panose="020B0604030504040204" pitchFamily="34" charset="0"/>
              </a:rPr>
              <a:t>Extra </a:t>
            </a:r>
            <a:r>
              <a:rPr lang="fr-FR" sz="1200" dirty="0" smtClean="0">
                <a:solidFill>
                  <a:srgbClr val="333333"/>
                </a:solidFill>
                <a:latin typeface="Verdana" panose="020B0604030504040204" pitchFamily="34" charset="0"/>
                <a:ea typeface="Verdana" panose="020B0604030504040204" pitchFamily="34" charset="0"/>
              </a:rPr>
              <a:t>méditerranéenne</a:t>
            </a:r>
            <a:endParaRPr lang="fr-FR" sz="12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2,5 l Eau : 3 l si vous </a:t>
            </a:r>
            <a:r>
              <a:rPr lang="fr-FR" sz="1200" dirty="0" smtClean="0">
                <a:solidFill>
                  <a:srgbClr val="333333"/>
                </a:solidFill>
                <a:latin typeface="Verdana" panose="020B0604030504040204" pitchFamily="34" charset="0"/>
                <a:ea typeface="Verdana" panose="020B0604030504040204" pitchFamily="34" charset="0"/>
              </a:rPr>
              <a:t>cuisinez  </a:t>
            </a:r>
            <a:r>
              <a:rPr lang="fr-FR" sz="1200" dirty="0">
                <a:solidFill>
                  <a:srgbClr val="333333"/>
                </a:solidFill>
                <a:latin typeface="Verdana" panose="020B0604030504040204" pitchFamily="34" charset="0"/>
                <a:ea typeface="Verdana" panose="020B0604030504040204" pitchFamily="34" charset="0"/>
              </a:rPr>
              <a:t>au feu de bois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smtClean="0">
                <a:solidFill>
                  <a:srgbClr val="333333"/>
                </a:solidFill>
                <a:latin typeface="Verdana" panose="020B0604030504040204" pitchFamily="34" charset="0"/>
                <a:ea typeface="Verdana" panose="020B0604030504040204" pitchFamily="34" charset="0"/>
              </a:rPr>
              <a:t>c à s</a:t>
            </a:r>
            <a:r>
              <a:rPr lang="fr-FR" sz="1200" dirty="0">
                <a:solidFill>
                  <a:srgbClr val="333333"/>
                </a:solidFill>
                <a:latin typeface="Verdana" panose="020B0604030504040204" pitchFamily="34" charset="0"/>
                <a:ea typeface="Verdana" panose="020B0604030504040204" pitchFamily="34" charset="0"/>
              </a:rPr>
              <a:t> Sel</a:t>
            </a:r>
            <a:endParaRPr lang="fr-FR" sz="12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5">
            <a:extLst>
              <a:ext uri="{BEBA8EAE-BF5A-486C-A8C5-ECC9F3942E4B}">
                <a14:imgProps xmlns:a14="http://schemas.microsoft.com/office/drawing/2010/main">
                  <a14:imgLayer r:embed="rId6">
                    <a14:imgEffect>
                      <a14:backgroundRemoval t="9899" b="100000" l="10000" r="90000"/>
                    </a14:imgEffect>
                  </a14:imgLayer>
                </a14:imgProps>
              </a:ext>
              <a:ext uri="{28A0092B-C50C-407E-A947-70E740481C1C}">
                <a14:useLocalDpi xmlns:a14="http://schemas.microsoft.com/office/drawing/2010/main" val="0"/>
              </a:ext>
            </a:extLst>
          </a:blip>
          <a:stretch>
            <a:fillRect/>
          </a:stretch>
        </p:blipFill>
        <p:spPr>
          <a:xfrm>
            <a:off x="4791986" y="2502573"/>
            <a:ext cx="2844000" cy="2133000"/>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2895" y="4186229"/>
            <a:ext cx="4356000" cy="2532263"/>
          </a:xfrm>
          <a:prstGeom prst="rect">
            <a:avLst/>
          </a:prstGeom>
        </p:spPr>
      </p:pic>
      <p:pic>
        <p:nvPicPr>
          <p:cNvPr id="7" name="Image 6"/>
          <p:cNvPicPr>
            <a:picLocks noChangeAspect="1"/>
          </p:cNvPicPr>
          <p:nvPr/>
        </p:nvPicPr>
        <p:blipFill rotWithShape="1">
          <a:blip r:embed="rId8">
            <a:extLst>
              <a:ext uri="{28A0092B-C50C-407E-A947-70E740481C1C}">
                <a14:useLocalDpi xmlns:a14="http://schemas.microsoft.com/office/drawing/2010/main" val="0"/>
              </a:ext>
            </a:extLst>
          </a:blip>
          <a:srcRect l="25061" r="13861"/>
          <a:stretch/>
        </p:blipFill>
        <p:spPr>
          <a:xfrm rot="5400000">
            <a:off x="7876894" y="365447"/>
            <a:ext cx="3348000" cy="4111115"/>
          </a:xfrm>
          <a:prstGeom prst="rect">
            <a:avLst/>
          </a:prstGeom>
        </p:spPr>
      </p:pic>
    </p:spTree>
    <p:extLst>
      <p:ext uri="{BB962C8B-B14F-4D97-AF65-F5344CB8AC3E}">
        <p14:creationId xmlns:p14="http://schemas.microsoft.com/office/powerpoint/2010/main" val="35596715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2013" y="358011"/>
            <a:ext cx="6647974" cy="369332"/>
          </a:xfrm>
          <a:prstGeom prst="rect">
            <a:avLst/>
          </a:prstGeom>
        </p:spPr>
        <p:txBody>
          <a:bodyPr wrap="none">
            <a:spAutoFit/>
          </a:bodyPr>
          <a:lstStyle/>
          <a:p>
            <a:pPr fontAlgn="base"/>
            <a:r>
              <a:rPr lang="fr-FR" b="1" dirty="0">
                <a:solidFill>
                  <a:srgbClr val="333333"/>
                </a:solidFill>
                <a:latin typeface="Open Sans"/>
              </a:rPr>
              <a:t>La recette du riz noir en </a:t>
            </a:r>
            <a:r>
              <a:rPr lang="fr-FR" b="1" i="1" dirty="0">
                <a:solidFill>
                  <a:srgbClr val="333333"/>
                </a:solidFill>
                <a:latin typeface="Open Sans"/>
              </a:rPr>
              <a:t>paella</a:t>
            </a:r>
            <a:r>
              <a:rPr lang="fr-FR" b="1" dirty="0">
                <a:solidFill>
                  <a:srgbClr val="333333"/>
                </a:solidFill>
                <a:latin typeface="Open Sans"/>
              </a:rPr>
              <a:t>, l’</a:t>
            </a:r>
            <a:r>
              <a:rPr lang="fr-FR" b="1" dirty="0" err="1">
                <a:solidFill>
                  <a:srgbClr val="333333"/>
                </a:solidFill>
                <a:latin typeface="Open Sans"/>
              </a:rPr>
              <a:t>Arroz</a:t>
            </a:r>
            <a:r>
              <a:rPr lang="fr-FR" b="1" dirty="0">
                <a:solidFill>
                  <a:srgbClr val="333333"/>
                </a:solidFill>
                <a:latin typeface="Open Sans"/>
              </a:rPr>
              <a:t> </a:t>
            </a:r>
            <a:r>
              <a:rPr lang="fr-FR" b="1" dirty="0" smtClean="0">
                <a:solidFill>
                  <a:srgbClr val="333333"/>
                </a:solidFill>
                <a:latin typeface="Open Sans"/>
              </a:rPr>
              <a:t>Negro </a:t>
            </a:r>
            <a:r>
              <a:rPr lang="fr-FR" b="1" dirty="0">
                <a:solidFill>
                  <a:srgbClr val="333333"/>
                </a:solidFill>
                <a:latin typeface="Open Sans"/>
              </a:rPr>
              <a:t>10 personnes</a:t>
            </a:r>
            <a:endParaRPr lang="fr-FR" b="1" i="0" u="none" strike="noStrike" dirty="0">
              <a:solidFill>
                <a:srgbClr val="333333"/>
              </a:solidFill>
              <a:effectLst/>
              <a:latin typeface="Open Sans"/>
            </a:endParaRPr>
          </a:p>
        </p:txBody>
      </p:sp>
      <p:sp>
        <p:nvSpPr>
          <p:cNvPr id="3" name="Rectangle 2"/>
          <p:cNvSpPr/>
          <p:nvPr/>
        </p:nvSpPr>
        <p:spPr>
          <a:xfrm>
            <a:off x="352508" y="830294"/>
            <a:ext cx="6096000" cy="3046988"/>
          </a:xfrm>
          <a:prstGeom prst="rect">
            <a:avLst/>
          </a:prstGeom>
        </p:spPr>
        <p:txBody>
          <a:bodyPr>
            <a:spAutoFit/>
          </a:bodyPr>
          <a:lstStyle/>
          <a:p>
            <a:pPr fontAlgn="base"/>
            <a:r>
              <a:rPr lang="fr-FR" sz="1600" dirty="0">
                <a:solidFill>
                  <a:srgbClr val="333333"/>
                </a:solidFill>
                <a:latin typeface="Verdana" panose="020B0604030504040204" pitchFamily="34" charset="0"/>
                <a:ea typeface="Verdana" panose="020B0604030504040204" pitchFamily="34" charset="0"/>
              </a:rPr>
              <a:t>L'</a:t>
            </a:r>
            <a:r>
              <a:rPr lang="fr-FR" sz="1600" dirty="0" err="1">
                <a:solidFill>
                  <a:srgbClr val="333333"/>
                </a:solidFill>
                <a:latin typeface="Verdana" panose="020B0604030504040204" pitchFamily="34" charset="0"/>
                <a:ea typeface="Verdana" panose="020B0604030504040204" pitchFamily="34" charset="0"/>
              </a:rPr>
              <a:t>Arroz</a:t>
            </a:r>
            <a:r>
              <a:rPr lang="fr-FR" sz="1600" dirty="0">
                <a:solidFill>
                  <a:srgbClr val="333333"/>
                </a:solidFill>
                <a:latin typeface="Verdana" panose="020B0604030504040204" pitchFamily="34" charset="0"/>
                <a:ea typeface="Verdana" panose="020B0604030504040204" pitchFamily="34" charset="0"/>
              </a:rPr>
              <a:t> Negro est un des riz en paella classiques de Valence, il doit sa couleur à l'encre de la seiche qui entre dans son élaboration. Cuit en paella, il doit toute sa saveur aux produits de la Méditerranée, qui le hausse à la cime des riz de pêcheur.</a:t>
            </a:r>
          </a:p>
          <a:p>
            <a:r>
              <a:rPr lang="fr-FR" sz="1600" dirty="0">
                <a:solidFill>
                  <a:srgbClr val="333333"/>
                </a:solidFill>
                <a:latin typeface="Verdana" panose="020B0604030504040204" pitchFamily="34" charset="0"/>
                <a:ea typeface="Verdana" panose="020B0604030504040204" pitchFamily="34" charset="0"/>
              </a:rPr>
              <a:t>De la seiche, un fond de sauce tomate, de l'oignon, et de l'ail. Le tout avec un riz cuit dans le bouillon de </a:t>
            </a:r>
            <a:r>
              <a:rPr lang="fr-FR" sz="1600" dirty="0" err="1">
                <a:solidFill>
                  <a:srgbClr val="333333"/>
                </a:solidFill>
                <a:latin typeface="Verdana" panose="020B0604030504040204" pitchFamily="34" charset="0"/>
                <a:ea typeface="Verdana" panose="020B0604030504040204" pitchFamily="34" charset="0"/>
              </a:rPr>
              <a:t>poisson.Il</a:t>
            </a:r>
            <a:r>
              <a:rPr lang="fr-FR" sz="1600" dirty="0">
                <a:solidFill>
                  <a:srgbClr val="333333"/>
                </a:solidFill>
                <a:latin typeface="Verdana" panose="020B0604030504040204" pitchFamily="34" charset="0"/>
                <a:ea typeface="Verdana" panose="020B0604030504040204" pitchFamily="34" charset="0"/>
              </a:rPr>
              <a:t> serait originaire des villages de pêcheurs aux alentours de la ville de </a:t>
            </a:r>
            <a:r>
              <a:rPr lang="fr-FR" sz="1600" dirty="0" err="1">
                <a:solidFill>
                  <a:srgbClr val="333333"/>
                </a:solidFill>
                <a:latin typeface="Verdana" panose="020B0604030504040204" pitchFamily="34" charset="0"/>
                <a:ea typeface="Verdana" panose="020B0604030504040204" pitchFamily="34" charset="0"/>
              </a:rPr>
              <a:t>Castellón</a:t>
            </a:r>
            <a:r>
              <a:rPr lang="fr-FR" sz="1600" dirty="0">
                <a:solidFill>
                  <a:srgbClr val="333333"/>
                </a:solidFill>
                <a:latin typeface="Verdana" panose="020B0604030504040204" pitchFamily="34" charset="0"/>
                <a:ea typeface="Verdana" panose="020B0604030504040204" pitchFamily="34" charset="0"/>
              </a:rPr>
              <a:t>, dans la province de Valencia. Mais il est aussi souvent cuisiné dans les villages autour d'Alicante comme </a:t>
            </a:r>
            <a:r>
              <a:rPr lang="fr-FR" sz="1600" dirty="0" err="1">
                <a:solidFill>
                  <a:srgbClr val="333333"/>
                </a:solidFill>
                <a:latin typeface="Verdana" panose="020B0604030504040204" pitchFamily="34" charset="0"/>
                <a:ea typeface="Verdana" panose="020B0604030504040204" pitchFamily="34" charset="0"/>
              </a:rPr>
              <a:t>Torrevieja</a:t>
            </a:r>
            <a:r>
              <a:rPr lang="fr-FR" sz="1600" dirty="0">
                <a:solidFill>
                  <a:srgbClr val="333333"/>
                </a:solidFill>
                <a:latin typeface="Verdana" panose="020B0604030504040204" pitchFamily="34" charset="0"/>
                <a:ea typeface="Verdana" panose="020B0604030504040204" pitchFamily="34" charset="0"/>
              </a:rPr>
              <a:t>, </a:t>
            </a:r>
            <a:r>
              <a:rPr lang="fr-FR" sz="1600" dirty="0" err="1">
                <a:solidFill>
                  <a:srgbClr val="333333"/>
                </a:solidFill>
                <a:latin typeface="Verdana" panose="020B0604030504040204" pitchFamily="34" charset="0"/>
                <a:ea typeface="Verdana" panose="020B0604030504040204" pitchFamily="34" charset="0"/>
              </a:rPr>
              <a:t>Guardamar</a:t>
            </a:r>
            <a:r>
              <a:rPr lang="fr-FR" sz="1600" dirty="0">
                <a:solidFill>
                  <a:srgbClr val="333333"/>
                </a:solidFill>
                <a:latin typeface="Verdana" panose="020B0604030504040204" pitchFamily="34" charset="0"/>
                <a:ea typeface="Verdana" panose="020B0604030504040204" pitchFamily="34" charset="0"/>
              </a:rPr>
              <a:t>, Santa Pola, </a:t>
            </a:r>
            <a:r>
              <a:rPr lang="fr-FR" sz="1600" dirty="0" err="1">
                <a:solidFill>
                  <a:srgbClr val="333333"/>
                </a:solidFill>
                <a:latin typeface="Verdana" panose="020B0604030504040204" pitchFamily="34" charset="0"/>
                <a:ea typeface="Verdana" panose="020B0604030504040204" pitchFamily="34" charset="0"/>
              </a:rPr>
              <a:t>Villajoyosa</a:t>
            </a:r>
            <a:r>
              <a:rPr lang="fr-FR" sz="1600" dirty="0">
                <a:solidFill>
                  <a:srgbClr val="333333"/>
                </a:solidFill>
                <a:latin typeface="Verdana" panose="020B0604030504040204" pitchFamily="34" charset="0"/>
                <a:ea typeface="Verdana" panose="020B0604030504040204" pitchFamily="34" charset="0"/>
              </a:rPr>
              <a:t>.</a:t>
            </a:r>
            <a:endParaRPr lang="fr-FR" sz="1600" dirty="0">
              <a:latin typeface="Verdana" panose="020B0604030504040204" pitchFamily="34" charset="0"/>
              <a:ea typeface="Verdana" panose="020B0604030504040204" pitchFamily="34" charset="0"/>
            </a:endParaRPr>
          </a:p>
        </p:txBody>
      </p:sp>
      <p:sp>
        <p:nvSpPr>
          <p:cNvPr id="4" name="Rectangle 3"/>
          <p:cNvSpPr/>
          <p:nvPr/>
        </p:nvSpPr>
        <p:spPr>
          <a:xfrm>
            <a:off x="352508" y="3980233"/>
            <a:ext cx="6096000" cy="2492990"/>
          </a:xfrm>
          <a:prstGeom prst="rect">
            <a:avLst/>
          </a:prstGeom>
        </p:spPr>
        <p:txBody>
          <a:bodyPr>
            <a:spAutoFit/>
          </a:bodyPr>
          <a:lstStyle/>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kg Seiche : petites seiches appelées "</a:t>
            </a:r>
            <a:r>
              <a:rPr lang="fr-FR" sz="1200" dirty="0" err="1">
                <a:solidFill>
                  <a:srgbClr val="333333"/>
                </a:solidFill>
                <a:latin typeface="Verdana" panose="020B0604030504040204" pitchFamily="34" charset="0"/>
                <a:ea typeface="Verdana" panose="020B0604030504040204" pitchFamily="34" charset="0"/>
              </a:rPr>
              <a:t>chipirón</a:t>
            </a:r>
            <a:r>
              <a:rPr lang="fr-FR" sz="1200" dirty="0">
                <a:solidFill>
                  <a:srgbClr val="333333"/>
                </a:solidFill>
                <a:latin typeface="Verdana" panose="020B0604030504040204" pitchFamily="34" charset="0"/>
                <a:ea typeface="Verdana" panose="020B0604030504040204" pitchFamily="34" charset="0"/>
              </a:rPr>
              <a:t>(es)"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a:t>
            </a:r>
            <a:r>
              <a:rPr lang="fr-FR" sz="1200" dirty="0" smtClean="0">
                <a:solidFill>
                  <a:srgbClr val="333333"/>
                </a:solidFill>
                <a:latin typeface="Verdana" panose="020B0604030504040204" pitchFamily="34" charset="0"/>
                <a:ea typeface="Verdana" panose="020B0604030504040204" pitchFamily="34" charset="0"/>
              </a:rPr>
              <a:t>c à s</a:t>
            </a:r>
            <a:r>
              <a:rPr lang="fr-FR" sz="1200" dirty="0">
                <a:solidFill>
                  <a:srgbClr val="333333"/>
                </a:solidFill>
                <a:latin typeface="Verdana" panose="020B0604030504040204" pitchFamily="34" charset="0"/>
                <a:ea typeface="Verdana" panose="020B0604030504040204" pitchFamily="34" charset="0"/>
              </a:rPr>
              <a:t> Encre de Seiche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Oignon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6 dents Ail</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 Tomate : environ 2 grosses tomates à râper manuellement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40 brins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3,5 dl Huile d'olive : A.O.C. de Valencia, ou toute </a:t>
            </a:r>
            <a:r>
              <a:rPr lang="fr-FR" sz="1200" dirty="0" smtClean="0">
                <a:solidFill>
                  <a:srgbClr val="333333"/>
                </a:solidFill>
                <a:latin typeface="Verdana" panose="020B0604030504040204" pitchFamily="34" charset="0"/>
                <a:ea typeface="Verdana" panose="020B0604030504040204" pitchFamily="34" charset="0"/>
              </a:rPr>
              <a:t>huile </a:t>
            </a:r>
            <a:r>
              <a:rPr lang="fr-FR" sz="1200" dirty="0">
                <a:solidFill>
                  <a:srgbClr val="333333"/>
                </a:solidFill>
                <a:latin typeface="Verdana" panose="020B0604030504040204" pitchFamily="34" charset="0"/>
                <a:ea typeface="Verdana" panose="020B0604030504040204" pitchFamily="34" charset="0"/>
              </a:rPr>
              <a:t>Extra </a:t>
            </a:r>
            <a:r>
              <a:rPr lang="fr-FR" sz="1200" dirty="0" smtClean="0">
                <a:solidFill>
                  <a:srgbClr val="333333"/>
                </a:solidFill>
                <a:latin typeface="Verdana" panose="020B0604030504040204" pitchFamily="34" charset="0"/>
                <a:ea typeface="Verdana" panose="020B0604030504040204" pitchFamily="34" charset="0"/>
              </a:rPr>
              <a:t>méditerranéenne</a:t>
            </a:r>
            <a:endParaRPr lang="fr-FR" sz="12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smtClean="0">
                <a:solidFill>
                  <a:srgbClr val="333333"/>
                </a:solidFill>
                <a:latin typeface="Verdana" panose="020B0604030504040204" pitchFamily="34" charset="0"/>
                <a:ea typeface="Verdana" panose="020B0604030504040204" pitchFamily="34" charset="0"/>
              </a:rPr>
              <a:t>c à s</a:t>
            </a:r>
            <a:r>
              <a:rPr lang="fr-FR" sz="1200" dirty="0">
                <a:solidFill>
                  <a:srgbClr val="333333"/>
                </a:solidFill>
                <a:latin typeface="Verdana" panose="020B0604030504040204" pitchFamily="34" charset="0"/>
                <a:ea typeface="Verdana" panose="020B0604030504040204" pitchFamily="34" charset="0"/>
              </a:rPr>
              <a:t> Sel</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2,5 l Bouillon de poisson : à partir de poissons de roches, crabes, tête de lotte, ...</a:t>
            </a:r>
            <a:endParaRPr lang="fr-FR" sz="1200" b="0" i="0" dirty="0">
              <a:solidFill>
                <a:srgbClr val="333333"/>
              </a:solidFill>
              <a:effectLst/>
              <a:latin typeface="Verdana" panose="020B0604030504040204" pitchFamily="34" charset="0"/>
              <a:ea typeface="Verdana" panose="020B0604030504040204" pitchFamily="34" charset="0"/>
            </a:endParaRP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3593" y="4229028"/>
            <a:ext cx="2952000" cy="240702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8890" y="830294"/>
            <a:ext cx="4140000" cy="3105000"/>
          </a:xfrm>
          <a:prstGeom prst="rect">
            <a:avLst/>
          </a:prstGeom>
        </p:spPr>
      </p:pic>
    </p:spTree>
    <p:extLst>
      <p:ext uri="{BB962C8B-B14F-4D97-AF65-F5344CB8AC3E}">
        <p14:creationId xmlns:p14="http://schemas.microsoft.com/office/powerpoint/2010/main" val="18425676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47949"/>
            <a:ext cx="6096000" cy="646331"/>
          </a:xfrm>
          <a:prstGeom prst="rect">
            <a:avLst/>
          </a:prstGeom>
        </p:spPr>
        <p:txBody>
          <a:bodyPr>
            <a:spAutoFit/>
          </a:bodyPr>
          <a:lstStyle/>
          <a:p>
            <a:pPr fontAlgn="base"/>
            <a:r>
              <a:rPr lang="es-ES" b="1" dirty="0">
                <a:solidFill>
                  <a:srgbClr val="333333"/>
                </a:solidFill>
                <a:latin typeface="Open Sans"/>
              </a:rPr>
              <a:t>La </a:t>
            </a:r>
            <a:r>
              <a:rPr lang="es-ES" b="1" dirty="0" err="1">
                <a:solidFill>
                  <a:srgbClr val="333333"/>
                </a:solidFill>
                <a:latin typeface="Open Sans"/>
              </a:rPr>
              <a:t>recette</a:t>
            </a:r>
            <a:r>
              <a:rPr lang="es-ES" b="1" dirty="0">
                <a:solidFill>
                  <a:srgbClr val="333333"/>
                </a:solidFill>
                <a:latin typeface="Open Sans"/>
              </a:rPr>
              <a:t> de </a:t>
            </a:r>
            <a:r>
              <a:rPr lang="es-ES" b="1" dirty="0" err="1">
                <a:solidFill>
                  <a:srgbClr val="333333"/>
                </a:solidFill>
                <a:latin typeface="Open Sans"/>
              </a:rPr>
              <a:t>l’Arroz</a:t>
            </a:r>
            <a:r>
              <a:rPr lang="es-ES" b="1" dirty="0">
                <a:solidFill>
                  <a:srgbClr val="333333"/>
                </a:solidFill>
                <a:latin typeface="Open Sans"/>
              </a:rPr>
              <a:t> del </a:t>
            </a:r>
            <a:r>
              <a:rPr lang="es-ES" b="1" dirty="0" err="1" smtClean="0">
                <a:solidFill>
                  <a:srgbClr val="333333"/>
                </a:solidFill>
                <a:latin typeface="Open Sans"/>
              </a:rPr>
              <a:t>Senyoret</a:t>
            </a:r>
            <a:r>
              <a:rPr lang="es-ES" b="1" dirty="0" smtClean="0">
                <a:solidFill>
                  <a:srgbClr val="333333"/>
                </a:solidFill>
                <a:latin typeface="Open Sans"/>
              </a:rPr>
              <a:t> </a:t>
            </a:r>
            <a:r>
              <a:rPr lang="fr-FR" b="1" dirty="0">
                <a:solidFill>
                  <a:srgbClr val="333333"/>
                </a:solidFill>
                <a:latin typeface="Open Sans"/>
              </a:rPr>
              <a:t>10 personnes</a:t>
            </a:r>
            <a:endParaRPr lang="es-ES" b="1" dirty="0">
              <a:solidFill>
                <a:srgbClr val="333333"/>
              </a:solidFill>
              <a:latin typeface="Open Sans"/>
            </a:endParaRPr>
          </a:p>
          <a:p>
            <a:pPr fontAlgn="base"/>
            <a:r>
              <a:rPr lang="es-ES" dirty="0">
                <a:solidFill>
                  <a:srgbClr val="666666"/>
                </a:solidFill>
                <a:latin typeface="Open Sans"/>
              </a:rPr>
              <a:t> </a:t>
            </a:r>
            <a:endParaRPr lang="es-ES" b="0" i="0" dirty="0">
              <a:solidFill>
                <a:srgbClr val="666666"/>
              </a:solidFill>
              <a:effectLst/>
              <a:latin typeface="Open Sans"/>
            </a:endParaRPr>
          </a:p>
        </p:txBody>
      </p:sp>
      <p:sp>
        <p:nvSpPr>
          <p:cNvPr id="3" name="Rectangle 2"/>
          <p:cNvSpPr/>
          <p:nvPr/>
        </p:nvSpPr>
        <p:spPr>
          <a:xfrm>
            <a:off x="360459" y="712321"/>
            <a:ext cx="8290559" cy="2554545"/>
          </a:xfrm>
          <a:prstGeom prst="rect">
            <a:avLst/>
          </a:prstGeom>
        </p:spPr>
        <p:txBody>
          <a:bodyPr wrap="square">
            <a:spAutoFit/>
          </a:bodyPr>
          <a:lstStyle/>
          <a:p>
            <a:r>
              <a:rPr lang="fr-FR" sz="1600" dirty="0">
                <a:solidFill>
                  <a:srgbClr val="333333"/>
                </a:solidFill>
                <a:latin typeface="Verdana" panose="020B0604030504040204" pitchFamily="34" charset="0"/>
                <a:ea typeface="Verdana" panose="020B0604030504040204" pitchFamily="34" charset="0"/>
              </a:rPr>
              <a:t>L'</a:t>
            </a:r>
            <a:r>
              <a:rPr lang="fr-FR" sz="1600" dirty="0" err="1">
                <a:solidFill>
                  <a:srgbClr val="333333"/>
                </a:solidFill>
                <a:latin typeface="Verdana" panose="020B0604030504040204" pitchFamily="34" charset="0"/>
                <a:ea typeface="Verdana" panose="020B0604030504040204" pitchFamily="34" charset="0"/>
              </a:rPr>
              <a:t>Arroz</a:t>
            </a:r>
            <a:r>
              <a:rPr lang="fr-FR" sz="1600" dirty="0">
                <a:solidFill>
                  <a:srgbClr val="333333"/>
                </a:solidFill>
                <a:latin typeface="Verdana" panose="020B0604030504040204" pitchFamily="34" charset="0"/>
                <a:ea typeface="Verdana" panose="020B0604030504040204" pitchFamily="34" charset="0"/>
              </a:rPr>
              <a:t> </a:t>
            </a:r>
            <a:r>
              <a:rPr lang="fr-FR" sz="1600" dirty="0" err="1">
                <a:solidFill>
                  <a:srgbClr val="333333"/>
                </a:solidFill>
                <a:latin typeface="Verdana" panose="020B0604030504040204" pitchFamily="34" charset="0"/>
                <a:ea typeface="Verdana" panose="020B0604030504040204" pitchFamily="34" charset="0"/>
              </a:rPr>
              <a:t>del</a:t>
            </a:r>
            <a:r>
              <a:rPr lang="fr-FR" sz="1600" dirty="0">
                <a:solidFill>
                  <a:srgbClr val="333333"/>
                </a:solidFill>
                <a:latin typeface="Verdana" panose="020B0604030504040204" pitchFamily="34" charset="0"/>
                <a:ea typeface="Verdana" panose="020B0604030504040204" pitchFamily="34" charset="0"/>
              </a:rPr>
              <a:t> </a:t>
            </a:r>
            <a:r>
              <a:rPr lang="fr-FR" sz="1600" dirty="0" err="1">
                <a:solidFill>
                  <a:srgbClr val="333333"/>
                </a:solidFill>
                <a:latin typeface="Verdana" panose="020B0604030504040204" pitchFamily="34" charset="0"/>
                <a:ea typeface="Verdana" panose="020B0604030504040204" pitchFamily="34" charset="0"/>
              </a:rPr>
              <a:t>Senyoret</a:t>
            </a:r>
            <a:r>
              <a:rPr lang="fr-FR" sz="1600" dirty="0">
                <a:solidFill>
                  <a:srgbClr val="333333"/>
                </a:solidFill>
                <a:latin typeface="Verdana" panose="020B0604030504040204" pitchFamily="34" charset="0"/>
                <a:ea typeface="Verdana" panose="020B0604030504040204" pitchFamily="34" charset="0"/>
              </a:rPr>
              <a:t> se traduit en français par le "riz du petit Monsieur", mais il faut le comprendre dans le sens "riz de l'homme précieux". Si vous êtes dans la région de Valencia, il vous faut absolument le goûter...La légende de l'</a:t>
            </a:r>
            <a:r>
              <a:rPr lang="fr-FR" sz="1600" b="1" dirty="0" err="1">
                <a:solidFill>
                  <a:srgbClr val="333333"/>
                </a:solidFill>
                <a:latin typeface="Verdana" panose="020B0604030504040204" pitchFamily="34" charset="0"/>
                <a:ea typeface="Verdana" panose="020B0604030504040204" pitchFamily="34" charset="0"/>
              </a:rPr>
              <a:t>Arroz</a:t>
            </a:r>
            <a:r>
              <a:rPr lang="fr-FR" sz="1600" b="1" dirty="0">
                <a:solidFill>
                  <a:srgbClr val="333333"/>
                </a:solidFill>
                <a:latin typeface="Verdana" panose="020B0604030504040204" pitchFamily="34" charset="0"/>
                <a:ea typeface="Verdana" panose="020B0604030504040204" pitchFamily="34" charset="0"/>
              </a:rPr>
              <a:t> </a:t>
            </a:r>
            <a:r>
              <a:rPr lang="fr-FR" sz="1600" b="1" dirty="0" err="1">
                <a:solidFill>
                  <a:srgbClr val="333333"/>
                </a:solidFill>
                <a:latin typeface="Verdana" panose="020B0604030504040204" pitchFamily="34" charset="0"/>
                <a:ea typeface="Verdana" panose="020B0604030504040204" pitchFamily="34" charset="0"/>
              </a:rPr>
              <a:t>del</a:t>
            </a:r>
            <a:r>
              <a:rPr lang="fr-FR" sz="1600" b="1" dirty="0">
                <a:solidFill>
                  <a:srgbClr val="333333"/>
                </a:solidFill>
                <a:latin typeface="Verdana" panose="020B0604030504040204" pitchFamily="34" charset="0"/>
                <a:ea typeface="Verdana" panose="020B0604030504040204" pitchFamily="34" charset="0"/>
              </a:rPr>
              <a:t> </a:t>
            </a:r>
            <a:r>
              <a:rPr lang="fr-FR" sz="1600" b="1" dirty="0" err="1">
                <a:solidFill>
                  <a:srgbClr val="333333"/>
                </a:solidFill>
                <a:latin typeface="Verdana" panose="020B0604030504040204" pitchFamily="34" charset="0"/>
                <a:ea typeface="Verdana" panose="020B0604030504040204" pitchFamily="34" charset="0"/>
              </a:rPr>
              <a:t>Senyoret</a:t>
            </a:r>
            <a:r>
              <a:rPr lang="fr-FR" sz="1600" dirty="0">
                <a:solidFill>
                  <a:srgbClr val="333333"/>
                </a:solidFill>
                <a:latin typeface="Verdana" panose="020B0604030504040204" pitchFamily="34" charset="0"/>
                <a:ea typeface="Verdana" panose="020B0604030504040204" pitchFamily="34" charset="0"/>
              </a:rPr>
              <a:t>, raconte que dans un restaurant de la cote Valencienne, un homme un peu précieux avait l'habitude commander un riz en paella aux fruits de mer (</a:t>
            </a:r>
            <a:r>
              <a:rPr lang="fr-FR" sz="1600" dirty="0" err="1">
                <a:solidFill>
                  <a:srgbClr val="5A822B"/>
                </a:solidFill>
                <a:latin typeface="Verdana" panose="020B0604030504040204" pitchFamily="34" charset="0"/>
                <a:ea typeface="Verdana" panose="020B0604030504040204" pitchFamily="34" charset="0"/>
                <a:hlinkClick r:id="rId2"/>
              </a:rPr>
              <a:t>Arroz</a:t>
            </a:r>
            <a:r>
              <a:rPr lang="fr-FR" sz="1600" dirty="0">
                <a:solidFill>
                  <a:srgbClr val="5A822B"/>
                </a:solidFill>
                <a:latin typeface="Verdana" panose="020B0604030504040204" pitchFamily="34" charset="0"/>
                <a:ea typeface="Verdana" panose="020B0604030504040204" pitchFamily="34" charset="0"/>
                <a:hlinkClick r:id="rId2"/>
              </a:rPr>
              <a:t> de </a:t>
            </a:r>
            <a:r>
              <a:rPr lang="fr-FR" sz="1600" dirty="0" err="1">
                <a:solidFill>
                  <a:srgbClr val="5A822B"/>
                </a:solidFill>
                <a:latin typeface="Verdana" panose="020B0604030504040204" pitchFamily="34" charset="0"/>
                <a:ea typeface="Verdana" panose="020B0604030504040204" pitchFamily="34" charset="0"/>
                <a:hlinkClick r:id="rId2"/>
              </a:rPr>
              <a:t>marisco</a:t>
            </a:r>
            <a:r>
              <a:rPr lang="fr-FR" sz="1600" dirty="0">
                <a:solidFill>
                  <a:srgbClr val="333333"/>
                </a:solidFill>
                <a:latin typeface="Verdana" panose="020B0604030504040204" pitchFamily="34" charset="0"/>
                <a:ea typeface="Verdana" panose="020B0604030504040204" pitchFamily="34" charset="0"/>
              </a:rPr>
              <a:t>). Mais ne voulant plus : ni se salir les doigts en mangeant, ni se servir de son couteau, demanda au restaurateur de trouver une solution. Celui-ci réinventa le plat sans changer les ingrédients, mais avec les crustacés décortiqués et juste la chair des </a:t>
            </a:r>
            <a:r>
              <a:rPr lang="fr-FR" sz="1600" dirty="0" smtClean="0">
                <a:solidFill>
                  <a:srgbClr val="333333"/>
                </a:solidFill>
                <a:latin typeface="Verdana" panose="020B0604030504040204" pitchFamily="34" charset="0"/>
                <a:ea typeface="Verdana" panose="020B0604030504040204" pitchFamily="34" charset="0"/>
              </a:rPr>
              <a:t>poissons . Le </a:t>
            </a:r>
            <a:r>
              <a:rPr lang="fr-FR" sz="1600" dirty="0">
                <a:solidFill>
                  <a:srgbClr val="333333"/>
                </a:solidFill>
                <a:latin typeface="Verdana" panose="020B0604030504040204" pitchFamily="34" charset="0"/>
                <a:ea typeface="Verdana" panose="020B0604030504040204" pitchFamily="34" charset="0"/>
              </a:rPr>
              <a:t>client put enfin manger son riz à la cuillère sans se servir de ses doigts.</a:t>
            </a:r>
            <a:endParaRPr lang="fr-FR" sz="1600" dirty="0">
              <a:latin typeface="Verdana" panose="020B0604030504040204" pitchFamily="34" charset="0"/>
              <a:ea typeface="Verdana" panose="020B0604030504040204" pitchFamily="34" charset="0"/>
            </a:endParaRPr>
          </a:p>
        </p:txBody>
      </p:sp>
      <p:sp>
        <p:nvSpPr>
          <p:cNvPr id="4" name="Rectangle 3"/>
          <p:cNvSpPr/>
          <p:nvPr/>
        </p:nvSpPr>
        <p:spPr>
          <a:xfrm>
            <a:off x="360459" y="3509736"/>
            <a:ext cx="6096000" cy="3231654"/>
          </a:xfrm>
          <a:prstGeom prst="rect">
            <a:avLst/>
          </a:prstGeom>
        </p:spPr>
        <p:txBody>
          <a:bodyPr>
            <a:spAutoFit/>
          </a:bodyPr>
          <a:lstStyle/>
          <a:p>
            <a:pPr fontAlgn="base"/>
            <a:r>
              <a:rPr lang="fr-FR" sz="1200" b="1" dirty="0">
                <a:solidFill>
                  <a:srgbClr val="212121"/>
                </a:solidFill>
                <a:latin typeface="Verdana" panose="020B0604030504040204" pitchFamily="34" charset="0"/>
                <a:ea typeface="Verdana" panose="020B0604030504040204" pitchFamily="34" charset="0"/>
              </a:rPr>
              <a:t>Pour le plat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Lotte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Calamar</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 Gamba</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10 pièce Crevette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 Tomate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err="1">
                <a:solidFill>
                  <a:srgbClr val="333333"/>
                </a:solidFill>
                <a:latin typeface="Verdana" panose="020B0604030504040204" pitchFamily="34" charset="0"/>
                <a:ea typeface="Verdana" panose="020B0604030504040204" pitchFamily="34" charset="0"/>
              </a:rPr>
              <a:t>càs</a:t>
            </a:r>
            <a:r>
              <a:rPr lang="fr-FR" sz="12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g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 dl Huile d'olive : A.O.C. de Valencia, ou toute </a:t>
            </a:r>
            <a:r>
              <a:rPr lang="fr-FR" sz="1200" dirty="0" smtClean="0">
                <a:solidFill>
                  <a:srgbClr val="333333"/>
                </a:solidFill>
                <a:latin typeface="Verdana" panose="020B0604030504040204" pitchFamily="34" charset="0"/>
                <a:ea typeface="Verdana" panose="020B0604030504040204" pitchFamily="34" charset="0"/>
              </a:rPr>
              <a:t>huile </a:t>
            </a:r>
            <a:r>
              <a:rPr lang="fr-FR" sz="1200" dirty="0">
                <a:solidFill>
                  <a:srgbClr val="333333"/>
                </a:solidFill>
                <a:latin typeface="Verdana" panose="020B0604030504040204" pitchFamily="34" charset="0"/>
                <a:ea typeface="Verdana" panose="020B0604030504040204" pitchFamily="34" charset="0"/>
              </a:rPr>
              <a:t>Extra </a:t>
            </a:r>
            <a:r>
              <a:rPr lang="fr-FR" sz="1200" dirty="0" smtClean="0">
                <a:solidFill>
                  <a:srgbClr val="333333"/>
                </a:solidFill>
                <a:latin typeface="Verdana" panose="020B0604030504040204" pitchFamily="34" charset="0"/>
                <a:ea typeface="Verdana" panose="020B0604030504040204" pitchFamily="34" charset="0"/>
              </a:rPr>
              <a:t>méditerranéenne</a:t>
            </a:r>
            <a:endParaRPr lang="fr-FR" sz="12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 pincée Sel</a:t>
            </a:r>
          </a:p>
          <a:p>
            <a:pPr fontAlgn="base"/>
            <a:r>
              <a:rPr lang="fr-FR" sz="1200" b="1" dirty="0">
                <a:solidFill>
                  <a:srgbClr val="212121"/>
                </a:solidFill>
                <a:latin typeface="Verdana" panose="020B0604030504040204" pitchFamily="34" charset="0"/>
                <a:ea typeface="Verdana" panose="020B0604030504040204" pitchFamily="34" charset="0"/>
              </a:rPr>
              <a:t>Pour le bouillon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Poissons de roches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2,5 l Eau</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pièces Oignon</a:t>
            </a:r>
            <a:endParaRPr lang="fr-FR" sz="12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12428"/>
          <a:stretch/>
        </p:blipFill>
        <p:spPr>
          <a:xfrm rot="5400000">
            <a:off x="8118281" y="2788921"/>
            <a:ext cx="4258121" cy="3646816"/>
          </a:xfrm>
          <a:prstGeom prst="rect">
            <a:avLst/>
          </a:prstGeom>
        </p:spPr>
      </p:pic>
    </p:spTree>
    <p:extLst>
      <p:ext uri="{BB962C8B-B14F-4D97-AF65-F5344CB8AC3E}">
        <p14:creationId xmlns:p14="http://schemas.microsoft.com/office/powerpoint/2010/main" val="34809711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 y="496754"/>
            <a:ext cx="6559826" cy="3046988"/>
          </a:xfrm>
          <a:prstGeom prst="rect">
            <a:avLst/>
          </a:prstGeom>
        </p:spPr>
        <p:txBody>
          <a:bodyPr wrap="square">
            <a:spAutoFit/>
          </a:bodyPr>
          <a:lstStyle/>
          <a:p>
            <a:pPr fontAlgn="base"/>
            <a:r>
              <a:rPr lang="fr-FR" sz="1600" dirty="0">
                <a:solidFill>
                  <a:srgbClr val="333333"/>
                </a:solidFill>
                <a:latin typeface="Verdana" panose="020B0604030504040204" pitchFamily="34" charset="0"/>
                <a:ea typeface="Verdana" panose="020B0604030504040204" pitchFamily="34" charset="0"/>
              </a:rPr>
              <a:t>"</a:t>
            </a:r>
            <a:r>
              <a:rPr lang="fr-FR" sz="1600" dirty="0" err="1">
                <a:solidFill>
                  <a:srgbClr val="333333"/>
                </a:solidFill>
                <a:latin typeface="Verdana" panose="020B0604030504040204" pitchFamily="34" charset="0"/>
                <a:ea typeface="Verdana" panose="020B0604030504040204" pitchFamily="34" charset="0"/>
              </a:rPr>
              <a:t>Arroz</a:t>
            </a:r>
            <a:r>
              <a:rPr lang="fr-FR" sz="1600" dirty="0">
                <a:solidFill>
                  <a:srgbClr val="333333"/>
                </a:solidFill>
                <a:latin typeface="Verdana" panose="020B0604030504040204" pitchFamily="34" charset="0"/>
                <a:ea typeface="Verdana" panose="020B0604030504040204" pitchFamily="34" charset="0"/>
              </a:rPr>
              <a:t> a banda" signifie "Riz à part" parce que ce riz en paella est cuisiné dans un bouillon de poisson, sans ingrédients (parfois quelques petites sèches) et qu'il accompagne un plat de poisson et de pommes de terre et </a:t>
            </a:r>
            <a:r>
              <a:rPr lang="fr-FR" sz="1600" dirty="0" smtClean="0">
                <a:solidFill>
                  <a:srgbClr val="333333"/>
                </a:solidFill>
                <a:latin typeface="Verdana" panose="020B0604030504040204" pitchFamily="34" charset="0"/>
                <a:ea typeface="Verdana" panose="020B0604030504040204" pitchFamily="34" charset="0"/>
              </a:rPr>
              <a:t>d'ognons . Ce </a:t>
            </a:r>
            <a:r>
              <a:rPr lang="fr-FR" sz="1600" dirty="0">
                <a:solidFill>
                  <a:srgbClr val="333333"/>
                </a:solidFill>
                <a:latin typeface="Verdana" panose="020B0604030504040204" pitchFamily="34" charset="0"/>
                <a:ea typeface="Verdana" panose="020B0604030504040204" pitchFamily="34" charset="0"/>
              </a:rPr>
              <a:t>plat se sert généralement avec une ailloli, les poissons ayant perdu de leurs goût dans le bouillon que l'on utilisé pour faire le riz.</a:t>
            </a:r>
          </a:p>
          <a:p>
            <a:r>
              <a:rPr lang="fr-FR" sz="1600" dirty="0">
                <a:solidFill>
                  <a:srgbClr val="333333"/>
                </a:solidFill>
                <a:latin typeface="Verdana" panose="020B0604030504040204" pitchFamily="34" charset="0"/>
                <a:ea typeface="Verdana" panose="020B0604030504040204" pitchFamily="34" charset="0"/>
              </a:rPr>
              <a:t>Attention : le nom de "</a:t>
            </a:r>
            <a:r>
              <a:rPr lang="fr-FR" sz="1600" dirty="0" err="1">
                <a:solidFill>
                  <a:srgbClr val="333333"/>
                </a:solidFill>
                <a:latin typeface="Verdana" panose="020B0604030504040204" pitchFamily="34" charset="0"/>
                <a:ea typeface="Verdana" panose="020B0604030504040204" pitchFamily="34" charset="0"/>
              </a:rPr>
              <a:t>Arroz</a:t>
            </a:r>
            <a:r>
              <a:rPr lang="fr-FR" sz="1600" dirty="0">
                <a:solidFill>
                  <a:srgbClr val="333333"/>
                </a:solidFill>
                <a:latin typeface="Verdana" panose="020B0604030504040204" pitchFamily="34" charset="0"/>
                <a:ea typeface="Verdana" panose="020B0604030504040204" pitchFamily="34" charset="0"/>
              </a:rPr>
              <a:t> a Banda" est souvent galvaudé...Ce plat est souvent servit dans les restaurants sans le plat de poisson et ses pommes de terre, mais avec des moules, sèche ou calamars, et des crustacés sur le </a:t>
            </a:r>
            <a:r>
              <a:rPr lang="fr-FR" sz="1600" dirty="0" err="1">
                <a:solidFill>
                  <a:srgbClr val="333333"/>
                </a:solidFill>
                <a:latin typeface="Verdana" panose="020B0604030504040204" pitchFamily="34" charset="0"/>
                <a:ea typeface="Verdana" panose="020B0604030504040204" pitchFamily="34" charset="0"/>
              </a:rPr>
              <a:t>dessus.Il</a:t>
            </a:r>
            <a:r>
              <a:rPr lang="fr-FR" sz="1600" dirty="0">
                <a:solidFill>
                  <a:srgbClr val="333333"/>
                </a:solidFill>
                <a:latin typeface="Verdana" panose="020B0604030504040204" pitchFamily="34" charset="0"/>
                <a:ea typeface="Verdana" panose="020B0604030504040204" pitchFamily="34" charset="0"/>
              </a:rPr>
              <a:t> s'agit alors d'une "</a:t>
            </a:r>
            <a:r>
              <a:rPr lang="fr-FR" sz="1600" dirty="0">
                <a:solidFill>
                  <a:srgbClr val="5A822B"/>
                </a:solidFill>
                <a:latin typeface="Verdana" panose="020B0604030504040204" pitchFamily="34" charset="0"/>
                <a:ea typeface="Verdana" panose="020B0604030504040204" pitchFamily="34" charset="0"/>
                <a:hlinkClick r:id="rId2"/>
              </a:rPr>
              <a:t>Paella aux fruits de mer</a:t>
            </a:r>
            <a:r>
              <a:rPr lang="fr-FR" sz="1600" dirty="0">
                <a:solidFill>
                  <a:srgbClr val="333333"/>
                </a:solidFill>
                <a:latin typeface="Verdana" panose="020B0604030504040204" pitchFamily="34" charset="0"/>
                <a:ea typeface="Verdana" panose="020B0604030504040204" pitchFamily="34" charset="0"/>
              </a:rPr>
              <a:t>" ou d'un "</a:t>
            </a:r>
            <a:r>
              <a:rPr lang="fr-FR" sz="1600" dirty="0" err="1">
                <a:solidFill>
                  <a:srgbClr val="5A822B"/>
                </a:solidFill>
                <a:latin typeface="Verdana" panose="020B0604030504040204" pitchFamily="34" charset="0"/>
                <a:ea typeface="Verdana" panose="020B0604030504040204" pitchFamily="34" charset="0"/>
                <a:hlinkClick r:id="rId3"/>
              </a:rPr>
              <a:t>Arroz</a:t>
            </a:r>
            <a:r>
              <a:rPr lang="fr-FR" sz="1600" dirty="0">
                <a:solidFill>
                  <a:srgbClr val="5A822B"/>
                </a:solidFill>
                <a:latin typeface="Verdana" panose="020B0604030504040204" pitchFamily="34" charset="0"/>
                <a:ea typeface="Verdana" panose="020B0604030504040204" pitchFamily="34" charset="0"/>
                <a:hlinkClick r:id="rId3"/>
              </a:rPr>
              <a:t> </a:t>
            </a:r>
            <a:r>
              <a:rPr lang="fr-FR" sz="1600" dirty="0" err="1">
                <a:solidFill>
                  <a:srgbClr val="5A822B"/>
                </a:solidFill>
                <a:latin typeface="Verdana" panose="020B0604030504040204" pitchFamily="34" charset="0"/>
                <a:ea typeface="Verdana" panose="020B0604030504040204" pitchFamily="34" charset="0"/>
                <a:hlinkClick r:id="rId3"/>
              </a:rPr>
              <a:t>del</a:t>
            </a:r>
            <a:r>
              <a:rPr lang="fr-FR" sz="1600" dirty="0">
                <a:solidFill>
                  <a:srgbClr val="5A822B"/>
                </a:solidFill>
                <a:latin typeface="Verdana" panose="020B0604030504040204" pitchFamily="34" charset="0"/>
                <a:ea typeface="Verdana" panose="020B0604030504040204" pitchFamily="34" charset="0"/>
                <a:hlinkClick r:id="rId3"/>
              </a:rPr>
              <a:t> </a:t>
            </a:r>
            <a:r>
              <a:rPr lang="fr-FR" sz="1600" dirty="0" err="1">
                <a:solidFill>
                  <a:srgbClr val="5A822B"/>
                </a:solidFill>
                <a:latin typeface="Verdana" panose="020B0604030504040204" pitchFamily="34" charset="0"/>
                <a:ea typeface="Verdana" panose="020B0604030504040204" pitchFamily="34" charset="0"/>
                <a:hlinkClick r:id="rId3"/>
              </a:rPr>
              <a:t>Senyoret</a:t>
            </a:r>
            <a:r>
              <a:rPr lang="fr-FR" sz="1600" dirty="0">
                <a:solidFill>
                  <a:srgbClr val="333333"/>
                </a:solidFill>
                <a:latin typeface="Verdana" panose="020B0604030504040204" pitchFamily="34" charset="0"/>
                <a:ea typeface="Verdana" panose="020B0604030504040204" pitchFamily="34" charset="0"/>
              </a:rPr>
              <a:t>" si tous les crustacés sont pelés.</a:t>
            </a:r>
            <a:endParaRPr lang="fr-FR" sz="1600" dirty="0">
              <a:latin typeface="Verdana" panose="020B0604030504040204" pitchFamily="34" charset="0"/>
              <a:ea typeface="Verdana" panose="020B0604030504040204" pitchFamily="34" charset="0"/>
            </a:endParaRPr>
          </a:p>
        </p:txBody>
      </p:sp>
      <p:sp>
        <p:nvSpPr>
          <p:cNvPr id="3" name="Rectangle 2"/>
          <p:cNvSpPr/>
          <p:nvPr/>
        </p:nvSpPr>
        <p:spPr>
          <a:xfrm>
            <a:off x="3637635" y="127422"/>
            <a:ext cx="4916731" cy="369332"/>
          </a:xfrm>
          <a:prstGeom prst="rect">
            <a:avLst/>
          </a:prstGeom>
        </p:spPr>
        <p:txBody>
          <a:bodyPr wrap="none">
            <a:spAutoFit/>
          </a:bodyPr>
          <a:lstStyle/>
          <a:p>
            <a:pPr fontAlgn="base"/>
            <a:r>
              <a:rPr lang="fr-FR" b="1" dirty="0">
                <a:solidFill>
                  <a:srgbClr val="333333"/>
                </a:solidFill>
                <a:latin typeface="Open Sans"/>
              </a:rPr>
              <a:t>La recette de l’</a:t>
            </a:r>
            <a:r>
              <a:rPr lang="fr-FR" b="1" dirty="0" err="1">
                <a:solidFill>
                  <a:srgbClr val="333333"/>
                </a:solidFill>
                <a:latin typeface="Open Sans"/>
              </a:rPr>
              <a:t>Arroz</a:t>
            </a:r>
            <a:r>
              <a:rPr lang="fr-FR" b="1" dirty="0">
                <a:solidFill>
                  <a:srgbClr val="333333"/>
                </a:solidFill>
                <a:latin typeface="Open Sans"/>
              </a:rPr>
              <a:t> a </a:t>
            </a:r>
            <a:r>
              <a:rPr lang="fr-FR" b="1" dirty="0" smtClean="0">
                <a:solidFill>
                  <a:srgbClr val="333333"/>
                </a:solidFill>
                <a:latin typeface="Open Sans"/>
              </a:rPr>
              <a:t>Banda </a:t>
            </a:r>
            <a:r>
              <a:rPr lang="fr-FR" b="1" dirty="0">
                <a:solidFill>
                  <a:srgbClr val="333333"/>
                </a:solidFill>
                <a:latin typeface="Open Sans"/>
              </a:rPr>
              <a:t>10 personnes</a:t>
            </a:r>
            <a:endParaRPr lang="fr-FR" b="1" i="0" u="none" strike="noStrike" dirty="0">
              <a:solidFill>
                <a:srgbClr val="333333"/>
              </a:solidFill>
              <a:effectLst/>
              <a:latin typeface="Open Sans"/>
            </a:endParaRPr>
          </a:p>
        </p:txBody>
      </p:sp>
      <p:sp>
        <p:nvSpPr>
          <p:cNvPr id="4" name="Rectangle 3"/>
          <p:cNvSpPr/>
          <p:nvPr/>
        </p:nvSpPr>
        <p:spPr>
          <a:xfrm>
            <a:off x="238539" y="3659937"/>
            <a:ext cx="6096000" cy="3046988"/>
          </a:xfrm>
          <a:prstGeom prst="rect">
            <a:avLst/>
          </a:prstGeom>
        </p:spPr>
        <p:txBody>
          <a:bodyPr>
            <a:spAutoFit/>
          </a:bodyPr>
          <a:lstStyle/>
          <a:p>
            <a:pPr fontAlgn="base"/>
            <a:r>
              <a:rPr lang="fr-FR" sz="1200" b="1" dirty="0">
                <a:solidFill>
                  <a:srgbClr val="212121"/>
                </a:solidFill>
                <a:latin typeface="Verdana" panose="020B0604030504040204" pitchFamily="34" charset="0"/>
                <a:ea typeface="Verdana" panose="020B0604030504040204" pitchFamily="34" charset="0"/>
              </a:rPr>
              <a:t>Pour le plat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Oignon : haché très finement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 Tomate : </a:t>
            </a:r>
            <a:r>
              <a:rPr lang="fr-FR" sz="1200" dirty="0" smtClean="0">
                <a:solidFill>
                  <a:srgbClr val="333333"/>
                </a:solidFill>
                <a:latin typeface="Verdana" panose="020B0604030504040204" pitchFamily="34" charset="0"/>
                <a:ea typeface="Verdana" panose="020B0604030504040204" pitchFamily="34" charset="0"/>
              </a:rPr>
              <a:t>râpée </a:t>
            </a:r>
            <a:r>
              <a:rPr lang="fr-FR" sz="1200" dirty="0">
                <a:solidFill>
                  <a:srgbClr val="333333"/>
                </a:solidFill>
                <a:latin typeface="Verdana" panose="020B0604030504040204" pitchFamily="34" charset="0"/>
                <a:ea typeface="Verdana" panose="020B0604030504040204" pitchFamily="34" charset="0"/>
              </a:rPr>
              <a:t>manuellement. Gardez la pulpe &amp; jetez la peau</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err="1">
                <a:solidFill>
                  <a:srgbClr val="333333"/>
                </a:solidFill>
                <a:latin typeface="Verdana" panose="020B0604030504040204" pitchFamily="34" charset="0"/>
                <a:ea typeface="Verdana" panose="020B0604030504040204" pitchFamily="34" charset="0"/>
              </a:rPr>
              <a:t>càs</a:t>
            </a:r>
            <a:r>
              <a:rPr lang="fr-FR" sz="12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g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Riz rond : A.O.C. de Valencia, en Bomba ou Albufera, mais absolument du riz rond &amp; court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 dl Huile d'olive : A.O.C. de Valencia, ou toute </a:t>
            </a:r>
            <a:r>
              <a:rPr lang="fr-FR" sz="1200" dirty="0" smtClean="0">
                <a:solidFill>
                  <a:srgbClr val="333333"/>
                </a:solidFill>
                <a:latin typeface="Verdana" panose="020B0604030504040204" pitchFamily="34" charset="0"/>
                <a:ea typeface="Verdana" panose="020B0604030504040204" pitchFamily="34" charset="0"/>
              </a:rPr>
              <a:t>huile </a:t>
            </a:r>
            <a:r>
              <a:rPr lang="fr-FR" sz="1200" dirty="0">
                <a:solidFill>
                  <a:srgbClr val="333333"/>
                </a:solidFill>
                <a:latin typeface="Verdana" panose="020B0604030504040204" pitchFamily="34" charset="0"/>
                <a:ea typeface="Verdana" panose="020B0604030504040204" pitchFamily="34" charset="0"/>
              </a:rPr>
              <a:t>Extra </a:t>
            </a:r>
            <a:r>
              <a:rPr lang="fr-FR" sz="1200" dirty="0" smtClean="0">
                <a:solidFill>
                  <a:srgbClr val="333333"/>
                </a:solidFill>
                <a:latin typeface="Verdana" panose="020B0604030504040204" pitchFamily="34" charset="0"/>
                <a:ea typeface="Verdana" panose="020B0604030504040204" pitchFamily="34" charset="0"/>
              </a:rPr>
              <a:t>méditerranéenne</a:t>
            </a:r>
            <a:endParaRPr lang="fr-FR" sz="12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cas Sel</a:t>
            </a:r>
          </a:p>
          <a:p>
            <a:pPr fontAlgn="base"/>
            <a:r>
              <a:rPr lang="fr-FR" sz="1200" b="1" dirty="0">
                <a:solidFill>
                  <a:srgbClr val="212121"/>
                </a:solidFill>
                <a:latin typeface="Verdana" panose="020B0604030504040204" pitchFamily="34" charset="0"/>
                <a:ea typeface="Verdana" panose="020B0604030504040204" pitchFamily="34" charset="0"/>
              </a:rPr>
              <a:t>Pour le bouillon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800 g Pomme de terre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500 g Oignon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kg Poissons de roches : méditerranéen. Ex. : Lotte, Scorpène, Bécasse de mer, </a:t>
            </a:r>
            <a:r>
              <a:rPr lang="fr-FR" sz="1200" dirty="0" err="1">
                <a:solidFill>
                  <a:srgbClr val="333333"/>
                </a:solidFill>
                <a:latin typeface="Verdana" panose="020B0604030504040204" pitchFamily="34" charset="0"/>
                <a:ea typeface="Verdana" panose="020B0604030504040204" pitchFamily="34" charset="0"/>
              </a:rPr>
              <a:t>Sarans</a:t>
            </a:r>
            <a:r>
              <a:rPr lang="fr-FR" sz="1200" dirty="0">
                <a:solidFill>
                  <a:srgbClr val="333333"/>
                </a:solidFill>
                <a:latin typeface="Verdana" panose="020B0604030504040204" pitchFamily="34" charset="0"/>
                <a:ea typeface="Verdana" panose="020B0604030504040204" pitchFamily="34" charset="0"/>
              </a:rPr>
              <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2,5 l Bouillon de poisson : 3 l si vous </a:t>
            </a:r>
            <a:r>
              <a:rPr lang="fr-FR" sz="1200" dirty="0" err="1">
                <a:solidFill>
                  <a:srgbClr val="333333"/>
                </a:solidFill>
                <a:latin typeface="Verdana" panose="020B0604030504040204" pitchFamily="34" charset="0"/>
                <a:ea typeface="Verdana" panose="020B0604030504040204" pitchFamily="34" charset="0"/>
              </a:rPr>
              <a:t>cisinez</a:t>
            </a:r>
            <a:r>
              <a:rPr lang="fr-FR" sz="1200" dirty="0">
                <a:solidFill>
                  <a:srgbClr val="333333"/>
                </a:solidFill>
                <a:latin typeface="Verdana" panose="020B0604030504040204" pitchFamily="34" charset="0"/>
                <a:ea typeface="Verdana" panose="020B0604030504040204" pitchFamily="34" charset="0"/>
              </a:rPr>
              <a:t> au feu de bois</a:t>
            </a:r>
            <a:endParaRPr lang="fr-FR" sz="12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4">
            <a:extLst>
              <a:ext uri="{BEBA8EAE-BF5A-486C-A8C5-ECC9F3942E4B}">
                <a14:imgProps xmlns:a14="http://schemas.microsoft.com/office/drawing/2010/main">
                  <a14:imgLayer r:embed="rId5">
                    <a14:imgEffect>
                      <a14:backgroundRemoval t="3165" b="100000" l="0" r="95671"/>
                    </a14:imgEffect>
                  </a14:imgLayer>
                </a14:imgProps>
              </a:ext>
              <a:ext uri="{28A0092B-C50C-407E-A947-70E740481C1C}">
                <a14:useLocalDpi xmlns:a14="http://schemas.microsoft.com/office/drawing/2010/main" val="0"/>
              </a:ext>
            </a:extLst>
          </a:blip>
          <a:stretch>
            <a:fillRect/>
          </a:stretch>
        </p:blipFill>
        <p:spPr>
          <a:xfrm>
            <a:off x="7317780" y="496754"/>
            <a:ext cx="4428000" cy="3028652"/>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09613" y="3506277"/>
            <a:ext cx="5148000" cy="3068042"/>
          </a:xfrm>
          <a:prstGeom prst="rect">
            <a:avLst/>
          </a:prstGeom>
        </p:spPr>
      </p:pic>
    </p:spTree>
    <p:extLst>
      <p:ext uri="{BB962C8B-B14F-4D97-AF65-F5344CB8AC3E}">
        <p14:creationId xmlns:p14="http://schemas.microsoft.com/office/powerpoint/2010/main" val="21768255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46365" y="270546"/>
            <a:ext cx="6699270" cy="369332"/>
          </a:xfrm>
          <a:prstGeom prst="rect">
            <a:avLst/>
          </a:prstGeom>
        </p:spPr>
        <p:txBody>
          <a:bodyPr wrap="none">
            <a:spAutoFit/>
          </a:bodyPr>
          <a:lstStyle/>
          <a:p>
            <a:pPr fontAlgn="base"/>
            <a:r>
              <a:rPr lang="fr-FR" b="1" dirty="0">
                <a:solidFill>
                  <a:srgbClr val="333333"/>
                </a:solidFill>
                <a:latin typeface="Open Sans"/>
              </a:rPr>
              <a:t>La recette de la </a:t>
            </a:r>
            <a:r>
              <a:rPr lang="fr-FR" b="1" i="1" dirty="0">
                <a:solidFill>
                  <a:srgbClr val="333333"/>
                </a:solidFill>
                <a:latin typeface="Open Sans"/>
              </a:rPr>
              <a:t>paella</a:t>
            </a:r>
            <a:r>
              <a:rPr lang="fr-FR" b="1" dirty="0">
                <a:solidFill>
                  <a:srgbClr val="333333"/>
                </a:solidFill>
                <a:latin typeface="Open Sans"/>
              </a:rPr>
              <a:t> de morue et </a:t>
            </a:r>
            <a:r>
              <a:rPr lang="fr-FR" b="1" dirty="0" smtClean="0">
                <a:solidFill>
                  <a:srgbClr val="333333"/>
                </a:solidFill>
                <a:latin typeface="Open Sans"/>
              </a:rPr>
              <a:t>chou-fleur </a:t>
            </a:r>
            <a:r>
              <a:rPr lang="fr-FR" b="1" dirty="0">
                <a:solidFill>
                  <a:srgbClr val="333333"/>
                </a:solidFill>
                <a:latin typeface="Open Sans"/>
              </a:rPr>
              <a:t>10 personnes</a:t>
            </a:r>
            <a:endParaRPr lang="fr-FR" b="1" i="0" u="none" strike="noStrike" dirty="0">
              <a:solidFill>
                <a:srgbClr val="333333"/>
              </a:solidFill>
              <a:effectLst/>
              <a:latin typeface="Open Sans"/>
            </a:endParaRPr>
          </a:p>
        </p:txBody>
      </p:sp>
      <p:sp>
        <p:nvSpPr>
          <p:cNvPr id="3" name="Rectangle 2"/>
          <p:cNvSpPr/>
          <p:nvPr/>
        </p:nvSpPr>
        <p:spPr>
          <a:xfrm>
            <a:off x="360459" y="980805"/>
            <a:ext cx="6191416" cy="1477328"/>
          </a:xfrm>
          <a:prstGeom prst="rect">
            <a:avLst/>
          </a:prstGeom>
        </p:spPr>
        <p:txBody>
          <a:bodyPr wrap="square">
            <a:spAutoFit/>
          </a:bodyPr>
          <a:lstStyle/>
          <a:p>
            <a:r>
              <a:rPr lang="fr-FR" dirty="0">
                <a:solidFill>
                  <a:srgbClr val="333333"/>
                </a:solidFill>
                <a:latin typeface="Verdana" panose="020B0604030504040204" pitchFamily="34" charset="0"/>
                <a:ea typeface="Verdana" panose="020B0604030504040204" pitchFamily="34" charset="0"/>
              </a:rPr>
              <a:t>Le riz en paella de morue et chou-fleur (</a:t>
            </a:r>
            <a:r>
              <a:rPr lang="fr-FR" dirty="0" err="1">
                <a:solidFill>
                  <a:srgbClr val="333333"/>
                </a:solidFill>
                <a:latin typeface="Verdana" panose="020B0604030504040204" pitchFamily="34" charset="0"/>
                <a:ea typeface="Verdana" panose="020B0604030504040204" pitchFamily="34" charset="0"/>
              </a:rPr>
              <a:t>arròs</a:t>
            </a:r>
            <a:r>
              <a:rPr lang="fr-FR" dirty="0">
                <a:solidFill>
                  <a:srgbClr val="333333"/>
                </a:solidFill>
                <a:latin typeface="Verdana" panose="020B0604030504040204" pitchFamily="34" charset="0"/>
                <a:ea typeface="Verdana" panose="020B0604030504040204" pitchFamily="34" charset="0"/>
              </a:rPr>
              <a:t> </a:t>
            </a:r>
            <a:r>
              <a:rPr lang="fr-FR" dirty="0" err="1">
                <a:solidFill>
                  <a:srgbClr val="333333"/>
                </a:solidFill>
                <a:latin typeface="Verdana" panose="020B0604030504040204" pitchFamily="34" charset="0"/>
                <a:ea typeface="Verdana" panose="020B0604030504040204" pitchFamily="34" charset="0"/>
              </a:rPr>
              <a:t>amb</a:t>
            </a:r>
            <a:r>
              <a:rPr lang="fr-FR" dirty="0">
                <a:solidFill>
                  <a:srgbClr val="333333"/>
                </a:solidFill>
                <a:latin typeface="Verdana" panose="020B0604030504040204" pitchFamily="34" charset="0"/>
                <a:ea typeface="Verdana" panose="020B0604030504040204" pitchFamily="34" charset="0"/>
              </a:rPr>
              <a:t> col-i-</a:t>
            </a:r>
            <a:r>
              <a:rPr lang="fr-FR" dirty="0" err="1">
                <a:solidFill>
                  <a:srgbClr val="333333"/>
                </a:solidFill>
                <a:latin typeface="Verdana" panose="020B0604030504040204" pitchFamily="34" charset="0"/>
                <a:ea typeface="Verdana" panose="020B0604030504040204" pitchFamily="34" charset="0"/>
              </a:rPr>
              <a:t>flor</a:t>
            </a:r>
            <a:r>
              <a:rPr lang="fr-FR" dirty="0">
                <a:solidFill>
                  <a:srgbClr val="333333"/>
                </a:solidFill>
                <a:latin typeface="Verdana" panose="020B0604030504040204" pitchFamily="34" charset="0"/>
                <a:ea typeface="Verdana" panose="020B0604030504040204" pitchFamily="34" charset="0"/>
              </a:rPr>
              <a:t>) est très populaire dans la région de </a:t>
            </a:r>
            <a:r>
              <a:rPr lang="fr-FR" dirty="0" smtClean="0">
                <a:solidFill>
                  <a:srgbClr val="333333"/>
                </a:solidFill>
                <a:latin typeface="Verdana" panose="020B0604030504040204" pitchFamily="34" charset="0"/>
                <a:ea typeface="Verdana" panose="020B0604030504040204" pitchFamily="34" charset="0"/>
              </a:rPr>
              <a:t>Valencia . Pour </a:t>
            </a:r>
            <a:r>
              <a:rPr lang="fr-FR" dirty="0">
                <a:solidFill>
                  <a:srgbClr val="333333"/>
                </a:solidFill>
                <a:latin typeface="Verdana" panose="020B0604030504040204" pitchFamily="34" charset="0"/>
                <a:ea typeface="Verdana" panose="020B0604030504040204" pitchFamily="34" charset="0"/>
              </a:rPr>
              <a:t>une préparation assez rapide, c'est une recette simple qui nous donne de beaux résultats sur la table &amp; dans les palais...</a:t>
            </a:r>
            <a:endParaRPr lang="fr-FR" dirty="0">
              <a:latin typeface="Verdana" panose="020B0604030504040204" pitchFamily="34" charset="0"/>
              <a:ea typeface="Verdana" panose="020B0604030504040204" pitchFamily="34" charset="0"/>
            </a:endParaRPr>
          </a:p>
        </p:txBody>
      </p:sp>
      <p:sp>
        <p:nvSpPr>
          <p:cNvPr id="4" name="Rectangle 3"/>
          <p:cNvSpPr/>
          <p:nvPr/>
        </p:nvSpPr>
        <p:spPr>
          <a:xfrm>
            <a:off x="360459" y="2859174"/>
            <a:ext cx="6096000" cy="3108543"/>
          </a:xfrm>
          <a:prstGeom prst="rect">
            <a:avLst/>
          </a:prstGeom>
        </p:spPr>
        <p:txBody>
          <a:bodyPr>
            <a:spAutoFit/>
          </a:bodyPr>
          <a:lstStyle/>
          <a:p>
            <a:pPr fontAlgn="base"/>
            <a:r>
              <a:rPr lang="fr-FR" sz="1400" b="1" dirty="0">
                <a:solidFill>
                  <a:srgbClr val="212121"/>
                </a:solidFill>
                <a:latin typeface="Verdana" panose="020B0604030504040204" pitchFamily="34" charset="0"/>
                <a:ea typeface="Verdana" panose="020B0604030504040204" pitchFamily="34" charset="0"/>
              </a:rPr>
              <a:t>Pour le plat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Morue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Chou-fleur</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pièce Tomate : 3 si elles sont petites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3 </a:t>
            </a:r>
            <a:r>
              <a:rPr lang="fr-FR" sz="1400" dirty="0" err="1">
                <a:solidFill>
                  <a:srgbClr val="333333"/>
                </a:solidFill>
                <a:latin typeface="Verdana" panose="020B0604030504040204" pitchFamily="34" charset="0"/>
                <a:ea typeface="Verdana" panose="020B0604030504040204" pitchFamily="34" charset="0"/>
              </a:rPr>
              <a:t>càs</a:t>
            </a:r>
            <a:r>
              <a:rPr lang="fr-FR" sz="1400" dirty="0">
                <a:solidFill>
                  <a:srgbClr val="333333"/>
                </a:solidFill>
                <a:latin typeface="Verdana" panose="020B0604030504040204" pitchFamily="34" charset="0"/>
                <a:ea typeface="Verdana" panose="020B0604030504040204" pitchFamily="34" charset="0"/>
              </a:rPr>
              <a:t> Persillade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a:t>
            </a:r>
            <a:r>
              <a:rPr lang="fr-FR" sz="1400" dirty="0" err="1">
                <a:solidFill>
                  <a:srgbClr val="333333"/>
                </a:solidFill>
                <a:latin typeface="Verdana" panose="020B0604030504040204" pitchFamily="34" charset="0"/>
                <a:ea typeface="Verdana" panose="020B0604030504040204" pitchFamily="34" charset="0"/>
              </a:rPr>
              <a:t>càs</a:t>
            </a:r>
            <a:r>
              <a:rPr lang="fr-FR" sz="1400" dirty="0">
                <a:solidFill>
                  <a:srgbClr val="333333"/>
                </a:solidFill>
                <a:latin typeface="Verdana" panose="020B0604030504040204" pitchFamily="34" charset="0"/>
                <a:ea typeface="Verdana" panose="020B0604030504040204" pitchFamily="34" charset="0"/>
              </a:rPr>
              <a:t> Poivron doux</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g Safran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Riz rond</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 dl Huile d'olive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a:t>
            </a:r>
            <a:r>
              <a:rPr lang="fr-FR" sz="1400" dirty="0" err="1">
                <a:solidFill>
                  <a:srgbClr val="333333"/>
                </a:solidFill>
                <a:latin typeface="Verdana" panose="020B0604030504040204" pitchFamily="34" charset="0"/>
                <a:ea typeface="Verdana" panose="020B0604030504040204" pitchFamily="34" charset="0"/>
              </a:rPr>
              <a:t>càs</a:t>
            </a:r>
            <a:r>
              <a:rPr lang="fr-FR" sz="1400" dirty="0">
                <a:solidFill>
                  <a:srgbClr val="333333"/>
                </a:solidFill>
                <a:latin typeface="Verdana" panose="020B0604030504040204" pitchFamily="34" charset="0"/>
                <a:ea typeface="Verdana" panose="020B0604030504040204" pitchFamily="34" charset="0"/>
              </a:rPr>
              <a:t> Sel</a:t>
            </a:r>
          </a:p>
          <a:p>
            <a:pPr fontAlgn="base"/>
            <a:r>
              <a:rPr lang="fr-FR" sz="1400" b="1" dirty="0">
                <a:solidFill>
                  <a:srgbClr val="212121"/>
                </a:solidFill>
                <a:latin typeface="Verdana" panose="020B0604030504040204" pitchFamily="34" charset="0"/>
                <a:ea typeface="Verdana" panose="020B0604030504040204" pitchFamily="34" charset="0"/>
              </a:rPr>
              <a:t>Pour le bouillon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Poisson de roche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pièce Oignon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2,5 l Eau</a:t>
            </a:r>
            <a:endParaRPr lang="fr-FR" sz="1400" b="0" i="0" dirty="0">
              <a:solidFill>
                <a:srgbClr val="333333"/>
              </a:solidFill>
              <a:effectLst/>
              <a:latin typeface="Verdana" panose="020B0604030504040204" pitchFamily="34" charset="0"/>
              <a:ea typeface="Verdana" panose="020B0604030504040204" pitchFamily="34" charset="0"/>
            </a:endParaRPr>
          </a:p>
        </p:txBody>
      </p:sp>
      <p:pic>
        <p:nvPicPr>
          <p:cNvPr id="1028" name="Picture 4" descr="Foto de Paella au chou-fleur et la mo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1631" y="2319487"/>
            <a:ext cx="6552000" cy="4359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8590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83884" y="302352"/>
            <a:ext cx="4224233" cy="369332"/>
          </a:xfrm>
          <a:prstGeom prst="rect">
            <a:avLst/>
          </a:prstGeom>
        </p:spPr>
        <p:txBody>
          <a:bodyPr wrap="none">
            <a:spAutoFit/>
          </a:bodyPr>
          <a:lstStyle/>
          <a:p>
            <a:pPr fontAlgn="base"/>
            <a:r>
              <a:rPr lang="fr-FR" b="1" dirty="0" smtClean="0">
                <a:solidFill>
                  <a:srgbClr val="333333"/>
                </a:solidFill>
                <a:latin typeface="Open Sans"/>
              </a:rPr>
              <a:t>La recette du riz au four 6 personnes</a:t>
            </a:r>
            <a:endParaRPr lang="fr-FR" b="1" i="0" u="none" strike="noStrike" dirty="0">
              <a:solidFill>
                <a:srgbClr val="333333"/>
              </a:solidFill>
              <a:effectLst/>
              <a:latin typeface="Open Sans"/>
            </a:endParaRPr>
          </a:p>
        </p:txBody>
      </p:sp>
      <p:sp>
        <p:nvSpPr>
          <p:cNvPr id="3" name="Rectangle 2"/>
          <p:cNvSpPr/>
          <p:nvPr/>
        </p:nvSpPr>
        <p:spPr>
          <a:xfrm>
            <a:off x="132520" y="861537"/>
            <a:ext cx="12059480" cy="2523768"/>
          </a:xfrm>
          <a:prstGeom prst="rect">
            <a:avLst/>
          </a:prstGeom>
        </p:spPr>
        <p:txBody>
          <a:bodyPr wrap="square">
            <a:spAutoFit/>
          </a:bodyPr>
          <a:lstStyle/>
          <a:p>
            <a:pPr fontAlgn="base"/>
            <a:r>
              <a:rPr lang="fr-FR" sz="1400" dirty="0">
                <a:solidFill>
                  <a:srgbClr val="333333"/>
                </a:solidFill>
                <a:latin typeface="Verdana" panose="020B0604030504040204" pitchFamily="34" charset="0"/>
                <a:ea typeface="Verdana" panose="020B0604030504040204" pitchFamily="34" charset="0"/>
              </a:rPr>
              <a:t>Le riz au four, "</a:t>
            </a:r>
            <a:r>
              <a:rPr lang="fr-FR" sz="1400" dirty="0" err="1">
                <a:solidFill>
                  <a:srgbClr val="333333"/>
                </a:solidFill>
                <a:latin typeface="Verdana" panose="020B0604030504040204" pitchFamily="34" charset="0"/>
                <a:ea typeface="Verdana" panose="020B0604030504040204" pitchFamily="34" charset="0"/>
              </a:rPr>
              <a:t>Arroz</a:t>
            </a:r>
            <a:r>
              <a:rPr lang="fr-FR" sz="1400" dirty="0">
                <a:solidFill>
                  <a:srgbClr val="333333"/>
                </a:solidFill>
                <a:latin typeface="Verdana" panose="020B0604030504040204" pitchFamily="34" charset="0"/>
                <a:ea typeface="Verdana" panose="020B0604030504040204" pitchFamily="34" charset="0"/>
              </a:rPr>
              <a:t> al </a:t>
            </a:r>
            <a:r>
              <a:rPr lang="fr-FR" sz="1400" dirty="0" err="1">
                <a:solidFill>
                  <a:srgbClr val="333333"/>
                </a:solidFill>
                <a:latin typeface="Verdana" panose="020B0604030504040204" pitchFamily="34" charset="0"/>
                <a:ea typeface="Verdana" panose="020B0604030504040204" pitchFamily="34" charset="0"/>
              </a:rPr>
              <a:t>Horno</a:t>
            </a:r>
            <a:r>
              <a:rPr lang="fr-FR" sz="1400" dirty="0">
                <a:solidFill>
                  <a:srgbClr val="333333"/>
                </a:solidFill>
                <a:latin typeface="Verdana" panose="020B0604030504040204" pitchFamily="34" charset="0"/>
                <a:ea typeface="Verdana" panose="020B0604030504040204" pitchFamily="34" charset="0"/>
              </a:rPr>
              <a:t>" en Espagnol, ou "</a:t>
            </a:r>
            <a:r>
              <a:rPr lang="fr-FR" sz="1400" dirty="0" err="1">
                <a:solidFill>
                  <a:srgbClr val="333333"/>
                </a:solidFill>
                <a:latin typeface="Verdana" panose="020B0604030504040204" pitchFamily="34" charset="0"/>
                <a:ea typeface="Verdana" panose="020B0604030504040204" pitchFamily="34" charset="0"/>
              </a:rPr>
              <a:t>Arròs</a:t>
            </a:r>
            <a:r>
              <a:rPr lang="fr-FR" sz="1400" dirty="0">
                <a:solidFill>
                  <a:srgbClr val="333333"/>
                </a:solidFill>
                <a:latin typeface="Verdana" panose="020B0604030504040204" pitchFamily="34" charset="0"/>
                <a:ea typeface="Verdana" panose="020B0604030504040204" pitchFamily="34" charset="0"/>
              </a:rPr>
              <a:t> al </a:t>
            </a:r>
            <a:r>
              <a:rPr lang="fr-FR" sz="1400" dirty="0" err="1">
                <a:solidFill>
                  <a:srgbClr val="333333"/>
                </a:solidFill>
                <a:latin typeface="Verdana" panose="020B0604030504040204" pitchFamily="34" charset="0"/>
                <a:ea typeface="Verdana" panose="020B0604030504040204" pitchFamily="34" charset="0"/>
              </a:rPr>
              <a:t>forn</a:t>
            </a:r>
            <a:r>
              <a:rPr lang="fr-FR" sz="1400" dirty="0">
                <a:solidFill>
                  <a:srgbClr val="333333"/>
                </a:solidFill>
                <a:latin typeface="Verdana" panose="020B0604030504040204" pitchFamily="34" charset="0"/>
                <a:ea typeface="Verdana" panose="020B0604030504040204" pitchFamily="34" charset="0"/>
              </a:rPr>
              <a:t>" en Valencien, est un plat originaire de </a:t>
            </a:r>
            <a:r>
              <a:rPr lang="fr-FR" sz="1400" dirty="0" err="1">
                <a:solidFill>
                  <a:srgbClr val="333333"/>
                </a:solidFill>
                <a:latin typeface="Verdana" panose="020B0604030504040204" pitchFamily="34" charset="0"/>
                <a:ea typeface="Verdana" panose="020B0604030504040204" pitchFamily="34" charset="0"/>
              </a:rPr>
              <a:t>Xativa</a:t>
            </a:r>
            <a:r>
              <a:rPr lang="fr-FR" sz="1400" dirty="0">
                <a:solidFill>
                  <a:srgbClr val="333333"/>
                </a:solidFill>
                <a:latin typeface="Verdana" panose="020B0604030504040204" pitchFamily="34" charset="0"/>
                <a:ea typeface="Verdana" panose="020B0604030504040204" pitchFamily="34" charset="0"/>
              </a:rPr>
              <a:t> à Valencia qui se cuisine traditionnellement dans un plat en terre appelés en Valencien </a:t>
            </a:r>
            <a:r>
              <a:rPr lang="fr-FR" sz="1400" b="1" dirty="0">
                <a:solidFill>
                  <a:srgbClr val="333333"/>
                </a:solidFill>
                <a:latin typeface="Verdana" panose="020B0604030504040204" pitchFamily="34" charset="0"/>
                <a:ea typeface="Verdana" panose="020B0604030504040204" pitchFamily="34" charset="0"/>
              </a:rPr>
              <a:t>"</a:t>
            </a:r>
            <a:r>
              <a:rPr lang="fr-FR" sz="1400" b="1" dirty="0" err="1">
                <a:solidFill>
                  <a:srgbClr val="333333"/>
                </a:solidFill>
                <a:latin typeface="Verdana" panose="020B0604030504040204" pitchFamily="34" charset="0"/>
                <a:ea typeface="Verdana" panose="020B0604030504040204" pitchFamily="34" charset="0"/>
              </a:rPr>
              <a:t>Rossejadora</a:t>
            </a:r>
            <a:r>
              <a:rPr lang="fr-FR" sz="1400" b="1" dirty="0">
                <a:solidFill>
                  <a:srgbClr val="333333"/>
                </a:solidFill>
                <a:latin typeface="Verdana" panose="020B0604030504040204" pitchFamily="34" charset="0"/>
                <a:ea typeface="Verdana" panose="020B0604030504040204" pitchFamily="34" charset="0"/>
              </a:rPr>
              <a:t>".</a:t>
            </a:r>
            <a:r>
              <a:rPr lang="fr-FR" sz="1400" dirty="0">
                <a:solidFill>
                  <a:srgbClr val="333333"/>
                </a:solidFill>
                <a:latin typeface="Verdana" panose="020B0604030504040204" pitchFamily="34" charset="0"/>
                <a:ea typeface="Verdana" panose="020B0604030504040204" pitchFamily="34" charset="0"/>
              </a:rPr>
              <a:t>C'est un plat d'hiver à base de charcuterie et de morceaux de porc</a:t>
            </a:r>
            <a:r>
              <a:rPr lang="fr-FR" sz="1400" dirty="0" smtClean="0">
                <a:solidFill>
                  <a:srgbClr val="333333"/>
                </a:solidFill>
                <a:latin typeface="Verdana" panose="020B0604030504040204" pitchFamily="34" charset="0"/>
                <a:ea typeface="Verdana" panose="020B0604030504040204" pitchFamily="34" charset="0"/>
              </a:rPr>
              <a:t>.</a:t>
            </a:r>
            <a:r>
              <a:rPr lang="fr-FR" sz="1400" b="1" dirty="0">
                <a:latin typeface="Verdana" panose="020B0604030504040204" pitchFamily="34" charset="0"/>
                <a:ea typeface="Verdana" panose="020B0604030504040204" pitchFamily="34" charset="0"/>
              </a:rPr>
              <a:t> Cuisson des ingrédients</a:t>
            </a:r>
          </a:p>
          <a:p>
            <a:pPr fontAlgn="base"/>
            <a:r>
              <a:rPr lang="fr-FR" sz="1400" dirty="0">
                <a:latin typeface="Verdana" panose="020B0604030504040204" pitchFamily="34" charset="0"/>
                <a:ea typeface="Verdana" panose="020B0604030504040204" pitchFamily="34" charset="0"/>
              </a:rPr>
              <a:t>Faites frire dans l'huile et dans le plat en terre, s'il peut aller sur le feu, ou sinon dans une poêle, les rondelles de pomme de terre, et les deux tomates coupées en deux. Réservez-les.</a:t>
            </a:r>
          </a:p>
          <a:p>
            <a:pPr fontAlgn="base"/>
            <a:r>
              <a:rPr lang="fr-FR" sz="1400" dirty="0">
                <a:latin typeface="Verdana" panose="020B0604030504040204" pitchFamily="34" charset="0"/>
                <a:ea typeface="Verdana" panose="020B0604030504040204" pitchFamily="34" charset="0"/>
              </a:rPr>
              <a:t>Dans la même huile, disposez la tête d'ail entière, et faites bien dorer la Ventrèche et les </a:t>
            </a:r>
            <a:r>
              <a:rPr lang="fr-FR" sz="1400" dirty="0" err="1">
                <a:latin typeface="Verdana" panose="020B0604030504040204" pitchFamily="34" charset="0"/>
                <a:ea typeface="Verdana" panose="020B0604030504040204" pitchFamily="34" charset="0"/>
              </a:rPr>
              <a:t>Coustellous</a:t>
            </a:r>
            <a:r>
              <a:rPr lang="fr-FR" sz="1400" dirty="0">
                <a:latin typeface="Verdana" panose="020B0604030504040204" pitchFamily="34" charset="0"/>
                <a:ea typeface="Verdana" panose="020B0604030504040204" pitchFamily="34" charset="0"/>
              </a:rPr>
              <a:t> à feu doux.</a:t>
            </a:r>
          </a:p>
          <a:p>
            <a:pPr fontAlgn="base"/>
            <a:r>
              <a:rPr lang="fr-FR" sz="1400" dirty="0">
                <a:latin typeface="Verdana" panose="020B0604030504040204" pitchFamily="34" charset="0"/>
                <a:ea typeface="Verdana" panose="020B0604030504040204" pitchFamily="34" charset="0"/>
              </a:rPr>
              <a:t>Puis faites réduire la purée de tomate avec l'ensemble et ajoutez le </a:t>
            </a:r>
            <a:r>
              <a:rPr lang="fr-FR" sz="1400" dirty="0">
                <a:latin typeface="Verdana" panose="020B0604030504040204" pitchFamily="34" charset="0"/>
                <a:ea typeface="Verdana" panose="020B0604030504040204" pitchFamily="34" charset="0"/>
                <a:hlinkClick r:id="rId2"/>
              </a:rPr>
              <a:t>piment doux</a:t>
            </a:r>
            <a:r>
              <a:rPr lang="fr-FR" sz="1400" dirty="0">
                <a:latin typeface="Verdana" panose="020B0604030504040204" pitchFamily="34" charset="0"/>
                <a:ea typeface="Verdana" panose="020B0604030504040204" pitchFamily="34" charset="0"/>
              </a:rPr>
              <a:t> à la fin.</a:t>
            </a:r>
          </a:p>
          <a:p>
            <a:pPr fontAlgn="base"/>
            <a:r>
              <a:rPr lang="fr-FR" sz="1400" dirty="0">
                <a:latin typeface="Verdana" panose="020B0604030504040204" pitchFamily="34" charset="0"/>
                <a:ea typeface="Verdana" panose="020B0604030504040204" pitchFamily="34" charset="0"/>
              </a:rPr>
              <a:t>Disposez le riz et faites frire le tout légèrement.</a:t>
            </a:r>
          </a:p>
          <a:p>
            <a:pPr fontAlgn="base"/>
            <a:r>
              <a:rPr lang="fr-FR" sz="1400" dirty="0">
                <a:latin typeface="Verdana" panose="020B0604030504040204" pitchFamily="34" charset="0"/>
                <a:ea typeface="Verdana" panose="020B0604030504040204" pitchFamily="34" charset="0"/>
              </a:rPr>
              <a:t>Si vous avez utilisé une poêle, ré introduisez le tout dans le plat.</a:t>
            </a:r>
          </a:p>
          <a:p>
            <a:pPr fontAlgn="base"/>
            <a:r>
              <a:rPr lang="fr-FR" sz="1400" dirty="0">
                <a:latin typeface="Verdana" panose="020B0604030504040204" pitchFamily="34" charset="0"/>
                <a:ea typeface="Verdana" panose="020B0604030504040204" pitchFamily="34" charset="0"/>
              </a:rPr>
              <a:t>Ajoutez les boudins et disposez harmonieusement l'ensemble avec la tête d'ail au milieu</a:t>
            </a:r>
          </a:p>
          <a:p>
            <a:endParaRPr lang="fr-FR" dirty="0">
              <a:latin typeface="Verdana" panose="020B0604030504040204" pitchFamily="34" charset="0"/>
              <a:ea typeface="Verdana" panose="020B0604030504040204" pitchFamily="34" charset="0"/>
            </a:endParaRPr>
          </a:p>
        </p:txBody>
      </p:sp>
      <p:sp>
        <p:nvSpPr>
          <p:cNvPr id="4" name="Rectangle 3"/>
          <p:cNvSpPr/>
          <p:nvPr/>
        </p:nvSpPr>
        <p:spPr>
          <a:xfrm>
            <a:off x="132520" y="3098143"/>
            <a:ext cx="6398150" cy="3600986"/>
          </a:xfrm>
          <a:prstGeom prst="rect">
            <a:avLst/>
          </a:prstGeom>
        </p:spPr>
        <p:txBody>
          <a:bodyPr wrap="square">
            <a:spAutoFit/>
          </a:bodyPr>
          <a:lstStyle/>
          <a:p>
            <a:pPr fontAlgn="base"/>
            <a:r>
              <a:rPr lang="fr-FR" sz="1200" b="1" dirty="0">
                <a:solidFill>
                  <a:srgbClr val="212121"/>
                </a:solidFill>
                <a:latin typeface="Verdana" panose="020B0604030504040204" pitchFamily="34" charset="0"/>
                <a:ea typeface="Verdana" panose="020B0604030504040204" pitchFamily="34" charset="0"/>
              </a:rPr>
              <a:t>Pour le plat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6 pièce Boudin : noir à l'oignon &amp; au pignons de pins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300 g </a:t>
            </a:r>
            <a:r>
              <a:rPr lang="fr-FR" sz="1200" dirty="0" err="1">
                <a:solidFill>
                  <a:srgbClr val="333333"/>
                </a:solidFill>
                <a:latin typeface="Verdana" panose="020B0604030504040204" pitchFamily="34" charset="0"/>
                <a:ea typeface="Verdana" panose="020B0604030504040204" pitchFamily="34" charset="0"/>
              </a:rPr>
              <a:t>Cotellette</a:t>
            </a:r>
            <a:r>
              <a:rPr lang="fr-FR" sz="1200" dirty="0">
                <a:solidFill>
                  <a:srgbClr val="333333"/>
                </a:solidFill>
                <a:latin typeface="Verdana" panose="020B0604030504040204" pitchFamily="34" charset="0"/>
                <a:ea typeface="Verdana" panose="020B0604030504040204" pitchFamily="34" charset="0"/>
              </a:rPr>
              <a:t> de porc : "</a:t>
            </a:r>
            <a:r>
              <a:rPr lang="fr-FR" sz="1200" dirty="0" err="1">
                <a:solidFill>
                  <a:srgbClr val="333333"/>
                </a:solidFill>
                <a:latin typeface="Verdana" panose="020B0604030504040204" pitchFamily="34" charset="0"/>
                <a:ea typeface="Verdana" panose="020B0604030504040204" pitchFamily="34" charset="0"/>
              </a:rPr>
              <a:t>Coustellou</a:t>
            </a:r>
            <a:r>
              <a:rPr lang="fr-FR" sz="1200" dirty="0">
                <a:solidFill>
                  <a:srgbClr val="333333"/>
                </a:solidFill>
                <a:latin typeface="Verdana" panose="020B0604030504040204" pitchFamily="34" charset="0"/>
                <a:ea typeface="Verdana" panose="020B0604030504040204" pitchFamily="34" charset="0"/>
              </a:rPr>
              <a:t>" (travers de porc frais) découpés en petits morceaux</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pièce Ventrèche : deux belles tranches de poitrine de porc fraîche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3 pièce Tomate : 1 rappée en purée, 2 coupées en deux pour mettre sur le plat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Pomme de terre : pelée et coupée en grosse tranche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Gousse d’ail : entière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200 g Pois chiches</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err="1">
                <a:solidFill>
                  <a:srgbClr val="333333"/>
                </a:solidFill>
                <a:latin typeface="Verdana" panose="020B0604030504040204" pitchFamily="34" charset="0"/>
                <a:ea typeface="Verdana" panose="020B0604030504040204" pitchFamily="34" charset="0"/>
              </a:rPr>
              <a:t>càs</a:t>
            </a:r>
            <a:r>
              <a:rPr lang="fr-FR" sz="12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g Safran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600 g Riz rond</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2 dl Huile d'olive</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err="1">
                <a:solidFill>
                  <a:srgbClr val="333333"/>
                </a:solidFill>
                <a:latin typeface="Verdana" panose="020B0604030504040204" pitchFamily="34" charset="0"/>
                <a:ea typeface="Verdana" panose="020B0604030504040204" pitchFamily="34" charset="0"/>
              </a:rPr>
              <a:t>càs</a:t>
            </a:r>
            <a:r>
              <a:rPr lang="fr-FR" sz="1200" dirty="0">
                <a:solidFill>
                  <a:srgbClr val="333333"/>
                </a:solidFill>
                <a:latin typeface="Verdana" panose="020B0604030504040204" pitchFamily="34" charset="0"/>
                <a:ea typeface="Verdana" panose="020B0604030504040204" pitchFamily="34" charset="0"/>
              </a:rPr>
              <a:t> Sel</a:t>
            </a:r>
          </a:p>
          <a:p>
            <a:pPr fontAlgn="base"/>
            <a:r>
              <a:rPr lang="fr-FR" sz="1200" b="1" dirty="0">
                <a:solidFill>
                  <a:srgbClr val="212121"/>
                </a:solidFill>
                <a:latin typeface="Verdana" panose="020B0604030504040204" pitchFamily="34" charset="0"/>
                <a:ea typeface="Verdana" panose="020B0604030504040204" pitchFamily="34" charset="0"/>
              </a:rPr>
              <a:t>Pour le bouillon</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l Eau : un peu moins de 2 fois le volume de riz</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Porc : bas morceaux comme un pied, une queue ou du museau</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pièce Navet</a:t>
            </a:r>
          </a:p>
          <a:p>
            <a:pPr fontAlgn="base">
              <a:buFont typeface="Arial" panose="020B0604020202020204" pitchFamily="34" charset="0"/>
              <a:buChar char="•"/>
            </a:pPr>
            <a:r>
              <a:rPr lang="fr-FR" sz="1200" dirty="0">
                <a:solidFill>
                  <a:srgbClr val="333333"/>
                </a:solidFill>
                <a:latin typeface="Verdana" panose="020B0604030504040204" pitchFamily="34" charset="0"/>
                <a:ea typeface="Verdana" panose="020B0604030504040204" pitchFamily="34" charset="0"/>
              </a:rPr>
              <a:t>1 </a:t>
            </a:r>
            <a:r>
              <a:rPr lang="fr-FR" sz="1200" dirty="0" err="1">
                <a:solidFill>
                  <a:srgbClr val="333333"/>
                </a:solidFill>
                <a:latin typeface="Verdana" panose="020B0604030504040204" pitchFamily="34" charset="0"/>
                <a:ea typeface="Verdana" panose="020B0604030504040204" pitchFamily="34" charset="0"/>
              </a:rPr>
              <a:t>càs</a:t>
            </a:r>
            <a:r>
              <a:rPr lang="fr-FR" sz="1200" dirty="0">
                <a:solidFill>
                  <a:srgbClr val="333333"/>
                </a:solidFill>
                <a:latin typeface="Verdana" panose="020B0604030504040204" pitchFamily="34" charset="0"/>
                <a:ea typeface="Verdana" panose="020B0604030504040204" pitchFamily="34" charset="0"/>
              </a:rPr>
              <a:t> Sel</a:t>
            </a:r>
            <a:endParaRPr lang="fr-FR" sz="1200" b="0" i="0" dirty="0">
              <a:solidFill>
                <a:srgbClr val="333333"/>
              </a:solidFill>
              <a:effectLst/>
              <a:latin typeface="Verdana" panose="020B0604030504040204" pitchFamily="34" charset="0"/>
              <a:ea typeface="Verdana" panose="020B0604030504040204" pitchFamily="34"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0670" y="3098143"/>
            <a:ext cx="5328000" cy="3618378"/>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2816" y="4473719"/>
            <a:ext cx="2232000" cy="1573216"/>
          </a:xfrm>
          <a:prstGeom prst="rect">
            <a:avLst/>
          </a:prstGeom>
        </p:spPr>
      </p:pic>
    </p:spTree>
    <p:extLst>
      <p:ext uri="{BB962C8B-B14F-4D97-AF65-F5344CB8AC3E}">
        <p14:creationId xmlns:p14="http://schemas.microsoft.com/office/powerpoint/2010/main" val="32062115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5944" y="310302"/>
            <a:ext cx="4160113" cy="369332"/>
          </a:xfrm>
          <a:prstGeom prst="rect">
            <a:avLst/>
          </a:prstGeom>
        </p:spPr>
        <p:txBody>
          <a:bodyPr wrap="none">
            <a:spAutoFit/>
          </a:bodyPr>
          <a:lstStyle/>
          <a:p>
            <a:pPr fontAlgn="base"/>
            <a:r>
              <a:rPr lang="fr-FR" b="1" dirty="0">
                <a:solidFill>
                  <a:srgbClr val="333333"/>
                </a:solidFill>
                <a:latin typeface="Open Sans"/>
              </a:rPr>
              <a:t>La recette de la </a:t>
            </a:r>
            <a:r>
              <a:rPr lang="fr-FR" b="1" dirty="0" err="1" smtClean="0">
                <a:solidFill>
                  <a:srgbClr val="333333"/>
                </a:solidFill>
                <a:latin typeface="Open Sans"/>
              </a:rPr>
              <a:t>fideuà</a:t>
            </a:r>
            <a:r>
              <a:rPr lang="fr-FR" b="1" dirty="0" smtClean="0">
                <a:solidFill>
                  <a:srgbClr val="333333"/>
                </a:solidFill>
                <a:latin typeface="Open Sans"/>
              </a:rPr>
              <a:t> 10 personnes</a:t>
            </a:r>
            <a:endParaRPr lang="fr-FR" b="1" i="0" u="none" strike="noStrike" dirty="0">
              <a:solidFill>
                <a:srgbClr val="333333"/>
              </a:solidFill>
              <a:effectLst/>
              <a:latin typeface="Open Sans"/>
            </a:endParaRPr>
          </a:p>
        </p:txBody>
      </p:sp>
      <p:sp>
        <p:nvSpPr>
          <p:cNvPr id="3" name="Rectangle 2"/>
          <p:cNvSpPr/>
          <p:nvPr/>
        </p:nvSpPr>
        <p:spPr>
          <a:xfrm>
            <a:off x="272994" y="858773"/>
            <a:ext cx="6999987" cy="3046988"/>
          </a:xfrm>
          <a:prstGeom prst="rect">
            <a:avLst/>
          </a:prstGeom>
        </p:spPr>
        <p:txBody>
          <a:bodyPr wrap="square">
            <a:spAutoFit/>
          </a:bodyPr>
          <a:lstStyle/>
          <a:p>
            <a:pPr fontAlgn="base"/>
            <a:r>
              <a:rPr lang="fr-FR" sz="1600" dirty="0">
                <a:solidFill>
                  <a:srgbClr val="333333"/>
                </a:solidFill>
                <a:latin typeface="Verdana" panose="020B0604030504040204" pitchFamily="34" charset="0"/>
                <a:ea typeface="Verdana" panose="020B0604030504040204" pitchFamily="34" charset="0"/>
              </a:rPr>
              <a:t>Inventée à </a:t>
            </a:r>
            <a:r>
              <a:rPr lang="fr-FR" sz="1600" dirty="0" err="1">
                <a:solidFill>
                  <a:srgbClr val="333333"/>
                </a:solidFill>
                <a:latin typeface="Verdana" panose="020B0604030504040204" pitchFamily="34" charset="0"/>
                <a:ea typeface="Verdana" panose="020B0604030504040204" pitchFamily="34" charset="0"/>
              </a:rPr>
              <a:t>Gandia</a:t>
            </a:r>
            <a:r>
              <a:rPr lang="fr-FR" sz="1600" dirty="0">
                <a:solidFill>
                  <a:srgbClr val="333333"/>
                </a:solidFill>
                <a:latin typeface="Verdana" panose="020B0604030504040204" pitchFamily="34" charset="0"/>
                <a:ea typeface="Verdana" panose="020B0604030504040204" pitchFamily="34" charset="0"/>
              </a:rPr>
              <a:t> (</a:t>
            </a:r>
            <a:r>
              <a:rPr lang="fr-FR" sz="1600" dirty="0" err="1">
                <a:solidFill>
                  <a:srgbClr val="333333"/>
                </a:solidFill>
                <a:latin typeface="Verdana" panose="020B0604030504040204" pitchFamily="34" charset="0"/>
                <a:ea typeface="Verdana" panose="020B0604030504040204" pitchFamily="34" charset="0"/>
              </a:rPr>
              <a:t>Gandie</a:t>
            </a:r>
            <a:r>
              <a:rPr lang="fr-FR" sz="1600" dirty="0">
                <a:solidFill>
                  <a:srgbClr val="333333"/>
                </a:solidFill>
                <a:latin typeface="Verdana" panose="020B0604030504040204" pitchFamily="34" charset="0"/>
                <a:ea typeface="Verdana" panose="020B0604030504040204" pitchFamily="34" charset="0"/>
              </a:rPr>
              <a:t> en français) au cœur de la communauté valencienne &amp; copiée dans toute l'Espagne, la </a:t>
            </a:r>
            <a:r>
              <a:rPr lang="fr-FR" sz="1600" i="1" dirty="0" err="1">
                <a:solidFill>
                  <a:srgbClr val="333333"/>
                </a:solidFill>
                <a:latin typeface="Verdana" panose="020B0604030504040204" pitchFamily="34" charset="0"/>
                <a:ea typeface="Verdana" panose="020B0604030504040204" pitchFamily="34" charset="0"/>
              </a:rPr>
              <a:t>fideuà</a:t>
            </a:r>
            <a:r>
              <a:rPr lang="fr-FR" sz="1600" dirty="0">
                <a:solidFill>
                  <a:srgbClr val="333333"/>
                </a:solidFill>
                <a:latin typeface="Verdana" panose="020B0604030504040204" pitchFamily="34" charset="0"/>
                <a:ea typeface="Verdana" panose="020B0604030504040204" pitchFamily="34" charset="0"/>
              </a:rPr>
              <a:t> (prononcez </a:t>
            </a:r>
            <a:r>
              <a:rPr lang="fr-FR" sz="1600" dirty="0" err="1">
                <a:solidFill>
                  <a:srgbClr val="333333"/>
                </a:solidFill>
                <a:latin typeface="Verdana" panose="020B0604030504040204" pitchFamily="34" charset="0"/>
                <a:ea typeface="Verdana" panose="020B0604030504040204" pitchFamily="34" charset="0"/>
              </a:rPr>
              <a:t>fide’wa</a:t>
            </a:r>
            <a:r>
              <a:rPr lang="fr-FR" sz="1600" dirty="0">
                <a:solidFill>
                  <a:srgbClr val="333333"/>
                </a:solidFill>
                <a:latin typeface="Verdana" panose="020B0604030504040204" pitchFamily="34" charset="0"/>
                <a:ea typeface="Verdana" panose="020B0604030504040204" pitchFamily="34" charset="0"/>
              </a:rPr>
              <a:t>) est une </a:t>
            </a:r>
            <a:r>
              <a:rPr lang="fr-FR" sz="1600" i="1" dirty="0">
                <a:solidFill>
                  <a:srgbClr val="5A822B"/>
                </a:solidFill>
                <a:latin typeface="Verdana" panose="020B0604030504040204" pitchFamily="34" charset="0"/>
                <a:ea typeface="Verdana" panose="020B0604030504040204" pitchFamily="34" charset="0"/>
                <a:hlinkClick r:id="rId2"/>
              </a:rPr>
              <a:t>paella</a:t>
            </a:r>
            <a:r>
              <a:rPr lang="fr-FR" sz="1600" dirty="0">
                <a:solidFill>
                  <a:srgbClr val="5A822B"/>
                </a:solidFill>
                <a:latin typeface="Verdana" panose="020B0604030504040204" pitchFamily="34" charset="0"/>
                <a:ea typeface="Verdana" panose="020B0604030504040204" pitchFamily="34" charset="0"/>
                <a:hlinkClick r:id="rId2"/>
              </a:rPr>
              <a:t> aux fruits de mer</a:t>
            </a:r>
            <a:r>
              <a:rPr lang="fr-FR" sz="1600" dirty="0">
                <a:solidFill>
                  <a:srgbClr val="333333"/>
                </a:solidFill>
                <a:latin typeface="Verdana" panose="020B0604030504040204" pitchFamily="34" charset="0"/>
                <a:ea typeface="Verdana" panose="020B0604030504040204" pitchFamily="34" charset="0"/>
              </a:rPr>
              <a:t> cuisinée avec des pâtes à la place du </a:t>
            </a:r>
            <a:r>
              <a:rPr lang="fr-FR" sz="1600" dirty="0" smtClean="0">
                <a:solidFill>
                  <a:srgbClr val="333333"/>
                </a:solidFill>
                <a:latin typeface="Verdana" panose="020B0604030504040204" pitchFamily="34" charset="0"/>
                <a:ea typeface="Verdana" panose="020B0604030504040204" pitchFamily="34" charset="0"/>
              </a:rPr>
              <a:t>riz . Voici </a:t>
            </a:r>
            <a:r>
              <a:rPr lang="fr-FR" sz="1600" dirty="0">
                <a:solidFill>
                  <a:srgbClr val="333333"/>
                </a:solidFill>
                <a:latin typeface="Verdana" panose="020B0604030504040204" pitchFamily="34" charset="0"/>
                <a:ea typeface="Verdana" panose="020B0604030504040204" pitchFamily="34" charset="0"/>
              </a:rPr>
              <a:t>tout ce que vous devez savoir sur cette spécialité </a:t>
            </a:r>
            <a:r>
              <a:rPr lang="fr-FR" sz="1600" b="1" dirty="0">
                <a:solidFill>
                  <a:srgbClr val="333333"/>
                </a:solidFill>
                <a:latin typeface="Verdana" panose="020B0604030504040204" pitchFamily="34" charset="0"/>
                <a:ea typeface="Verdana" panose="020B0604030504040204" pitchFamily="34" charset="0"/>
              </a:rPr>
              <a:t>100% de Valencia ! Comme la paella 😉</a:t>
            </a:r>
            <a:endParaRPr lang="fr-FR" sz="1600" dirty="0">
              <a:solidFill>
                <a:srgbClr val="333333"/>
              </a:solidFill>
              <a:latin typeface="Verdana" panose="020B0604030504040204" pitchFamily="34" charset="0"/>
              <a:ea typeface="Verdana" panose="020B0604030504040204" pitchFamily="34" charset="0"/>
            </a:endParaRPr>
          </a:p>
          <a:p>
            <a:r>
              <a:rPr lang="fr-FR" sz="1600" dirty="0">
                <a:solidFill>
                  <a:srgbClr val="333333"/>
                </a:solidFill>
                <a:latin typeface="Verdana" panose="020B0604030504040204" pitchFamily="34" charset="0"/>
                <a:ea typeface="Verdana" panose="020B0604030504040204" pitchFamily="34" charset="0"/>
              </a:rPr>
              <a:t>La légende veut que quelques pêcheurs sur leur barque, la </a:t>
            </a:r>
            <a:r>
              <a:rPr lang="fr-FR" sz="1600" i="1" dirty="0">
                <a:solidFill>
                  <a:srgbClr val="333333"/>
                </a:solidFill>
                <a:latin typeface="Verdana" panose="020B0604030504040204" pitchFamily="34" charset="0"/>
                <a:ea typeface="Verdana" panose="020B0604030504040204" pitchFamily="34" charset="0"/>
              </a:rPr>
              <a:t>Santa Isabe</a:t>
            </a:r>
            <a:r>
              <a:rPr lang="fr-FR" sz="1600" dirty="0">
                <a:solidFill>
                  <a:srgbClr val="333333"/>
                </a:solidFill>
                <a:latin typeface="Verdana" panose="020B0604030504040204" pitchFamily="34" charset="0"/>
                <a:ea typeface="Verdana" panose="020B0604030504040204" pitchFamily="34" charset="0"/>
              </a:rPr>
              <a:t>l, sur la plage de </a:t>
            </a:r>
            <a:r>
              <a:rPr lang="fr-FR" sz="1600" dirty="0" err="1">
                <a:solidFill>
                  <a:srgbClr val="333333"/>
                </a:solidFill>
                <a:latin typeface="Verdana" panose="020B0604030504040204" pitchFamily="34" charset="0"/>
                <a:ea typeface="Verdana" panose="020B0604030504040204" pitchFamily="34" charset="0"/>
              </a:rPr>
              <a:t>Gandia</a:t>
            </a:r>
            <a:r>
              <a:rPr lang="fr-FR" sz="1600" dirty="0">
                <a:solidFill>
                  <a:srgbClr val="333333"/>
                </a:solidFill>
                <a:latin typeface="Verdana" panose="020B0604030504040204" pitchFamily="34" charset="0"/>
                <a:ea typeface="Verdana" panose="020B0604030504040204" pitchFamily="34" charset="0"/>
              </a:rPr>
              <a:t>, voulurent cuisiner une </a:t>
            </a:r>
            <a:r>
              <a:rPr lang="fr-FR" sz="1600" i="1" dirty="0">
                <a:solidFill>
                  <a:srgbClr val="5A822B"/>
                </a:solidFill>
                <a:latin typeface="Verdana" panose="020B0604030504040204" pitchFamily="34" charset="0"/>
                <a:ea typeface="Verdana" panose="020B0604030504040204" pitchFamily="34" charset="0"/>
                <a:hlinkClick r:id="rId3"/>
              </a:rPr>
              <a:t>paella</a:t>
            </a:r>
            <a:r>
              <a:rPr lang="fr-FR" sz="1600" dirty="0">
                <a:solidFill>
                  <a:srgbClr val="5A822B"/>
                </a:solidFill>
                <a:latin typeface="Verdana" panose="020B0604030504040204" pitchFamily="34" charset="0"/>
                <a:ea typeface="Verdana" panose="020B0604030504040204" pitchFamily="34" charset="0"/>
                <a:hlinkClick r:id="rId3"/>
              </a:rPr>
              <a:t> aux fruits de mer</a:t>
            </a:r>
            <a:r>
              <a:rPr lang="fr-FR" sz="1600" dirty="0">
                <a:solidFill>
                  <a:srgbClr val="333333"/>
                </a:solidFill>
                <a:latin typeface="Verdana" panose="020B0604030504040204" pitchFamily="34" charset="0"/>
                <a:ea typeface="Verdana" panose="020B0604030504040204" pitchFamily="34" charset="0"/>
              </a:rPr>
              <a:t> avec leur pêche du jour. Ayant oublié le riz, ils le remplacèrent par des pâtes (</a:t>
            </a:r>
            <a:r>
              <a:rPr lang="fr-FR" sz="1600" i="1" dirty="0" err="1">
                <a:solidFill>
                  <a:srgbClr val="333333"/>
                </a:solidFill>
                <a:latin typeface="Verdana" panose="020B0604030504040204" pitchFamily="34" charset="0"/>
                <a:ea typeface="Verdana" panose="020B0604030504040204" pitchFamily="34" charset="0"/>
              </a:rPr>
              <a:t>fideus</a:t>
            </a:r>
            <a:r>
              <a:rPr lang="fr-FR" sz="1600" dirty="0">
                <a:solidFill>
                  <a:srgbClr val="333333"/>
                </a:solidFill>
                <a:latin typeface="Verdana" panose="020B0604030504040204" pitchFamily="34" charset="0"/>
                <a:ea typeface="Verdana" panose="020B0604030504040204" pitchFamily="34" charset="0"/>
              </a:rPr>
              <a:t> en valencien) et ainsi naquit la </a:t>
            </a:r>
            <a:r>
              <a:rPr lang="fr-FR" sz="1600" i="1" dirty="0" err="1" smtClean="0">
                <a:solidFill>
                  <a:srgbClr val="333333"/>
                </a:solidFill>
                <a:latin typeface="Verdana" panose="020B0604030504040204" pitchFamily="34" charset="0"/>
                <a:ea typeface="Verdana" panose="020B0604030504040204" pitchFamily="34" charset="0"/>
              </a:rPr>
              <a:t>fideuà</a:t>
            </a:r>
            <a:r>
              <a:rPr lang="fr-FR" sz="1600" i="1" dirty="0" smtClean="0">
                <a:solidFill>
                  <a:srgbClr val="333333"/>
                </a:solidFill>
                <a:latin typeface="Verdana" panose="020B0604030504040204" pitchFamily="34" charset="0"/>
                <a:ea typeface="Verdana" panose="020B0604030504040204" pitchFamily="34" charset="0"/>
              </a:rPr>
              <a:t> </a:t>
            </a:r>
            <a:r>
              <a:rPr lang="fr-FR" sz="1600" dirty="0" smtClean="0">
                <a:solidFill>
                  <a:srgbClr val="333333"/>
                </a:solidFill>
                <a:latin typeface="Verdana" panose="020B0604030504040204" pitchFamily="34" charset="0"/>
                <a:ea typeface="Verdana" panose="020B0604030504040204" pitchFamily="34" charset="0"/>
              </a:rPr>
              <a:t>. Vous </a:t>
            </a:r>
            <a:r>
              <a:rPr lang="fr-FR" sz="1600" dirty="0">
                <a:solidFill>
                  <a:srgbClr val="333333"/>
                </a:solidFill>
                <a:latin typeface="Verdana" panose="020B0604030504040204" pitchFamily="34" charset="0"/>
                <a:ea typeface="Verdana" panose="020B0604030504040204" pitchFamily="34" charset="0"/>
              </a:rPr>
              <a:t>trouverez deux versions très différentes de l'origine de ce plat </a:t>
            </a:r>
            <a:r>
              <a:rPr lang="fr-FR" sz="1600" dirty="0" smtClean="0">
                <a:solidFill>
                  <a:srgbClr val="333333"/>
                </a:solidFill>
                <a:latin typeface="Verdana" panose="020B0604030504040204" pitchFamily="34" charset="0"/>
                <a:ea typeface="Verdana" panose="020B0604030504040204" pitchFamily="34" charset="0"/>
              </a:rPr>
              <a:t>. </a:t>
            </a:r>
            <a:r>
              <a:rPr lang="fr-FR" sz="1600" dirty="0">
                <a:solidFill>
                  <a:srgbClr val="333333"/>
                </a:solidFill>
                <a:latin typeface="Verdana" panose="020B0604030504040204" pitchFamily="34" charset="0"/>
                <a:ea typeface="Verdana" panose="020B0604030504040204" pitchFamily="34" charset="0"/>
              </a:rPr>
              <a:t>Histoire de la </a:t>
            </a:r>
            <a:r>
              <a:rPr lang="fr-FR" sz="1600" i="1" dirty="0" err="1">
                <a:solidFill>
                  <a:srgbClr val="333333"/>
                </a:solidFill>
                <a:latin typeface="Verdana" panose="020B0604030504040204" pitchFamily="34" charset="0"/>
                <a:ea typeface="Verdana" panose="020B0604030504040204" pitchFamily="34" charset="0"/>
              </a:rPr>
              <a:t>fideuà</a:t>
            </a:r>
            <a:r>
              <a:rPr lang="fr-FR" sz="1600" dirty="0">
                <a:solidFill>
                  <a:srgbClr val="333333"/>
                </a:solidFill>
                <a:latin typeface="Verdana" panose="020B0604030504040204" pitchFamily="34" charset="0"/>
                <a:ea typeface="Verdana" panose="020B0604030504040204" pitchFamily="34" charset="0"/>
              </a:rPr>
              <a:t> :</a:t>
            </a:r>
            <a:endParaRPr lang="fr-FR" sz="1600" dirty="0">
              <a:latin typeface="Verdana" panose="020B0604030504040204" pitchFamily="34" charset="0"/>
              <a:ea typeface="Verdana" panose="020B0604030504040204" pitchFamily="34" charset="0"/>
            </a:endParaRPr>
          </a:p>
        </p:txBody>
      </p:sp>
      <p:sp>
        <p:nvSpPr>
          <p:cNvPr id="4" name="Rectangle 3"/>
          <p:cNvSpPr/>
          <p:nvPr/>
        </p:nvSpPr>
        <p:spPr>
          <a:xfrm>
            <a:off x="272994" y="3886030"/>
            <a:ext cx="7455674" cy="2677656"/>
          </a:xfrm>
          <a:prstGeom prst="rect">
            <a:avLst/>
          </a:prstGeom>
        </p:spPr>
        <p:txBody>
          <a:bodyPr wrap="square">
            <a:spAutoFit/>
          </a:bodyPr>
          <a:lstStyle/>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10 pièces Gamba : ou crevettes, suivant votre moyens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10 pièces Langoustine</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0,8 kg Lotte : de la queue de Lotte coupée en tranches épaisses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0,8 kg Seiche : ou Calamars, suivant votre goût</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240 g Tomate : environ 2 grosses tomates</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a:t>
            </a:r>
            <a:r>
              <a:rPr lang="fr-FR" sz="1400" dirty="0" err="1">
                <a:solidFill>
                  <a:srgbClr val="333333"/>
                </a:solidFill>
                <a:latin typeface="Verdana" panose="020B0604030504040204" pitchFamily="34" charset="0"/>
                <a:ea typeface="Verdana" panose="020B0604030504040204" pitchFamily="34" charset="0"/>
              </a:rPr>
              <a:t>càs</a:t>
            </a:r>
            <a:r>
              <a:rPr lang="fr-FR" sz="1400" dirty="0">
                <a:solidFill>
                  <a:srgbClr val="333333"/>
                </a:solidFill>
                <a:latin typeface="Verdana" panose="020B0604030504040204" pitchFamily="34" charset="0"/>
                <a:ea typeface="Verdana" panose="020B0604030504040204" pitchFamily="34" charset="0"/>
              </a:rPr>
              <a:t> Piment doux</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2 </a:t>
            </a:r>
            <a:r>
              <a:rPr lang="fr-FR" sz="1400" dirty="0" err="1">
                <a:solidFill>
                  <a:srgbClr val="333333"/>
                </a:solidFill>
                <a:latin typeface="Verdana" panose="020B0604030504040204" pitchFamily="34" charset="0"/>
                <a:ea typeface="Verdana" panose="020B0604030504040204" pitchFamily="34" charset="0"/>
              </a:rPr>
              <a:t>càs</a:t>
            </a:r>
            <a:r>
              <a:rPr lang="fr-FR" sz="1400" dirty="0">
                <a:solidFill>
                  <a:srgbClr val="333333"/>
                </a:solidFill>
                <a:latin typeface="Verdana" panose="020B0604030504040204" pitchFamily="34" charset="0"/>
                <a:ea typeface="Verdana" panose="020B0604030504040204" pitchFamily="34" charset="0"/>
              </a:rPr>
              <a:t> Persillade : hachez de l'ail &amp; du persil dans un peu d'huile d'olive extra</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40 brin Safran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1 kg Pâte : </a:t>
            </a:r>
            <a:r>
              <a:rPr lang="fr-FR" sz="1400" dirty="0" smtClean="0">
                <a:solidFill>
                  <a:srgbClr val="333333"/>
                </a:solidFill>
                <a:latin typeface="Verdana" panose="020B0604030504040204" pitchFamily="34" charset="0"/>
                <a:ea typeface="Verdana" panose="020B0604030504040204" pitchFamily="34" charset="0"/>
              </a:rPr>
              <a:t>vermicelles </a:t>
            </a:r>
            <a:r>
              <a:rPr lang="fr-FR" sz="1400" dirty="0">
                <a:solidFill>
                  <a:srgbClr val="333333"/>
                </a:solidFill>
                <a:latin typeface="Verdana" panose="020B0604030504040204" pitchFamily="34" charset="0"/>
                <a:ea typeface="Verdana" panose="020B0604030504040204" pitchFamily="34" charset="0"/>
              </a:rPr>
              <a:t>n°4 ou n°3</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3,5 dl Huile d'olive : A.O.C. de Valencia, ou toute </a:t>
            </a:r>
            <a:r>
              <a:rPr lang="fr-FR" sz="1400" dirty="0" smtClean="0">
                <a:solidFill>
                  <a:srgbClr val="333333"/>
                </a:solidFill>
                <a:latin typeface="Verdana" panose="020B0604030504040204" pitchFamily="34" charset="0"/>
                <a:ea typeface="Verdana" panose="020B0604030504040204" pitchFamily="34" charset="0"/>
              </a:rPr>
              <a:t>huile </a:t>
            </a:r>
            <a:r>
              <a:rPr lang="fr-FR" sz="1400" dirty="0">
                <a:solidFill>
                  <a:srgbClr val="333333"/>
                </a:solidFill>
                <a:latin typeface="Verdana" panose="020B0604030504040204" pitchFamily="34" charset="0"/>
                <a:ea typeface="Verdana" panose="020B0604030504040204" pitchFamily="34" charset="0"/>
              </a:rPr>
              <a:t>extra </a:t>
            </a:r>
            <a:r>
              <a:rPr lang="fr-FR" sz="1400" dirty="0" smtClean="0">
                <a:solidFill>
                  <a:srgbClr val="333333"/>
                </a:solidFill>
                <a:latin typeface="Verdana" panose="020B0604030504040204" pitchFamily="34" charset="0"/>
                <a:ea typeface="Verdana" panose="020B0604030504040204" pitchFamily="34" charset="0"/>
              </a:rPr>
              <a:t>méditerranéenne</a:t>
            </a:r>
            <a:endParaRPr lang="fr-FR" sz="1400" dirty="0">
              <a:solidFill>
                <a:srgbClr val="333333"/>
              </a:solidFill>
              <a:latin typeface="Verdana" panose="020B0604030504040204" pitchFamily="34" charset="0"/>
              <a:ea typeface="Verdana" panose="020B0604030504040204" pitchFamily="34" charset="0"/>
            </a:endParaRP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80 g Sel : blanc &amp; fin</a:t>
            </a:r>
          </a:p>
          <a:p>
            <a:pPr fontAlgn="base">
              <a:buFont typeface="Arial" panose="020B0604020202020204" pitchFamily="34" charset="0"/>
              <a:buChar char="•"/>
            </a:pPr>
            <a:r>
              <a:rPr lang="fr-FR" sz="1400" dirty="0">
                <a:solidFill>
                  <a:srgbClr val="333333"/>
                </a:solidFill>
                <a:latin typeface="Verdana" panose="020B0604030504040204" pitchFamily="34" charset="0"/>
                <a:ea typeface="Verdana" panose="020B0604030504040204" pitchFamily="34" charset="0"/>
              </a:rPr>
              <a:t>3 l Bouillon de poisson : à partir de poissons de roches, crabes, tête de lotte, ...</a:t>
            </a:r>
            <a:endParaRPr lang="fr-FR" sz="1400" b="0" i="0" dirty="0">
              <a:solidFill>
                <a:srgbClr val="333333"/>
              </a:solidFill>
              <a:effectLst/>
              <a:latin typeface="Verdana" panose="020B0604030504040204" pitchFamily="34" charset="0"/>
              <a:ea typeface="Verdana" panose="020B0604030504040204" pitchFamily="34" charset="0"/>
            </a:endParaRPr>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6057" y="4179379"/>
            <a:ext cx="3060000" cy="2602520"/>
          </a:xfrm>
          <a:prstGeom prst="rect">
            <a:avLst/>
          </a:prstGeom>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l="10081" r="13536"/>
          <a:stretch/>
        </p:blipFill>
        <p:spPr>
          <a:xfrm>
            <a:off x="7598984" y="756903"/>
            <a:ext cx="3852000" cy="3345207"/>
          </a:xfrm>
          <a:prstGeom prst="rect">
            <a:avLst/>
          </a:prstGeom>
        </p:spPr>
      </p:pic>
    </p:spTree>
    <p:extLst>
      <p:ext uri="{BB962C8B-B14F-4D97-AF65-F5344CB8AC3E}">
        <p14:creationId xmlns:p14="http://schemas.microsoft.com/office/powerpoint/2010/main" val="23389395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39700" y="580122"/>
            <a:ext cx="6985000" cy="646331"/>
          </a:xfrm>
          <a:prstGeom prst="rect">
            <a:avLst/>
          </a:prstGeom>
          <a:noFill/>
        </p:spPr>
        <p:txBody>
          <a:bodyPr wrap="square" rtlCol="0">
            <a:spAutoFit/>
          </a:bodyPr>
          <a:lstStyle/>
          <a:p>
            <a:r>
              <a:rPr lang="fr-FR" dirty="0"/>
              <a:t/>
            </a:r>
            <a:br>
              <a:rPr lang="fr-FR" dirty="0"/>
            </a:br>
            <a:endParaRPr lang="fr-FR"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0800" y="0"/>
            <a:ext cx="4178300" cy="6858000"/>
          </a:xfrm>
          <a:prstGeom prst="rect">
            <a:avLst/>
          </a:prstGeom>
        </p:spPr>
      </p:pic>
      <p:sp>
        <p:nvSpPr>
          <p:cNvPr id="7" name="Rectangle 6"/>
          <p:cNvSpPr/>
          <p:nvPr/>
        </p:nvSpPr>
        <p:spPr>
          <a:xfrm>
            <a:off x="304800" y="117693"/>
            <a:ext cx="7366000" cy="6740307"/>
          </a:xfrm>
          <a:prstGeom prst="rect">
            <a:avLst/>
          </a:prstGeom>
        </p:spPr>
        <p:txBody>
          <a:bodyPr wrap="square">
            <a:spAutoFit/>
          </a:bodyPr>
          <a:lstStyle/>
          <a:p>
            <a:r>
              <a:rPr lang="fr-FR" dirty="0">
                <a:latin typeface="Fugaz One" pitchFamily="2" charset="0"/>
                <a:ea typeface="Verdana" panose="020B0604030504040204" pitchFamily="34" charset="0"/>
              </a:rPr>
              <a:t>Chaque </a:t>
            </a:r>
            <a:r>
              <a:rPr lang="fr-FR" b="1" dirty="0">
                <a:latin typeface="Fugaz One" pitchFamily="2" charset="0"/>
                <a:ea typeface="Verdana" panose="020B0604030504040204" pitchFamily="34" charset="0"/>
              </a:rPr>
              <a:t>20 septembre</a:t>
            </a:r>
            <a:r>
              <a:rPr lang="fr-FR" dirty="0">
                <a:latin typeface="Fugaz One" pitchFamily="2" charset="0"/>
                <a:ea typeface="Verdana" panose="020B0604030504040204" pitchFamily="34" charset="0"/>
              </a:rPr>
              <a:t> , coïncidant avec la récolte du riz, les Valenciens célèbrent </a:t>
            </a:r>
            <a:r>
              <a:rPr lang="fr-FR" b="1" dirty="0">
                <a:latin typeface="Fugaz One" pitchFamily="2" charset="0"/>
                <a:ea typeface="Verdana" panose="020B0604030504040204" pitchFamily="34" charset="0"/>
                <a:hlinkClick r:id="rId3"/>
              </a:rPr>
              <a:t>la Journée mondiale de la paella</a:t>
            </a:r>
            <a:r>
              <a:rPr lang="fr-FR" dirty="0">
                <a:latin typeface="Fugaz One" pitchFamily="2" charset="0"/>
                <a:ea typeface="Verdana" panose="020B0604030504040204" pitchFamily="34" charset="0"/>
              </a:rPr>
              <a:t> , date à laquelle nous louons ce délicieux plat de la cuisine valencienne et le partageons avec le reste du monde.</a:t>
            </a:r>
          </a:p>
          <a:p>
            <a:r>
              <a:rPr lang="fr-FR" dirty="0">
                <a:latin typeface="Fugaz One" pitchFamily="2" charset="0"/>
                <a:ea typeface="Verdana" panose="020B0604030504040204" pitchFamily="34" charset="0"/>
              </a:rPr>
              <a:t>Ce même jour, à La Marina de </a:t>
            </a:r>
            <a:r>
              <a:rPr lang="fr-FR" dirty="0" err="1">
                <a:latin typeface="Fugaz One" pitchFamily="2" charset="0"/>
                <a:ea typeface="Verdana" panose="020B0604030504040204" pitchFamily="34" charset="0"/>
              </a:rPr>
              <a:t>València</a:t>
            </a:r>
            <a:r>
              <a:rPr lang="fr-FR" dirty="0">
                <a:latin typeface="Fugaz One" pitchFamily="2" charset="0"/>
                <a:ea typeface="Verdana" panose="020B0604030504040204" pitchFamily="34" charset="0"/>
              </a:rPr>
              <a:t> (région de </a:t>
            </a:r>
            <a:r>
              <a:rPr lang="fr-FR" dirty="0" err="1">
                <a:latin typeface="Fugaz One" pitchFamily="2" charset="0"/>
                <a:ea typeface="Verdana" panose="020B0604030504040204" pitchFamily="34" charset="0"/>
              </a:rPr>
              <a:t>Pérgola</a:t>
            </a:r>
            <a:r>
              <a:rPr lang="fr-FR" dirty="0">
                <a:latin typeface="Fugaz One" pitchFamily="2" charset="0"/>
                <a:ea typeface="Verdana" panose="020B0604030504040204" pitchFamily="34" charset="0"/>
              </a:rPr>
              <a:t>), douze chefs venus du monde entier allumeront leurs fourneaux et se prépareront à concourir pour la Coupe du Monde de la Paella 2025 : le prix de la meilleure paella du monde préparée par un chef international. Le concours sera retransmis en direct sur écran géant de 10 h à 15 h. De 11 h à 14 h 45, des portions de paella seront servies à 5 euros et des boissons à 2 euros.</a:t>
            </a:r>
          </a:p>
          <a:p>
            <a:r>
              <a:rPr lang="fr-FR" dirty="0">
                <a:latin typeface="Fugaz One" pitchFamily="2" charset="0"/>
                <a:ea typeface="Verdana" panose="020B0604030504040204" pitchFamily="34" charset="0"/>
              </a:rPr>
              <a:t>Si vous êtes curieux de voir le trophée de cette compétition, il sera exposé au Marché Central de Valence du 13 au 19 septembre. C'est une véritable œuvre d'art créée par l'artiste </a:t>
            </a:r>
            <a:r>
              <a:rPr lang="fr-FR" dirty="0" err="1">
                <a:latin typeface="Fugaz One" pitchFamily="2" charset="0"/>
                <a:ea typeface="Verdana" panose="020B0604030504040204" pitchFamily="34" charset="0"/>
              </a:rPr>
              <a:t>fallero</a:t>
            </a:r>
            <a:r>
              <a:rPr lang="fr-FR" dirty="0">
                <a:latin typeface="Fugaz One" pitchFamily="2" charset="0"/>
                <a:ea typeface="Verdana" panose="020B0604030504040204" pitchFamily="34" charset="0"/>
              </a:rPr>
              <a:t> José Luis </a:t>
            </a:r>
            <a:r>
              <a:rPr lang="fr-FR" dirty="0" err="1">
                <a:latin typeface="Fugaz One" pitchFamily="2" charset="0"/>
                <a:ea typeface="Verdana" panose="020B0604030504040204" pitchFamily="34" charset="0"/>
              </a:rPr>
              <a:t>Platero</a:t>
            </a:r>
            <a:r>
              <a:rPr lang="fr-FR" dirty="0">
                <a:latin typeface="Fugaz One" pitchFamily="2" charset="0"/>
                <a:ea typeface="Verdana" panose="020B0604030504040204" pitchFamily="34" charset="0"/>
              </a:rPr>
              <a:t>.</a:t>
            </a:r>
          </a:p>
          <a:p>
            <a:r>
              <a:rPr lang="fr-FR" dirty="0">
                <a:latin typeface="Fugaz One" pitchFamily="2" charset="0"/>
                <a:ea typeface="Verdana" panose="020B0604030504040204" pitchFamily="34" charset="0"/>
              </a:rPr>
              <a:t>Peu importe où vous vivez dans le monde, votre menu du 20 septembre est clair : une bonne assiette de paella pour célébrer la journée de ce trésor gastronomique... Bon appétit !</a:t>
            </a:r>
          </a:p>
          <a:p>
            <a:pPr fontAlgn="ctr"/>
            <a:r>
              <a:rPr lang="fr-FR" dirty="0">
                <a:latin typeface="Fugaz One" pitchFamily="2" charset="0"/>
                <a:ea typeface="Verdana" panose="020B0604030504040204" pitchFamily="34" charset="0"/>
              </a:rPr>
              <a:t> Ce concours, déjà organisé depuis 1961, est le concours le plus ancien d'Espagne et sa 65e édition aura lieu en 2025. C'est un concours qui a lieu chaque année et qui consiste à élaborer des paellas valenciennes, entre 30 et 40 concurrents du monde entier.</a:t>
            </a:r>
          </a:p>
        </p:txBody>
      </p:sp>
    </p:spTree>
    <p:extLst>
      <p:ext uri="{BB962C8B-B14F-4D97-AF65-F5344CB8AC3E}">
        <p14:creationId xmlns:p14="http://schemas.microsoft.com/office/powerpoint/2010/main" val="31076344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76000"/>
          </a:xfrm>
          <a:prstGeom prst="rect">
            <a:avLst/>
          </a:prstGeom>
        </p:spPr>
      </p:pic>
      <p:pic>
        <p:nvPicPr>
          <p:cNvPr id="4" name="Image 3"/>
          <p:cNvPicPr>
            <a:picLocks noChangeAspect="1"/>
          </p:cNvPicPr>
          <p:nvPr/>
        </p:nvPicPr>
        <p:blipFill>
          <a:blip r:embed="rId3">
            <a:extLst>
              <a:ext uri="{BEBA8EAE-BF5A-486C-A8C5-ECC9F3942E4B}">
                <a14:imgProps xmlns:a14="http://schemas.microsoft.com/office/drawing/2010/main">
                  <a14:imgLayer r:embed="rId4">
                    <a14:imgEffect>
                      <a14:backgroundRemoval t="1778" b="100000" l="1786" r="100000"/>
                    </a14:imgEffect>
                  </a14:imgLayer>
                </a14:imgProps>
              </a:ext>
              <a:ext uri="{28A0092B-C50C-407E-A947-70E740481C1C}">
                <a14:useLocalDpi xmlns:a14="http://schemas.microsoft.com/office/drawing/2010/main" val="0"/>
              </a:ext>
            </a:extLst>
          </a:blip>
          <a:stretch>
            <a:fillRect/>
          </a:stretch>
        </p:blipFill>
        <p:spPr>
          <a:xfrm>
            <a:off x="322028" y="298049"/>
            <a:ext cx="2133600" cy="2143125"/>
          </a:xfrm>
          <a:prstGeom prst="rect">
            <a:avLst/>
          </a:prstGeom>
        </p:spPr>
      </p:pic>
      <p:sp>
        <p:nvSpPr>
          <p:cNvPr id="5" name="Rectangle 4"/>
          <p:cNvSpPr/>
          <p:nvPr/>
        </p:nvSpPr>
        <p:spPr>
          <a:xfrm>
            <a:off x="105196" y="2441174"/>
            <a:ext cx="2427609" cy="400110"/>
          </a:xfrm>
          <a:prstGeom prst="rect">
            <a:avLst/>
          </a:prstGeom>
          <a:solidFill>
            <a:srgbClr val="FF0000"/>
          </a:solidFill>
        </p:spPr>
        <p:txBody>
          <a:bodyPr wrap="square" lIns="91440" tIns="45720" rIns="91440" bIns="45720">
            <a:spAutoFit/>
          </a:bodyPr>
          <a:lstStyle/>
          <a:p>
            <a:pPr algn="ctr"/>
            <a:r>
              <a:rPr lang="fr-FR" sz="2000" dirty="0" smtClean="0">
                <a:ln w="0"/>
                <a:effectLst>
                  <a:outerShdw blurRad="38100" dist="19050" dir="2700000" algn="tl" rotWithShape="0">
                    <a:schemeClr val="dk1">
                      <a:alpha val="40000"/>
                    </a:schemeClr>
                  </a:outerShdw>
                </a:effectLst>
              </a:rPr>
              <a:t>Bon Appétit!!!</a:t>
            </a:r>
            <a:endParaRPr lang="fr-FR" sz="2000" dirty="0">
              <a:ln w="0"/>
              <a:effectLst>
                <a:outerShdw blurRad="38100" dist="19050" dir="2700000" algn="tl" rotWithShape="0">
                  <a:schemeClr val="dk1">
                    <a:alpha val="40000"/>
                  </a:schemeClr>
                </a:outerShdw>
              </a:effectLst>
            </a:endParaRPr>
          </a:p>
        </p:txBody>
      </p:sp>
      <p:pic>
        <p:nvPicPr>
          <p:cNvPr id="7" name="Image 6"/>
          <p:cNvPicPr>
            <a:picLocks noChangeAspect="1"/>
          </p:cNvPicPr>
          <p:nvPr/>
        </p:nvPicPr>
        <p:blipFill>
          <a:blip r:embed="rId5">
            <a:extLst>
              <a:ext uri="{BEBA8EAE-BF5A-486C-A8C5-ECC9F3942E4B}">
                <a14:imgProps xmlns:a14="http://schemas.microsoft.com/office/drawing/2010/main">
                  <a14:imgLayer r:embed="rId6">
                    <a14:imgEffect>
                      <a14:backgroundRemoval t="6420" b="98272" l="7053" r="94207"/>
                    </a14:imgEffect>
                  </a14:imgLayer>
                </a14:imgProps>
              </a:ext>
              <a:ext uri="{28A0092B-C50C-407E-A947-70E740481C1C}">
                <a14:useLocalDpi xmlns:a14="http://schemas.microsoft.com/office/drawing/2010/main" val="0"/>
              </a:ext>
            </a:extLst>
          </a:blip>
          <a:stretch>
            <a:fillRect/>
          </a:stretch>
        </p:blipFill>
        <p:spPr>
          <a:xfrm>
            <a:off x="5829041" y="190409"/>
            <a:ext cx="3459303" cy="3529012"/>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419720" y="5348511"/>
            <a:ext cx="1669781" cy="14447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ZoneTexte 1"/>
          <p:cNvSpPr txBox="1"/>
          <p:nvPr/>
        </p:nvSpPr>
        <p:spPr>
          <a:xfrm>
            <a:off x="322028" y="5918200"/>
            <a:ext cx="3348272" cy="646331"/>
          </a:xfrm>
          <a:prstGeom prst="rect">
            <a:avLst/>
          </a:prstGeom>
          <a:noFill/>
        </p:spPr>
        <p:txBody>
          <a:bodyPr wrap="square" rtlCol="0">
            <a:spAutoFit/>
          </a:bodyPr>
          <a:lstStyle/>
          <a:p>
            <a:r>
              <a:rPr lang="fr-FR" b="1" dirty="0" smtClean="0">
                <a:solidFill>
                  <a:schemeClr val="bg1"/>
                </a:solidFill>
              </a:rPr>
              <a:t>Commentaires et images du NET: certaines  photos perso.</a:t>
            </a:r>
            <a:endParaRPr lang="fr-FR" b="1" dirty="0">
              <a:solidFill>
                <a:schemeClr val="bg1"/>
              </a:solidFill>
            </a:endParaRPr>
          </a:p>
        </p:txBody>
      </p:sp>
    </p:spTree>
    <p:extLst>
      <p:ext uri="{BB962C8B-B14F-4D97-AF65-F5344CB8AC3E}">
        <p14:creationId xmlns:p14="http://schemas.microsoft.com/office/powerpoint/2010/main" val="426483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1237</TotalTime>
  <Words>5439</Words>
  <Application>Microsoft Office PowerPoint</Application>
  <PresentationFormat>Grand écran</PresentationFormat>
  <Paragraphs>241</Paragraphs>
  <Slides>25</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25</vt:i4>
      </vt:variant>
    </vt:vector>
  </HeadingPairs>
  <TitlesOfParts>
    <vt:vector size="34" baseType="lpstr">
      <vt:lpstr>-apple-system</vt:lpstr>
      <vt:lpstr>Arial</vt:lpstr>
      <vt:lpstr>Calibri</vt:lpstr>
      <vt:lpstr>Calibri Light</vt:lpstr>
      <vt:lpstr>Fugaz One</vt:lpstr>
      <vt:lpstr>Open Sans</vt:lpstr>
      <vt:lpstr>Playfair Display</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42</cp:revision>
  <dcterms:created xsi:type="dcterms:W3CDTF">2025-07-07T19:12:57Z</dcterms:created>
  <dcterms:modified xsi:type="dcterms:W3CDTF">2025-07-09T20:57:55Z</dcterms:modified>
</cp:coreProperties>
</file>