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78" d="100"/>
          <a:sy n="78" d="100"/>
        </p:scale>
        <p:origin x="198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19/06/2025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ciel&#10;&#10;Le contenu généré par l’IA peut être incorrect.">
            <a:extLst>
              <a:ext uri="{FF2B5EF4-FFF2-40B4-BE49-F238E27FC236}">
                <a16:creationId xmlns:a16="http://schemas.microsoft.com/office/drawing/2014/main" id="{D8389003-173F-7152-FC4E-8CDA7389CC4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0159" y="315000"/>
            <a:ext cx="8471681" cy="6228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F15531-3F1A-BED3-0BB9-ED42C3F4BFE1}"/>
              </a:ext>
            </a:extLst>
          </p:cNvPr>
          <p:cNvSpPr txBox="1"/>
          <p:nvPr/>
        </p:nvSpPr>
        <p:spPr>
          <a:xfrm>
            <a:off x="8847424" y="5712003"/>
            <a:ext cx="296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Château de </a:t>
            </a:r>
            <a:r>
              <a:rPr lang="fr-FR" sz="2400" b="1" dirty="0" err="1">
                <a:solidFill>
                  <a:schemeClr val="bg1"/>
                </a:solidFill>
              </a:rPr>
              <a:t>Pesteils</a:t>
            </a:r>
            <a:r>
              <a:rPr lang="fr-FR" sz="2400" b="1" dirty="0">
                <a:solidFill>
                  <a:schemeClr val="bg1"/>
                </a:solidFill>
              </a:rPr>
              <a:t> à Polminhac.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6DCE26B-F423-B5CA-9748-8B634846F072}"/>
              </a:ext>
            </a:extLst>
          </p:cNvPr>
          <p:cNvSpPr txBox="1"/>
          <p:nvPr/>
        </p:nvSpPr>
        <p:spPr>
          <a:xfrm>
            <a:off x="10331840" y="3198167"/>
            <a:ext cx="4536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Cantal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  <p:sndAc>
          <p:stSnd loop="1">
            <p:snd r:embed="rId2" name="L Aurillacoise - Wazoo - Chanson sur le Cantal Auvergne - Musique traditionnelle Auvergnate - Hymne.wav"/>
          </p:stSnd>
        </p:sndAc>
      </p:transition>
    </mc:Choice>
    <mc:Fallback>
      <p:transition spd="slow" advClick="0" advTm="9000">
        <p:fade/>
        <p:sndAc>
          <p:stSnd loop="1">
            <p:snd r:embed="rId2" name="L Aurillacoise - Wazoo - Chanson sur le Cantal Auvergne - Musique traditionnelle Auvergnate - Hym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rade, charrette, transport&#10;&#10;Le contenu généré par l’IA peut être incorrect.">
            <a:extLst>
              <a:ext uri="{FF2B5EF4-FFF2-40B4-BE49-F238E27FC236}">
                <a16:creationId xmlns:a16="http://schemas.microsoft.com/office/drawing/2014/main" id="{D32103AF-C738-BA13-B2E2-5283AB18C1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217" y="279000"/>
            <a:ext cx="4723527" cy="6300000"/>
          </a:xfrm>
          <a:prstGeom prst="ellipse">
            <a:avLst/>
          </a:prstGeom>
          <a:ln w="63500" cap="rnd">
            <a:solidFill>
              <a:schemeClr val="tx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3FCB23-658F-F329-D3F8-C702FFC86625}"/>
              </a:ext>
            </a:extLst>
          </p:cNvPr>
          <p:cNvSpPr txBox="1"/>
          <p:nvPr/>
        </p:nvSpPr>
        <p:spPr>
          <a:xfrm>
            <a:off x="4465122" y="5657671"/>
            <a:ext cx="34438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Festival international de théâtre de rue d'Aurillac.</a:t>
            </a:r>
            <a:endParaRPr lang="fr-FR" sz="24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D31D604-5CAF-5390-E6BB-838AF7A36020}"/>
              </a:ext>
            </a:extLst>
          </p:cNvPr>
          <p:cNvSpPr txBox="1"/>
          <p:nvPr/>
        </p:nvSpPr>
        <p:spPr>
          <a:xfrm>
            <a:off x="5682343" y="1629508"/>
            <a:ext cx="61434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Cantal (/</a:t>
            </a:r>
            <a:r>
              <a:rPr lang="fr-FR" sz="2400" b="1" dirty="0" err="1"/>
              <a:t>kɑ</a:t>
            </a:r>
            <a:r>
              <a:rPr lang="fr-FR" sz="2400" b="1" dirty="0"/>
              <a:t>̃.</a:t>
            </a:r>
            <a:r>
              <a:rPr lang="fr-FR" sz="2400" b="1" dirty="0" err="1"/>
              <a:t>tal</a:t>
            </a:r>
            <a:r>
              <a:rPr lang="fr-FR" sz="2400" b="1" dirty="0"/>
              <a:t>/[2]) est un département français faisant partie de la région Auvergne-Rhône-Alpes. Il doit son nom au massif volcanique du Cantal qui occupe le centre de son territoire. L'Insee et La Poste lui attribuent le code 15. Sa préfecture est Aurillac.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bre, ciel&#10;&#10;Le contenu généré par l’IA peut être incorrect.">
            <a:extLst>
              <a:ext uri="{FF2B5EF4-FFF2-40B4-BE49-F238E27FC236}">
                <a16:creationId xmlns:a16="http://schemas.microsoft.com/office/drawing/2014/main" id="{459A2FC0-B6BB-ABED-38E7-D14812E512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4734" y="279000"/>
            <a:ext cx="8382532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145F07-5977-7E4C-3406-0529DF6ED0AC}"/>
              </a:ext>
            </a:extLst>
          </p:cNvPr>
          <p:cNvSpPr txBox="1"/>
          <p:nvPr/>
        </p:nvSpPr>
        <p:spPr>
          <a:xfrm>
            <a:off x="4049486" y="6127668"/>
            <a:ext cx="67689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Château d'Anjony à Tournemire.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herbe&#10;&#10;Le contenu généré par l’IA peut être incorrect.">
            <a:extLst>
              <a:ext uri="{FF2B5EF4-FFF2-40B4-BE49-F238E27FC236}">
                <a16:creationId xmlns:a16="http://schemas.microsoft.com/office/drawing/2014/main" id="{007F0013-F836-7FF3-E9EF-284DE61AC0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7084" y="279000"/>
            <a:ext cx="529968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8A8B6F-3C20-3968-341D-AAC9E41DEA1E}"/>
              </a:ext>
            </a:extLst>
          </p:cNvPr>
          <p:cNvSpPr txBox="1"/>
          <p:nvPr/>
        </p:nvSpPr>
        <p:spPr>
          <a:xfrm>
            <a:off x="605641" y="3116812"/>
            <a:ext cx="30808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Chapelle Sainte-Madeleine de Chalet.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sculpture, nuage, plein air&#10;&#10;Le contenu généré par l’IA peut être incorrect.">
            <a:extLst>
              <a:ext uri="{FF2B5EF4-FFF2-40B4-BE49-F238E27FC236}">
                <a16:creationId xmlns:a16="http://schemas.microsoft.com/office/drawing/2014/main" id="{3B4865A2-70C2-A52A-955A-95152A58FE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279000"/>
            <a:ext cx="472352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7761CD-4630-B359-16FD-7AA5530D10CF}"/>
              </a:ext>
            </a:extLst>
          </p:cNvPr>
          <p:cNvSpPr txBox="1"/>
          <p:nvPr/>
        </p:nvSpPr>
        <p:spPr>
          <a:xfrm>
            <a:off x="8562109" y="3429000"/>
            <a:ext cx="3182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Notre-Dame de Haute-Auvergne à Murat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ison, plein air, Photographie aérienne, Vue plongeante&#10;&#10;Le contenu généré par l’IA peut être incorrect.">
            <a:extLst>
              <a:ext uri="{FF2B5EF4-FFF2-40B4-BE49-F238E27FC236}">
                <a16:creationId xmlns:a16="http://schemas.microsoft.com/office/drawing/2014/main" id="{6920154F-E0FA-B6BE-6AB7-F489921D72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2558" y="279000"/>
            <a:ext cx="943158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B8BB3E-51FE-1731-E480-4D1744E1D615}"/>
              </a:ext>
            </a:extLst>
          </p:cNvPr>
          <p:cNvSpPr txBox="1"/>
          <p:nvPr/>
        </p:nvSpPr>
        <p:spPr>
          <a:xfrm>
            <a:off x="95003" y="3429000"/>
            <a:ext cx="2197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Ville haute de Saint-Flour.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plein air, herbe, Vue plongeante&#10;&#10;Le contenu généré par l’IA peut être incorrect.">
            <a:extLst>
              <a:ext uri="{FF2B5EF4-FFF2-40B4-BE49-F238E27FC236}">
                <a16:creationId xmlns:a16="http://schemas.microsoft.com/office/drawing/2014/main" id="{C94D0C31-3678-19D0-7CBB-14D8D57D59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3" y="279000"/>
            <a:ext cx="9442634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DCD71C-72BB-8445-F52C-D2F5A35E69FD}"/>
              </a:ext>
            </a:extLst>
          </p:cNvPr>
          <p:cNvSpPr txBox="1"/>
          <p:nvPr/>
        </p:nvSpPr>
        <p:spPr>
          <a:xfrm>
            <a:off x="4263241" y="6117335"/>
            <a:ext cx="71489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aérienne d'Aurillac, préfecture du Cantal.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éhicule terrestre, véhicule&#10;&#10;Le contenu généré par l’IA peut être incorrect.">
            <a:extLst>
              <a:ext uri="{FF2B5EF4-FFF2-40B4-BE49-F238E27FC236}">
                <a16:creationId xmlns:a16="http://schemas.microsoft.com/office/drawing/2014/main" id="{E15B4D66-B211-BE9F-4307-6188AE9610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7852" y="279000"/>
            <a:ext cx="829629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87DC44-2C25-C86A-DB53-B72A1749CB6B}"/>
              </a:ext>
            </a:extLst>
          </p:cNvPr>
          <p:cNvSpPr txBox="1"/>
          <p:nvPr/>
        </p:nvSpPr>
        <p:spPr>
          <a:xfrm>
            <a:off x="2541318" y="279000"/>
            <a:ext cx="8419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Siège du Conseil départemental du Cantal à Aurillac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ciel&#10;&#10;Le contenu généré par l’IA peut être incorrect.">
            <a:extLst>
              <a:ext uri="{FF2B5EF4-FFF2-40B4-BE49-F238E27FC236}">
                <a16:creationId xmlns:a16="http://schemas.microsoft.com/office/drawing/2014/main" id="{311D0B0F-2F6D-3014-0C7A-E471A61F82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4430" y="279000"/>
            <a:ext cx="472352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DB3851-7480-D541-CC7E-7D00D0F5C2E0}"/>
              </a:ext>
            </a:extLst>
          </p:cNvPr>
          <p:cNvSpPr txBox="1"/>
          <p:nvPr/>
        </p:nvSpPr>
        <p:spPr>
          <a:xfrm>
            <a:off x="4546270" y="5842659"/>
            <a:ext cx="30994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Paysage du Cantal, au nord du puy Mary.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montagne, ciel&#10;&#10;Le contenu généré par l’IA peut être incorrect.">
            <a:extLst>
              <a:ext uri="{FF2B5EF4-FFF2-40B4-BE49-F238E27FC236}">
                <a16:creationId xmlns:a16="http://schemas.microsoft.com/office/drawing/2014/main" id="{216DEF69-3E59-0B1C-C648-E1E0CAD0FE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8747" y="279000"/>
            <a:ext cx="949450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50CD1E-6DB7-93A3-A0E3-63A4713D7A93}"/>
              </a:ext>
            </a:extLst>
          </p:cNvPr>
          <p:cNvSpPr txBox="1"/>
          <p:nvPr/>
        </p:nvSpPr>
        <p:spPr>
          <a:xfrm>
            <a:off x="4868883" y="6117335"/>
            <a:ext cx="6578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Monts du Cantal.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herbe, paysage&#10;&#10;Le contenu généré par l’IA peut être incorrect.">
            <a:extLst>
              <a:ext uri="{FF2B5EF4-FFF2-40B4-BE49-F238E27FC236}">
                <a16:creationId xmlns:a16="http://schemas.microsoft.com/office/drawing/2014/main" id="{B8C376B5-3943-8E89-A2AF-180412D29F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815" y="279000"/>
            <a:ext cx="1079036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B4776B-4B4E-0DA9-794F-EA52DD901EA2}"/>
              </a:ext>
            </a:extLst>
          </p:cNvPr>
          <p:cNvSpPr txBox="1"/>
          <p:nvPr/>
        </p:nvSpPr>
        <p:spPr>
          <a:xfrm>
            <a:off x="2612571" y="6117335"/>
            <a:ext cx="8348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Haute vallée de la Jordanne vers Mandailles.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ature, montagne, plein air, ciel&#10;&#10;Le contenu généré par l’IA peut être incorrect.">
            <a:extLst>
              <a:ext uri="{FF2B5EF4-FFF2-40B4-BE49-F238E27FC236}">
                <a16:creationId xmlns:a16="http://schemas.microsoft.com/office/drawing/2014/main" id="{A5EFC40B-BD2A-80D4-A3AC-57D07B1620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354A331-BA59-F725-976B-653921EF001E}"/>
              </a:ext>
            </a:extLst>
          </p:cNvPr>
          <p:cNvSpPr txBox="1"/>
          <p:nvPr/>
        </p:nvSpPr>
        <p:spPr>
          <a:xfrm>
            <a:off x="2850077" y="6187044"/>
            <a:ext cx="698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Puy Griou vu depuis le Roc du Bec de l'Aigle.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ature, paysage&#10;&#10;Le contenu généré par l’IA peut être incorrect.">
            <a:extLst>
              <a:ext uri="{FF2B5EF4-FFF2-40B4-BE49-F238E27FC236}">
                <a16:creationId xmlns:a16="http://schemas.microsoft.com/office/drawing/2014/main" id="{78A0045F-3FB4-2E56-297C-2A59ADD645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0713" y="279000"/>
            <a:ext cx="9464791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C38547-ABB4-DDCE-1D99-2D369D6E08D8}"/>
              </a:ext>
            </a:extLst>
          </p:cNvPr>
          <p:cNvSpPr txBox="1"/>
          <p:nvPr/>
        </p:nvSpPr>
        <p:spPr>
          <a:xfrm>
            <a:off x="4971803" y="6117335"/>
            <a:ext cx="5260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Brèche de Roland.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eau&#10;&#10;Le contenu généré par l’IA peut être incorrect.">
            <a:extLst>
              <a:ext uri="{FF2B5EF4-FFF2-40B4-BE49-F238E27FC236}">
                <a16:creationId xmlns:a16="http://schemas.microsoft.com/office/drawing/2014/main" id="{E75F45A2-2C79-0A96-9724-D72668A531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2A4D3F-46AE-0F55-6865-A6F6ADAA3A9D}"/>
              </a:ext>
            </a:extLst>
          </p:cNvPr>
          <p:cNvSpPr txBox="1"/>
          <p:nvPr/>
        </p:nvSpPr>
        <p:spPr>
          <a:xfrm>
            <a:off x="3895106" y="6246421"/>
            <a:ext cx="6721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Lac de Saint-Étienne-Cantalès.</a:t>
            </a: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retenue d’eau&#10;&#10;Le contenu généré par l’IA peut être incorrect.">
            <a:extLst>
              <a:ext uri="{FF2B5EF4-FFF2-40B4-BE49-F238E27FC236}">
                <a16:creationId xmlns:a16="http://schemas.microsoft.com/office/drawing/2014/main" id="{D70933E5-D813-3673-6DC0-D32A6E4565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71" y="657000"/>
            <a:ext cx="11256858" cy="5544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F0E044-EB12-B406-07A6-71F0296CA550}"/>
              </a:ext>
            </a:extLst>
          </p:cNvPr>
          <p:cNvSpPr txBox="1"/>
          <p:nvPr/>
        </p:nvSpPr>
        <p:spPr>
          <a:xfrm>
            <a:off x="3356283" y="5739335"/>
            <a:ext cx="7908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Lac de la Terrisse dans le Cézallier.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ature&#10;&#10;Le contenu généré par l’IA peut être incorrect.">
            <a:extLst>
              <a:ext uri="{FF2B5EF4-FFF2-40B4-BE49-F238E27FC236}">
                <a16:creationId xmlns:a16="http://schemas.microsoft.com/office/drawing/2014/main" id="{13383C78-B97A-54C7-7602-32C753101D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F84AC9-F5B9-4528-EE08-A39A2FFC15A3}"/>
              </a:ext>
            </a:extLst>
          </p:cNvPr>
          <p:cNvSpPr txBox="1"/>
          <p:nvPr/>
        </p:nvSpPr>
        <p:spPr>
          <a:xfrm>
            <a:off x="4037610" y="6117335"/>
            <a:ext cx="7683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Truyère et lac de Grandval.</a:t>
            </a: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iste, voie ferrée, train&#10;&#10;Le contenu généré par l’IA peut être incorrect.">
            <a:extLst>
              <a:ext uri="{FF2B5EF4-FFF2-40B4-BE49-F238E27FC236}">
                <a16:creationId xmlns:a16="http://schemas.microsoft.com/office/drawing/2014/main" id="{C87CEFAF-707C-5F18-9A7B-4644059CFE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0505" y="279000"/>
            <a:ext cx="4670989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09FDB6-FC7C-BA6D-93B5-D9803DE64FC5}"/>
              </a:ext>
            </a:extLst>
          </p:cNvPr>
          <p:cNvSpPr txBox="1"/>
          <p:nvPr/>
        </p:nvSpPr>
        <p:spPr>
          <a:xfrm>
            <a:off x="4999511" y="496496"/>
            <a:ext cx="3099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Gare du Lioran.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montagne&#10;&#10;Le contenu généré par l’IA peut être incorrect.">
            <a:extLst>
              <a:ext uri="{FF2B5EF4-FFF2-40B4-BE49-F238E27FC236}">
                <a16:creationId xmlns:a16="http://schemas.microsoft.com/office/drawing/2014/main" id="{C32A490F-DEB3-4549-D511-4EA766B8F5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790A07-31B9-91A5-76DC-8F0B1FCEEB5E}"/>
              </a:ext>
            </a:extLst>
          </p:cNvPr>
          <p:cNvSpPr txBox="1"/>
          <p:nvPr/>
        </p:nvSpPr>
        <p:spPr>
          <a:xfrm>
            <a:off x="4251366" y="6183420"/>
            <a:ext cx="6935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Autoroute A75 à Massiac.</a:t>
            </a: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imetière, grave, texte&#10;&#10;Le contenu généré par l’IA peut être incorrect.">
            <a:extLst>
              <a:ext uri="{FF2B5EF4-FFF2-40B4-BE49-F238E27FC236}">
                <a16:creationId xmlns:a16="http://schemas.microsoft.com/office/drawing/2014/main" id="{6AF3D506-7A64-7272-74E0-C037E1BCFD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8" y="279000"/>
            <a:ext cx="4723523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309D354-3E39-C87D-EACC-A8DD976F51E9}"/>
              </a:ext>
            </a:extLst>
          </p:cNvPr>
          <p:cNvSpPr txBox="1"/>
          <p:nvPr/>
        </p:nvSpPr>
        <p:spPr>
          <a:xfrm>
            <a:off x="8408995" y="3876832"/>
            <a:ext cx="33488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Borne sur la RN 122 entre le Lot et le Cantal.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herbe, plein air, terrain, mammifère&#10;&#10;Le contenu généré par l’IA peut être incorrect.">
            <a:extLst>
              <a:ext uri="{FF2B5EF4-FFF2-40B4-BE49-F238E27FC236}">
                <a16:creationId xmlns:a16="http://schemas.microsoft.com/office/drawing/2014/main" id="{701071E0-A0BA-07F9-E3F0-47B45C0721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9930" y="333000"/>
            <a:ext cx="7949636" cy="619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E338330-7AE3-9936-53DA-E721EA08CDD6}"/>
              </a:ext>
            </a:extLst>
          </p:cNvPr>
          <p:cNvSpPr txBox="1"/>
          <p:nvPr/>
        </p:nvSpPr>
        <p:spPr>
          <a:xfrm>
            <a:off x="3586348" y="6154142"/>
            <a:ext cx="7208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Troupeau de vaches de race Salers.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nature&#10;&#10;Le contenu généré par l’IA peut être incorrect.">
            <a:extLst>
              <a:ext uri="{FF2B5EF4-FFF2-40B4-BE49-F238E27FC236}">
                <a16:creationId xmlns:a16="http://schemas.microsoft.com/office/drawing/2014/main" id="{6FE6D3BE-638A-3307-E5CE-B4F9E13E7B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ED1EF2-C0E8-AA7C-9AB6-643F4C5E1D26}"/>
              </a:ext>
            </a:extLst>
          </p:cNvPr>
          <p:cNvSpPr txBox="1"/>
          <p:nvPr/>
        </p:nvSpPr>
        <p:spPr>
          <a:xfrm>
            <a:off x="3728852" y="279000"/>
            <a:ext cx="57476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Puy Mary depuis le Pas de Peyrol, haut lieu du tourisme cantalien.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vé, nuage&#10;&#10;Le contenu généré par l’IA peut être incorrect.">
            <a:extLst>
              <a:ext uri="{FF2B5EF4-FFF2-40B4-BE49-F238E27FC236}">
                <a16:creationId xmlns:a16="http://schemas.microsoft.com/office/drawing/2014/main" id="{CA340BC8-09C5-2F9F-A59C-0FA3EC2D6B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8266" y="279000"/>
            <a:ext cx="472795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3377C6-0549-4B87-D39F-7E71E544DB19}"/>
              </a:ext>
            </a:extLst>
          </p:cNvPr>
          <p:cNvSpPr txBox="1"/>
          <p:nvPr/>
        </p:nvSpPr>
        <p:spPr>
          <a:xfrm>
            <a:off x="3851780" y="6234901"/>
            <a:ext cx="41409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village touristique de Salers.</a:t>
            </a: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omage à pâte fondue, Gruyère, Fabrication du fromage, Snack&#10;&#10;Le contenu généré par l’IA peut être incorrect.">
            <a:extLst>
              <a:ext uri="{FF2B5EF4-FFF2-40B4-BE49-F238E27FC236}">
                <a16:creationId xmlns:a16="http://schemas.microsoft.com/office/drawing/2014/main" id="{5F569522-1B93-9BBF-35E5-846F5ED179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6154" y="297000"/>
            <a:ext cx="9399691" cy="6264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9C6BE0-CB46-6242-555B-E1B92477B8E7}"/>
              </a:ext>
            </a:extLst>
          </p:cNvPr>
          <p:cNvSpPr txBox="1"/>
          <p:nvPr/>
        </p:nvSpPr>
        <p:spPr>
          <a:xfrm>
            <a:off x="4940135" y="6008913"/>
            <a:ext cx="4702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fromage Cantal.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eige, hiver&#10;&#10;Le contenu généré par l’IA peut être incorrect.">
            <a:extLst>
              <a:ext uri="{FF2B5EF4-FFF2-40B4-BE49-F238E27FC236}">
                <a16:creationId xmlns:a16="http://schemas.microsoft.com/office/drawing/2014/main" id="{73459C4F-7EC4-E6A7-5B86-C6A87F70B1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8501" y="279000"/>
            <a:ext cx="919499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730A79-FDED-9DE3-FD73-82B178AF6BF8}"/>
              </a:ext>
            </a:extLst>
          </p:cNvPr>
          <p:cNvSpPr txBox="1"/>
          <p:nvPr/>
        </p:nvSpPr>
        <p:spPr>
          <a:xfrm>
            <a:off x="1698171" y="6117335"/>
            <a:ext cx="6899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Station de sports d'hiver du Lioran.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herbe, arbre&#10;&#10;Le contenu généré par l’IA peut être incorrect.">
            <a:extLst>
              <a:ext uri="{FF2B5EF4-FFF2-40B4-BE49-F238E27FC236}">
                <a16:creationId xmlns:a16="http://schemas.microsoft.com/office/drawing/2014/main" id="{1BEE10A9-D431-59C3-7CBD-1E2E3877C9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1AC50E-963E-B702-5C34-86354740E8D6}"/>
              </a:ext>
            </a:extLst>
          </p:cNvPr>
          <p:cNvSpPr txBox="1"/>
          <p:nvPr/>
        </p:nvSpPr>
        <p:spPr>
          <a:xfrm>
            <a:off x="2054432" y="5748003"/>
            <a:ext cx="53082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Entrée du parc naturel régional des Volcans d'Auvergne à Vic-sur-Cère.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arbre, barrage&#10;&#10;Le contenu généré par l’IA peut être incorrect.">
            <a:extLst>
              <a:ext uri="{FF2B5EF4-FFF2-40B4-BE49-F238E27FC236}">
                <a16:creationId xmlns:a16="http://schemas.microsoft.com/office/drawing/2014/main" id="{1DC54BBC-58D8-CBB1-5AD9-13187B958A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0BDE6A-A26A-A1BF-3785-FE6B92F2E648}"/>
              </a:ext>
            </a:extLst>
          </p:cNvPr>
          <p:cNvSpPr txBox="1"/>
          <p:nvPr/>
        </p:nvSpPr>
        <p:spPr>
          <a:xfrm>
            <a:off x="2101934" y="279000"/>
            <a:ext cx="6982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</a:rPr>
              <a:t>Barrage de Saint-Étienne-Cantalès.</a:t>
            </a: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rrage, arbre&#10;&#10;Le contenu généré par l’IA peut être incorrect.">
            <a:extLst>
              <a:ext uri="{FF2B5EF4-FFF2-40B4-BE49-F238E27FC236}">
                <a16:creationId xmlns:a16="http://schemas.microsoft.com/office/drawing/2014/main" id="{7992BD2F-CD45-343C-0DC0-C5BBE6B2DB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230CEE-7216-2BB9-D59D-C329B1C7C35C}"/>
              </a:ext>
            </a:extLst>
          </p:cNvPr>
          <p:cNvSpPr txBox="1"/>
          <p:nvPr/>
        </p:nvSpPr>
        <p:spPr>
          <a:xfrm>
            <a:off x="4637314" y="6117335"/>
            <a:ext cx="6068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Aurillac, préfecture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voiture&#10;&#10;Le contenu généré par l’IA peut être incorrect.">
            <a:extLst>
              <a:ext uri="{FF2B5EF4-FFF2-40B4-BE49-F238E27FC236}">
                <a16:creationId xmlns:a16="http://schemas.microsoft.com/office/drawing/2014/main" id="{DE479752-CB27-02ED-6FA4-1B5DD9295A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000" y="297000"/>
            <a:ext cx="8352000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0D520B-60C3-9A12-FF74-08974B16A53A}"/>
              </a:ext>
            </a:extLst>
          </p:cNvPr>
          <p:cNvSpPr txBox="1"/>
          <p:nvPr/>
        </p:nvSpPr>
        <p:spPr>
          <a:xfrm>
            <a:off x="4975760" y="343028"/>
            <a:ext cx="46670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Saint-Flour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Le contenu généré par l’IA peut être incorrect.">
            <a:extLst>
              <a:ext uri="{FF2B5EF4-FFF2-40B4-BE49-F238E27FC236}">
                <a16:creationId xmlns:a16="http://schemas.microsoft.com/office/drawing/2014/main" id="{3EEA5DAA-D7A2-9264-8BC2-26FE5A36ED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39D455-C9A6-5861-931B-FF203688DE6D}"/>
              </a:ext>
            </a:extLst>
          </p:cNvPr>
          <p:cNvSpPr txBox="1"/>
          <p:nvPr/>
        </p:nvSpPr>
        <p:spPr>
          <a:xfrm>
            <a:off x="2018805" y="279000"/>
            <a:ext cx="6341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Sous-préfecture de Mauriac.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plante&#10;&#10;Le contenu généré par l’IA peut être incorrect.">
            <a:extLst>
              <a:ext uri="{FF2B5EF4-FFF2-40B4-BE49-F238E27FC236}">
                <a16:creationId xmlns:a16="http://schemas.microsoft.com/office/drawing/2014/main" id="{74DC3C12-9625-F94B-D283-DD64E69FEA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9990" y="3564538"/>
            <a:ext cx="398400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B41884-443C-27C9-69BE-08F83BAF78F1}"/>
              </a:ext>
            </a:extLst>
          </p:cNvPr>
          <p:cNvSpPr txBox="1"/>
          <p:nvPr/>
        </p:nvSpPr>
        <p:spPr>
          <a:xfrm>
            <a:off x="8772422" y="4887431"/>
            <a:ext cx="24954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Lac de Bort-les-Orgues et château de Val.</a:t>
            </a:r>
          </a:p>
        </p:txBody>
      </p:sp>
      <p:pic>
        <p:nvPicPr>
          <p:cNvPr id="6" name="Image 5" descr="Une image contenant plein air, ciel, bâtiment, Pont à poutres&#10;&#10;Le contenu généré par l’IA peut être incorrect.">
            <a:extLst>
              <a:ext uri="{FF2B5EF4-FFF2-40B4-BE49-F238E27FC236}">
                <a16:creationId xmlns:a16="http://schemas.microsoft.com/office/drawing/2014/main" id="{8F042033-2449-22A1-6589-AF0656DF49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4153" y="323113"/>
            <a:ext cx="3852000" cy="2889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891368C-AC46-7BAB-77B7-59A972DD6BD6}"/>
              </a:ext>
            </a:extLst>
          </p:cNvPr>
          <p:cNvSpPr txBox="1"/>
          <p:nvPr/>
        </p:nvSpPr>
        <p:spPr>
          <a:xfrm>
            <a:off x="9108374" y="3198167"/>
            <a:ext cx="4654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Viaduc de Garabit.</a:t>
            </a:r>
          </a:p>
        </p:txBody>
      </p:sp>
      <p:pic>
        <p:nvPicPr>
          <p:cNvPr id="9" name="Image 8" descr="Une image contenant plein air, nuage, ciel, fenêtre&#10;&#10;Le contenu généré par l’IA peut être incorrect.">
            <a:extLst>
              <a:ext uri="{FF2B5EF4-FFF2-40B4-BE49-F238E27FC236}">
                <a16:creationId xmlns:a16="http://schemas.microsoft.com/office/drawing/2014/main" id="{34035A08-C993-74B1-C418-241DBE8B65F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847" y="391500"/>
            <a:ext cx="4534143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812B9974-88E6-42CE-BF01-92B2D58DBD75}"/>
              </a:ext>
            </a:extLst>
          </p:cNvPr>
          <p:cNvSpPr txBox="1"/>
          <p:nvPr/>
        </p:nvSpPr>
        <p:spPr>
          <a:xfrm>
            <a:off x="1935678" y="3379500"/>
            <a:ext cx="398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Salers</a:t>
            </a: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plante, bâtiment&#10;&#10;Le contenu généré par l’IA peut être incorrect.">
            <a:extLst>
              <a:ext uri="{FF2B5EF4-FFF2-40B4-BE49-F238E27FC236}">
                <a16:creationId xmlns:a16="http://schemas.microsoft.com/office/drawing/2014/main" id="{324D309F-3130-715A-D324-1476A558B5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424" y="3601233"/>
            <a:ext cx="597600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07BDE2A-3FF7-DB1D-D20F-1C8E0F11C82B}"/>
              </a:ext>
            </a:extLst>
          </p:cNvPr>
          <p:cNvSpPr txBox="1"/>
          <p:nvPr/>
        </p:nvSpPr>
        <p:spPr>
          <a:xfrm>
            <a:off x="4920338" y="2770176"/>
            <a:ext cx="597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Salers 1 et 2</a:t>
            </a:r>
          </a:p>
        </p:txBody>
      </p:sp>
      <p:pic>
        <p:nvPicPr>
          <p:cNvPr id="8" name="Image 7" descr="Une image contenant plein air, plante, bâtiment, arbre&#10;&#10;Le contenu généré par l’IA peut être incorrect.">
            <a:extLst>
              <a:ext uri="{FF2B5EF4-FFF2-40B4-BE49-F238E27FC236}">
                <a16:creationId xmlns:a16="http://schemas.microsoft.com/office/drawing/2014/main" id="{7EC07E8E-0633-C79D-AD61-8EF8EC652E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1663" y="263435"/>
            <a:ext cx="4527277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8FD9567-D72A-A9EE-8460-F3F09C33FFAF}"/>
              </a:ext>
            </a:extLst>
          </p:cNvPr>
          <p:cNvSpPr txBox="1"/>
          <p:nvPr/>
        </p:nvSpPr>
        <p:spPr>
          <a:xfrm>
            <a:off x="313509" y="1686104"/>
            <a:ext cx="6583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A Proposer Le cantal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364E258E-187C-4957-D042-FF62D9F6702F}"/>
              </a:ext>
            </a:extLst>
          </p:cNvPr>
          <p:cNvSpPr txBox="1"/>
          <p:nvPr/>
        </p:nvSpPr>
        <p:spPr>
          <a:xfrm>
            <a:off x="7040880" y="3731138"/>
            <a:ext cx="49377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 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2472454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crush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273</Words>
  <Application>Microsoft Office PowerPoint</Application>
  <PresentationFormat>Grand écran</PresentationFormat>
  <Paragraphs>39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2025-03-13T09:27:59Z</dcterms:created>
  <dcterms:modified xsi:type="dcterms:W3CDTF">2025-06-19T08:53:06Z</dcterms:modified>
</cp:coreProperties>
</file>