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84" r:id="rId3"/>
    <p:sldId id="263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418" autoAdjust="0"/>
    <p:restoredTop sz="94660"/>
  </p:normalViewPr>
  <p:slideViewPr>
    <p:cSldViewPr snapToGrid="0">
      <p:cViewPr varScale="1">
        <p:scale>
          <a:sx n="81" d="100"/>
          <a:sy n="81" d="100"/>
        </p:scale>
        <p:origin x="552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ED98F8-F1E9-410C-B7C1-20C3837C2036}" type="datetimeFigureOut">
              <a:rPr lang="fr-FR" smtClean="0"/>
              <a:t>23/06/2025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8B6B4D-9C7A-4193-A1DC-972DA8F5AC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70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8B6B4D-9C7A-4193-A1DC-972DA8F5AC11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63885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23/06/2025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nature, arbre&#10;&#10;Le contenu généré par l’IA peut être incorrect.">
            <a:extLst>
              <a:ext uri="{FF2B5EF4-FFF2-40B4-BE49-F238E27FC236}">
                <a16:creationId xmlns:a16="http://schemas.microsoft.com/office/drawing/2014/main" id="{30A336E5-9FC9-6D98-AB2B-2676E7B6578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40" y="551688"/>
            <a:ext cx="11704320" cy="575462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9752B1-A50B-F6A3-DA01-CFBEF50EDBB4}"/>
              </a:ext>
            </a:extLst>
          </p:cNvPr>
          <p:cNvSpPr txBox="1"/>
          <p:nvPr/>
        </p:nvSpPr>
        <p:spPr>
          <a:xfrm>
            <a:off x="1613493" y="2789634"/>
            <a:ext cx="830992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3200" b="1" dirty="0">
                <a:solidFill>
                  <a:schemeClr val="bg1"/>
                </a:solidFill>
              </a:rPr>
              <a:t>lac des Quatre-Cantons La Ville de Lucerne </a:t>
            </a:r>
          </a:p>
          <a:p>
            <a:r>
              <a:rPr lang="fr-FR" sz="3200" b="1" dirty="0">
                <a:solidFill>
                  <a:schemeClr val="bg1"/>
                </a:solidFill>
              </a:rPr>
              <a:t>                                          Suisse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  <p:sndAc>
          <p:stSnd>
            <p:snd r:embed="rId2" name="Alphornvereinigung Berner Oberland - Oberländer Choral 2010.wav"/>
          </p:stSnd>
        </p:sndAc>
      </p:transition>
    </mc:Choice>
    <mc:Fallback>
      <p:transition spd="slow" advClick="0" advTm="10000">
        <p:fade/>
        <p:sndAc>
          <p:stSnd>
            <p:snd r:embed="rId2" name="Alphornvereinigung Berner Oberland - Oberländer Choral 2010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DEA08E74-8A34-8B4D-69A4-E17AADB7578D}"/>
              </a:ext>
            </a:extLst>
          </p:cNvPr>
          <p:cNvSpPr txBox="1"/>
          <p:nvPr/>
        </p:nvSpPr>
        <p:spPr>
          <a:xfrm>
            <a:off x="5591033" y="1720840"/>
            <a:ext cx="608690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lac des Quatre-Cantons (en allemand : </a:t>
            </a:r>
            <a:r>
              <a:rPr lang="fr-FR" sz="2400" b="1" dirty="0" err="1">
                <a:solidFill>
                  <a:schemeClr val="bg1"/>
                </a:solidFill>
              </a:rPr>
              <a:t>Vierwaldstättersee</a:t>
            </a:r>
            <a:r>
              <a:rPr lang="fr-FR" sz="2400" b="1" dirty="0">
                <a:solidFill>
                  <a:schemeClr val="bg1"/>
                </a:solidFill>
              </a:rPr>
              <a:t> ; en italien : Lago dei Quattro Cantoni ou Lago di </a:t>
            </a:r>
            <a:r>
              <a:rPr lang="fr-FR" sz="2400" b="1" dirty="0" err="1">
                <a:solidFill>
                  <a:schemeClr val="bg1"/>
                </a:solidFill>
              </a:rPr>
              <a:t>Lucerna</a:t>
            </a:r>
            <a:r>
              <a:rPr lang="fr-FR" sz="2400" b="1" dirty="0">
                <a:solidFill>
                  <a:schemeClr val="bg1"/>
                </a:solidFill>
              </a:rPr>
              <a:t> ; en romanche : Lai </a:t>
            </a:r>
            <a:r>
              <a:rPr lang="fr-FR" sz="2400" b="1" dirty="0" err="1">
                <a:solidFill>
                  <a:schemeClr val="bg1"/>
                </a:solidFill>
              </a:rPr>
              <a:t>dals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Quatter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Chantuns</a:t>
            </a:r>
            <a:r>
              <a:rPr lang="fr-FR" sz="2400" b="1" dirty="0">
                <a:solidFill>
                  <a:schemeClr val="bg1"/>
                </a:solidFill>
              </a:rPr>
              <a:t>) est un lac glaciaire de Suisse centrale. Il mesure 38 km de long de l'embouchure au déversoir de la Reuss. Il est situé à 434 m d'altitude, s'étend sur 114 km2, et atteint une profondeur de 214 m[1].</a:t>
            </a:r>
          </a:p>
        </p:txBody>
      </p:sp>
      <p:pic>
        <p:nvPicPr>
          <p:cNvPr id="6" name="Image 5" descr="Une image contenant paysage, nature, plein air, montagne&#10;&#10;Le contenu généré par l’IA peut être incorrect.">
            <a:extLst>
              <a:ext uri="{FF2B5EF4-FFF2-40B4-BE49-F238E27FC236}">
                <a16:creationId xmlns:a16="http://schemas.microsoft.com/office/drawing/2014/main" id="{80A11D40-F293-C7C9-063D-EC00540BC9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856" y="926911"/>
            <a:ext cx="3670313" cy="45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80BBB8A-542B-8756-03AE-55C2903E7C89}"/>
              </a:ext>
            </a:extLst>
          </p:cNvPr>
          <p:cNvSpPr txBox="1"/>
          <p:nvPr/>
        </p:nvSpPr>
        <p:spPr>
          <a:xfrm>
            <a:off x="696036" y="5330924"/>
            <a:ext cx="47767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beauté du lac des Quatre-Cantons durant le printemps en Suisse 🇨🇭</a:t>
            </a: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montagne, paysage, plein air&#10;&#10;Le contenu généré par l’IA peut être incorrect.">
            <a:extLst>
              <a:ext uri="{FF2B5EF4-FFF2-40B4-BE49-F238E27FC236}">
                <a16:creationId xmlns:a16="http://schemas.microsoft.com/office/drawing/2014/main" id="{3F2BDAC1-1129-E443-3238-EF78A6A4FF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" y="1810747"/>
            <a:ext cx="11664000" cy="29463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15741A-BAF1-8811-DC13-C8556976B131}"/>
              </a:ext>
            </a:extLst>
          </p:cNvPr>
          <p:cNvSpPr txBox="1"/>
          <p:nvPr/>
        </p:nvSpPr>
        <p:spPr>
          <a:xfrm>
            <a:off x="772079" y="4911634"/>
            <a:ext cx="10647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générale du lac avec le </a:t>
            </a:r>
            <a:r>
              <a:rPr lang="fr-FR" sz="2400" b="1" dirty="0" err="1"/>
              <a:t>Pilatus</a:t>
            </a:r>
            <a:r>
              <a:rPr lang="fr-FR" sz="2400" b="1" dirty="0"/>
              <a:t> (montagne) et Lucerne. Septembre 2013.</a:t>
            </a: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ature, ciel, plein air&#10;&#10;Le contenu généré par l’IA peut être incorrect.">
            <a:extLst>
              <a:ext uri="{FF2B5EF4-FFF2-40B4-BE49-F238E27FC236}">
                <a16:creationId xmlns:a16="http://schemas.microsoft.com/office/drawing/2014/main" id="{6D3EE434-B36F-BD1C-85ED-92ADCF09DD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FAE44C-501A-1B03-40A1-D7A156DDDC70}"/>
              </a:ext>
            </a:extLst>
          </p:cNvPr>
          <p:cNvSpPr txBox="1"/>
          <p:nvPr/>
        </p:nvSpPr>
        <p:spPr>
          <a:xfrm>
            <a:off x="2634343" y="279000"/>
            <a:ext cx="6923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lac des Quatre-Cantons vu depuis le Pilatus.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nature, herbe&#10;&#10;Le contenu généré par l’IA peut être incorrect.">
            <a:extLst>
              <a:ext uri="{FF2B5EF4-FFF2-40B4-BE49-F238E27FC236}">
                <a16:creationId xmlns:a16="http://schemas.microsoft.com/office/drawing/2014/main" id="{1AD054E9-49E3-8F15-F60F-9BC12084B6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51" y="279000"/>
            <a:ext cx="948709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313189-7B7B-1427-F6AB-6C5D0AD0F174}"/>
              </a:ext>
            </a:extLst>
          </p:cNvPr>
          <p:cNvSpPr txBox="1"/>
          <p:nvPr/>
        </p:nvSpPr>
        <p:spPr>
          <a:xfrm>
            <a:off x="1506831" y="6008913"/>
            <a:ext cx="9893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lac des Quatre-Cantons vu depuis les premières pentes du Rigi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arbre, ciel&#10;&#10;Le contenu généré par l’IA peut être incorrect.">
            <a:extLst>
              <a:ext uri="{FF2B5EF4-FFF2-40B4-BE49-F238E27FC236}">
                <a16:creationId xmlns:a16="http://schemas.microsoft.com/office/drawing/2014/main" id="{BA9E1937-2AD8-7E20-666B-64CF370E32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153" y="279000"/>
            <a:ext cx="1087769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C88B7D-8DC3-0C89-1743-17D5751029F5}"/>
              </a:ext>
            </a:extLst>
          </p:cNvPr>
          <p:cNvSpPr txBox="1"/>
          <p:nvPr/>
        </p:nvSpPr>
        <p:spPr>
          <a:xfrm>
            <a:off x="2509600" y="279000"/>
            <a:ext cx="9025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lac des Quatre-Cantons vu depuis Beckenried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panorama, eau&#10;&#10;Le contenu généré par l’IA peut être incorrect.">
            <a:extLst>
              <a:ext uri="{FF2B5EF4-FFF2-40B4-BE49-F238E27FC236}">
                <a16:creationId xmlns:a16="http://schemas.microsoft.com/office/drawing/2014/main" id="{7A3F3AEE-1475-E4C3-3656-CA05C6DD80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1650958"/>
            <a:ext cx="11592000" cy="3556084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49A9CF-A792-8079-330E-67C110927FF0}"/>
              </a:ext>
            </a:extLst>
          </p:cNvPr>
          <p:cNvSpPr txBox="1"/>
          <p:nvPr/>
        </p:nvSpPr>
        <p:spPr>
          <a:xfrm>
            <a:off x="4108862" y="5207042"/>
            <a:ext cx="94765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depuis le Bürgenstock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plein air, montagne, nature&#10;&#10;Le contenu généré par l’IA peut être incorrect.">
            <a:extLst>
              <a:ext uri="{FF2B5EF4-FFF2-40B4-BE49-F238E27FC236}">
                <a16:creationId xmlns:a16="http://schemas.microsoft.com/office/drawing/2014/main" id="{E39FE331-F0B2-19C4-B665-2F2EB218A5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478" y="651854"/>
            <a:ext cx="4356000" cy="289492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1F37E37-7B40-467A-A492-423661CC9505}"/>
              </a:ext>
            </a:extLst>
          </p:cNvPr>
          <p:cNvSpPr txBox="1"/>
          <p:nvPr/>
        </p:nvSpPr>
        <p:spPr>
          <a:xfrm>
            <a:off x="1115269" y="3564131"/>
            <a:ext cx="44611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:Lac des quatre cantons vus depuis les hauteurs de </a:t>
            </a:r>
            <a:r>
              <a:rPr lang="fr-FR" sz="2400" b="1" dirty="0" err="1">
                <a:solidFill>
                  <a:srgbClr val="FFFF00"/>
                </a:solidFill>
              </a:rPr>
              <a:t>Vitznau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8" name="Image 7" descr="Une image contenant plein air, arbre, montagne, ciel&#10;&#10;Le contenu généré par l’IA peut être incorrect.">
            <a:extLst>
              <a:ext uri="{FF2B5EF4-FFF2-40B4-BE49-F238E27FC236}">
                <a16:creationId xmlns:a16="http://schemas.microsoft.com/office/drawing/2014/main" id="{6E2D428C-C0DC-05D7-B946-3B778D4DA4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5395" y="3270460"/>
            <a:ext cx="5312000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61BC418-E6E4-D379-8DB8-6987492E5AA6}"/>
              </a:ext>
            </a:extLst>
          </p:cNvPr>
          <p:cNvSpPr txBox="1"/>
          <p:nvPr/>
        </p:nvSpPr>
        <p:spPr>
          <a:xfrm>
            <a:off x="5284637" y="2668294"/>
            <a:ext cx="6713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Lucerne. Situation de la cité ouverte sur le lac.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yage, eau, ciel&#10;&#10;Le contenu généré par l’IA peut être incorrect.">
            <a:extLst>
              <a:ext uri="{FF2B5EF4-FFF2-40B4-BE49-F238E27FC236}">
                <a16:creationId xmlns:a16="http://schemas.microsoft.com/office/drawing/2014/main" id="{D806CCE7-CA74-03CD-C543-9F76E5D83B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6445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D674C1-0515-87B9-D245-F9585398332A}"/>
              </a:ext>
            </a:extLst>
          </p:cNvPr>
          <p:cNvSpPr txBox="1"/>
          <p:nvPr/>
        </p:nvSpPr>
        <p:spPr>
          <a:xfrm>
            <a:off x="1786445" y="6117335"/>
            <a:ext cx="5082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Treib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lac, montagne&#10;&#10;Le contenu généré par l’IA peut être incorrect.">
            <a:extLst>
              <a:ext uri="{FF2B5EF4-FFF2-40B4-BE49-F238E27FC236}">
                <a16:creationId xmlns:a16="http://schemas.microsoft.com/office/drawing/2014/main" id="{47A7129E-9DBD-89E5-61BD-D43450B0B4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871" y="684411"/>
            <a:ext cx="5328000" cy="28971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7719EF-3EDF-F614-CC55-C240CE0FCA53}"/>
              </a:ext>
            </a:extLst>
          </p:cNvPr>
          <p:cNvSpPr txBox="1"/>
          <p:nvPr/>
        </p:nvSpPr>
        <p:spPr>
          <a:xfrm>
            <a:off x="725871" y="3676512"/>
            <a:ext cx="55101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MS Europa sur l'</a:t>
            </a:r>
            <a:r>
              <a:rPr lang="fr-FR" sz="2400" b="1" dirty="0" err="1">
                <a:solidFill>
                  <a:srgbClr val="FFFF00"/>
                </a:solidFill>
              </a:rPr>
              <a:t>Urnersee</a:t>
            </a:r>
            <a:r>
              <a:rPr lang="fr-FR" sz="2400" b="1" dirty="0">
                <a:solidFill>
                  <a:srgbClr val="FFFF00"/>
                </a:solidFill>
              </a:rPr>
              <a:t> (lac d'Uri, la partie haute du lac) avec l'</a:t>
            </a:r>
            <a:r>
              <a:rPr lang="fr-FR" sz="2400" b="1" dirty="0" err="1">
                <a:solidFill>
                  <a:srgbClr val="FFFF00"/>
                </a:solidFill>
              </a:rPr>
              <a:t>Axenstrasse</a:t>
            </a:r>
            <a:r>
              <a:rPr lang="fr-FR" sz="2400" b="1" dirty="0">
                <a:solidFill>
                  <a:srgbClr val="FFFF00"/>
                </a:solidFill>
              </a:rPr>
              <a:t> et, en fond de toile, le Grand </a:t>
            </a:r>
            <a:r>
              <a:rPr lang="fr-FR" sz="2400" b="1" dirty="0" err="1">
                <a:solidFill>
                  <a:srgbClr val="FFFF00"/>
                </a:solidFill>
              </a:rPr>
              <a:t>Mythen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transport, embarcation, plein air, bateau&#10;&#10;Le contenu généré par l’IA peut être incorrect.">
            <a:extLst>
              <a:ext uri="{FF2B5EF4-FFF2-40B4-BE49-F238E27FC236}">
                <a16:creationId xmlns:a16="http://schemas.microsoft.com/office/drawing/2014/main" id="{E7AF1841-B115-1F08-EDFE-1DA5A52C59C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8996" y="3429000"/>
            <a:ext cx="4489013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0C24182-271B-F1DE-5138-3F3C0C9F2ADA}"/>
              </a:ext>
            </a:extLst>
          </p:cNvPr>
          <p:cNvSpPr txBox="1"/>
          <p:nvPr/>
        </p:nvSpPr>
        <p:spPr>
          <a:xfrm>
            <a:off x="7980662" y="2598003"/>
            <a:ext cx="44890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Dampfschiff URI, Vierwaldstättersee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plein air, embarcation, eau&#10;&#10;Le contenu généré par l’IA peut être incorrect.">
            <a:extLst>
              <a:ext uri="{FF2B5EF4-FFF2-40B4-BE49-F238E27FC236}">
                <a16:creationId xmlns:a16="http://schemas.microsoft.com/office/drawing/2014/main" id="{860DC35E-B5F6-E61A-1DD7-3C02B057B1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6582" y="261000"/>
            <a:ext cx="9518836" cy="633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96A32E-5C02-42C4-C93C-C31CD90E16FE}"/>
              </a:ext>
            </a:extLst>
          </p:cNvPr>
          <p:cNvSpPr txBox="1"/>
          <p:nvPr/>
        </p:nvSpPr>
        <p:spPr>
          <a:xfrm>
            <a:off x="1753643" y="6135335"/>
            <a:ext cx="9995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latérale du bateau à vapeur Unterwalden, Lucerne, Suisse.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bateau, eau&#10;&#10;Le contenu généré par l’IA peut être incorrect.">
            <a:extLst>
              <a:ext uri="{FF2B5EF4-FFF2-40B4-BE49-F238E27FC236}">
                <a16:creationId xmlns:a16="http://schemas.microsoft.com/office/drawing/2014/main" id="{93149DE0-0B2D-46C9-4AC4-C9672AB937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1680" y="279000"/>
            <a:ext cx="946864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véhicule, port&#10;&#10;Le contenu généré par l’IA peut être incorrect.">
            <a:extLst>
              <a:ext uri="{FF2B5EF4-FFF2-40B4-BE49-F238E27FC236}">
                <a16:creationId xmlns:a16="http://schemas.microsoft.com/office/drawing/2014/main" id="{D16E8B84-6547-E9A2-50D2-E86325A7E9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78" y="279000"/>
            <a:ext cx="9453643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F89ED0-465E-E67B-68D0-DC31DEC8A716}"/>
              </a:ext>
            </a:extLst>
          </p:cNvPr>
          <p:cNvSpPr txBox="1"/>
          <p:nvPr/>
        </p:nvSpPr>
        <p:spPr>
          <a:xfrm>
            <a:off x="1590805" y="6162805"/>
            <a:ext cx="3832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Lac Des Quatre Cantons</a:t>
            </a: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ateau&#10;&#10;Le contenu généré par l’IA peut être incorrect.">
            <a:extLst>
              <a:ext uri="{FF2B5EF4-FFF2-40B4-BE49-F238E27FC236}">
                <a16:creationId xmlns:a16="http://schemas.microsoft.com/office/drawing/2014/main" id="{42BEB611-250A-4487-56AF-3895E4583B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099" y="279000"/>
            <a:ext cx="9453802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DA6345-F8CB-FF8A-C495-8C2E2E6B0631}"/>
              </a:ext>
            </a:extLst>
          </p:cNvPr>
          <p:cNvSpPr txBox="1"/>
          <p:nvPr/>
        </p:nvSpPr>
        <p:spPr>
          <a:xfrm>
            <a:off x="1444255" y="5456663"/>
            <a:ext cx="52108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Navire à passagers du lac des Quatre- Cantons MS Gotthard , construit en 1970, à Vitznau.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au, ciel&#10;&#10;Le contenu généré par l’IA peut être incorrect.">
            <a:extLst>
              <a:ext uri="{FF2B5EF4-FFF2-40B4-BE49-F238E27FC236}">
                <a16:creationId xmlns:a16="http://schemas.microsoft.com/office/drawing/2014/main" id="{25D9BF04-8A8A-3E5B-8D20-24DC5FF918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198" y="253110"/>
            <a:ext cx="4482000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DB7C93-D4A8-2141-B069-A4DAD06281BB}"/>
              </a:ext>
            </a:extLst>
          </p:cNvPr>
          <p:cNvSpPr txBox="1"/>
          <p:nvPr/>
        </p:nvSpPr>
        <p:spPr>
          <a:xfrm>
            <a:off x="463984" y="3266374"/>
            <a:ext cx="29876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Lucerne en Suisse entre lac et montagne</a:t>
            </a:r>
          </a:p>
        </p:txBody>
      </p:sp>
      <p:pic>
        <p:nvPicPr>
          <p:cNvPr id="8" name="Image 7" descr="Une image contenant plein air, ciel, eau, arbre&#10;&#10;Le contenu généré par l’IA peut être incorrect.">
            <a:extLst>
              <a:ext uri="{FF2B5EF4-FFF2-40B4-BE49-F238E27FC236}">
                <a16:creationId xmlns:a16="http://schemas.microsoft.com/office/drawing/2014/main" id="{F5BCEF40-AB58-BEBB-FE7B-3C16EB708EA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9802" y="225420"/>
            <a:ext cx="3936000" cy="29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D3E36BE-D66D-66E0-324B-C44ADDFE3C0E}"/>
              </a:ext>
            </a:extLst>
          </p:cNvPr>
          <p:cNvSpPr txBox="1"/>
          <p:nvPr/>
        </p:nvSpPr>
        <p:spPr>
          <a:xfrm>
            <a:off x="8050060" y="2484199"/>
            <a:ext cx="393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Lucerne - </a:t>
            </a:r>
            <a:r>
              <a:rPr lang="fr-FR" sz="2400" b="1" dirty="0" err="1">
                <a:solidFill>
                  <a:schemeClr val="bg1"/>
                </a:solidFill>
              </a:rPr>
              <a:t>Spreuerbrücke</a:t>
            </a:r>
            <a:r>
              <a:rPr lang="fr-FR" sz="2400" b="1" dirty="0">
                <a:solidFill>
                  <a:schemeClr val="bg1"/>
                </a:solidFill>
              </a:rPr>
              <a:t> (</a:t>
            </a:r>
            <a:r>
              <a:rPr lang="fr-FR" sz="2400" b="1" dirty="0" err="1">
                <a:solidFill>
                  <a:schemeClr val="bg1"/>
                </a:solidFill>
              </a:rPr>
              <a:t>Altstadt</a:t>
            </a:r>
            <a:r>
              <a:rPr lang="fr-FR" sz="2400" b="1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11" name="Image 10" descr="Une image contenant bâtiment, plein air, ciel, nuit&#10;&#10;Le contenu généré par l’IA peut être incorrect.">
            <a:extLst>
              <a:ext uri="{FF2B5EF4-FFF2-40B4-BE49-F238E27FC236}">
                <a16:creationId xmlns:a16="http://schemas.microsoft.com/office/drawing/2014/main" id="{4CD6F038-F65C-906D-7CBE-730D42247FD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3858" y="3652890"/>
            <a:ext cx="5248000" cy="29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26B3B86C-3742-DD65-C494-489939AC925C}"/>
              </a:ext>
            </a:extLst>
          </p:cNvPr>
          <p:cNvSpPr txBox="1"/>
          <p:nvPr/>
        </p:nvSpPr>
        <p:spPr>
          <a:xfrm>
            <a:off x="8693063" y="4466703"/>
            <a:ext cx="329299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Pont de la Chapelle, ou Kapellbrücke la nuit à Lucerne. Octobre 2022.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eau&#10;&#10;Le contenu généré par l’IA peut être incorrect.">
            <a:extLst>
              <a:ext uri="{FF2B5EF4-FFF2-40B4-BE49-F238E27FC236}">
                <a16:creationId xmlns:a16="http://schemas.microsoft.com/office/drawing/2014/main" id="{8C184AAF-0159-1926-B83B-A9850E3AF7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1766" y="279000"/>
            <a:ext cx="4499992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411FF84-515C-D96F-FFC9-0EC170B0C588}"/>
              </a:ext>
            </a:extLst>
          </p:cNvPr>
          <p:cNvSpPr txBox="1"/>
          <p:nvPr/>
        </p:nvSpPr>
        <p:spPr>
          <a:xfrm>
            <a:off x="4158642" y="5748003"/>
            <a:ext cx="4634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façade de l'église des Jésuites de Lucerne.</a:t>
            </a: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thédrale, intérieur, Lieux sacrés, coffre&#10;&#10;Le contenu généré par l’IA peut être incorrect.">
            <a:extLst>
              <a:ext uri="{FF2B5EF4-FFF2-40B4-BE49-F238E27FC236}">
                <a16:creationId xmlns:a16="http://schemas.microsoft.com/office/drawing/2014/main" id="{E9B88880-DE76-29A3-5572-1B51C06599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000" y="234000"/>
            <a:ext cx="10224000" cy="639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6933B6-6B99-D254-425C-3E22357F2997}"/>
              </a:ext>
            </a:extLst>
          </p:cNvPr>
          <p:cNvSpPr txBox="1"/>
          <p:nvPr/>
        </p:nvSpPr>
        <p:spPr>
          <a:xfrm>
            <a:off x="2786367" y="6162335"/>
            <a:ext cx="69338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Saint-Paul de Lucerne, Suisse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exte, eau&#10;&#10;Le contenu généré par l’IA peut être incorrect.">
            <a:extLst>
              <a:ext uri="{FF2B5EF4-FFF2-40B4-BE49-F238E27FC236}">
                <a16:creationId xmlns:a16="http://schemas.microsoft.com/office/drawing/2014/main" id="{60F15232-98A2-C8C4-1B08-C7F613BCA1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000" y="421875"/>
            <a:ext cx="10692000" cy="60142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EE75E3-AC18-D811-EE07-A66C413B8957}"/>
              </a:ext>
            </a:extLst>
          </p:cNvPr>
          <p:cNvSpPr txBox="1"/>
          <p:nvPr/>
        </p:nvSpPr>
        <p:spPr>
          <a:xfrm>
            <a:off x="3173260" y="5974460"/>
            <a:ext cx="9018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palais des congrès de Lucerne.</a:t>
            </a: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panorama, arbre, ciel&#10;&#10;Le contenu généré par l’IA peut être incorrect.">
            <a:extLst>
              <a:ext uri="{FF2B5EF4-FFF2-40B4-BE49-F238E27FC236}">
                <a16:creationId xmlns:a16="http://schemas.microsoft.com/office/drawing/2014/main" id="{5DA0C28E-6531-0E7E-A6FC-7D3A688709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1167569"/>
            <a:ext cx="11592000" cy="414220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A184AE4-8762-8F74-82C9-737AB1F6A1A5}"/>
              </a:ext>
            </a:extLst>
          </p:cNvPr>
          <p:cNvSpPr txBox="1"/>
          <p:nvPr/>
        </p:nvSpPr>
        <p:spPr>
          <a:xfrm>
            <a:off x="5320145" y="5309777"/>
            <a:ext cx="6662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Lucerne</a:t>
            </a: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Photographie aérienne, Vue plongeante&#10;&#10;Le contenu généré par l’IA peut être incorrect.">
            <a:extLst>
              <a:ext uri="{FF2B5EF4-FFF2-40B4-BE49-F238E27FC236}">
                <a16:creationId xmlns:a16="http://schemas.microsoft.com/office/drawing/2014/main" id="{AD00A28D-C312-BC56-0C27-8298C7AC64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249" y="369000"/>
            <a:ext cx="4758697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6F797901-79BE-468B-9E42-3616871AE2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1682" y="369000"/>
            <a:ext cx="4368069" cy="291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ciel, scène, rue&#10;&#10;Le contenu généré par l’IA peut être incorrect.">
            <a:extLst>
              <a:ext uri="{FF2B5EF4-FFF2-40B4-BE49-F238E27FC236}">
                <a16:creationId xmlns:a16="http://schemas.microsoft.com/office/drawing/2014/main" id="{CC89EAC5-4E1A-8C55-C99C-18F006D058C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9901" y="3573001"/>
            <a:ext cx="4421996" cy="29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BD30B47-4068-8EBC-6B4A-297641615A20}"/>
              </a:ext>
            </a:extLst>
          </p:cNvPr>
          <p:cNvSpPr txBox="1"/>
          <p:nvPr/>
        </p:nvSpPr>
        <p:spPr>
          <a:xfrm>
            <a:off x="5438899" y="1262835"/>
            <a:ext cx="17219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La Vieille Ville De Lucerne</a:t>
            </a: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7884650C-D261-1719-4C77-2F323DCFC1C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636" y="3429000"/>
            <a:ext cx="4368073" cy="29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3E7803AA-2A71-206E-AFE3-20697785D87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1619" y="629648"/>
            <a:ext cx="4428000" cy="29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A392ED5-6981-52A3-4B34-9294B14E14F2}"/>
              </a:ext>
            </a:extLst>
          </p:cNvPr>
          <p:cNvSpPr txBox="1"/>
          <p:nvPr/>
        </p:nvSpPr>
        <p:spPr>
          <a:xfrm>
            <a:off x="1092530" y="2509409"/>
            <a:ext cx="6377049" cy="4750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lucerne-suisse-kapellbrucke.jpg 1 et 2</a:t>
            </a: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Le contenu généré par l’IA peut être incorrect.">
            <a:extLst>
              <a:ext uri="{FF2B5EF4-FFF2-40B4-BE49-F238E27FC236}">
                <a16:creationId xmlns:a16="http://schemas.microsoft.com/office/drawing/2014/main" id="{D16F70C9-3606-572C-6955-5E0075C84A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869" y="653143"/>
            <a:ext cx="4536000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529CC4-0B00-0A43-3EC2-4FCD13E43276}"/>
              </a:ext>
            </a:extLst>
          </p:cNvPr>
          <p:cNvSpPr txBox="1"/>
          <p:nvPr/>
        </p:nvSpPr>
        <p:spPr>
          <a:xfrm>
            <a:off x="1179617" y="3677143"/>
            <a:ext cx="4821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lucerne-barrage-reuss.jpg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sol, meubles&#10;&#10;Le contenu généré par l’IA peut être incorrect.">
            <a:extLst>
              <a:ext uri="{FF2B5EF4-FFF2-40B4-BE49-F238E27FC236}">
                <a16:creationId xmlns:a16="http://schemas.microsoft.com/office/drawing/2014/main" id="{9096B854-3A53-410B-5486-5087A66D10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8292" y="3265714"/>
            <a:ext cx="4482000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BF39E65-0C87-251B-A668-12A52079895B}"/>
              </a:ext>
            </a:extLst>
          </p:cNvPr>
          <p:cNvSpPr txBox="1"/>
          <p:nvPr/>
        </p:nvSpPr>
        <p:spPr>
          <a:xfrm>
            <a:off x="8634845" y="2804049"/>
            <a:ext cx="5660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lucerne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49374525-3D76-DA43-A426-33F0356FDE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498" y="2838203"/>
            <a:ext cx="5022000" cy="334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1E4997B-6D1F-922B-03CC-F1C942C7B96A}"/>
              </a:ext>
            </a:extLst>
          </p:cNvPr>
          <p:cNvSpPr txBox="1"/>
          <p:nvPr/>
        </p:nvSpPr>
        <p:spPr>
          <a:xfrm>
            <a:off x="6096000" y="3845314"/>
            <a:ext cx="60979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Lucerne- 1 et 2</a:t>
            </a:r>
          </a:p>
        </p:txBody>
      </p:sp>
      <p:pic>
        <p:nvPicPr>
          <p:cNvPr id="8" name="Image 7" descr="Une image contenant plein air, bâtiment, nuage, horloge&#10;&#10;Le contenu généré par l’IA peut être incorrect.">
            <a:extLst>
              <a:ext uri="{FF2B5EF4-FFF2-40B4-BE49-F238E27FC236}">
                <a16:creationId xmlns:a16="http://schemas.microsoft.com/office/drawing/2014/main" id="{44AE1E0E-939A-CF1D-3A2C-5FE3D83DAD6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1414" y="676894"/>
            <a:ext cx="4482000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DF8A9A75-82E6-8982-E843-B87109928A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98121" y="700644"/>
            <a:ext cx="4482000" cy="287086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8134C7-95F0-AEE2-E742-51F8F8FE907D}"/>
              </a:ext>
            </a:extLst>
          </p:cNvPr>
          <p:cNvSpPr txBox="1"/>
          <p:nvPr/>
        </p:nvSpPr>
        <p:spPr>
          <a:xfrm>
            <a:off x="798121" y="3571504"/>
            <a:ext cx="5822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vue-depuis-remparts-</a:t>
            </a:r>
            <a:r>
              <a:rPr lang="fr-FR" sz="2400" b="1" dirty="0" err="1">
                <a:solidFill>
                  <a:schemeClr val="bg1"/>
                </a:solidFill>
              </a:rPr>
              <a:t>lucerne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6" name="Image 5" descr="Une image contenant plein air, arbre, bâtiment, ciel&#10;&#10;Le contenu généré par l’IA peut être incorrect.">
            <a:extLst>
              <a:ext uri="{FF2B5EF4-FFF2-40B4-BE49-F238E27FC236}">
                <a16:creationId xmlns:a16="http://schemas.microsoft.com/office/drawing/2014/main" id="{274EC86D-1B68-0B17-AD56-873F498FC5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2666" y="3241964"/>
            <a:ext cx="4482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209FA44-99A9-867E-102B-755B8C703E3D}"/>
              </a:ext>
            </a:extLst>
          </p:cNvPr>
          <p:cNvSpPr txBox="1"/>
          <p:nvPr/>
        </p:nvSpPr>
        <p:spPr>
          <a:xfrm>
            <a:off x="8002483" y="2780299"/>
            <a:ext cx="448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terrasses-</a:t>
            </a:r>
            <a:r>
              <a:rPr lang="fr-FR" sz="2400" b="1" dirty="0" err="1">
                <a:solidFill>
                  <a:schemeClr val="bg1"/>
                </a:solidFill>
              </a:rPr>
              <a:t>lucerne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ature&#10;&#10;Le contenu généré par l’IA peut être incorrect.">
            <a:extLst>
              <a:ext uri="{FF2B5EF4-FFF2-40B4-BE49-F238E27FC236}">
                <a16:creationId xmlns:a16="http://schemas.microsoft.com/office/drawing/2014/main" id="{3B204A63-1E67-5189-4392-9E0F0D3535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780" y="3051959"/>
            <a:ext cx="5524148" cy="334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4C87EC-A179-F319-79F3-1BEFC7A086BB}"/>
              </a:ext>
            </a:extLst>
          </p:cNvPr>
          <p:cNvSpPr txBox="1"/>
          <p:nvPr/>
        </p:nvSpPr>
        <p:spPr>
          <a:xfrm>
            <a:off x="925037" y="2590294"/>
            <a:ext cx="5432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Le-mont-Pilatus-Lucerne-Suisse-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uage, paysage, arbre&#10;&#10;Le contenu généré par l’IA peut être incorrect.">
            <a:extLst>
              <a:ext uri="{FF2B5EF4-FFF2-40B4-BE49-F238E27FC236}">
                <a16:creationId xmlns:a16="http://schemas.microsoft.com/office/drawing/2014/main" id="{8DE4667C-75D0-66CF-168C-0DAAF9412C0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8514" y="441000"/>
            <a:ext cx="4930156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5D1A544C-D8D3-DE83-586F-23701CAF8C90}"/>
              </a:ext>
            </a:extLst>
          </p:cNvPr>
          <p:cNvSpPr txBox="1"/>
          <p:nvPr/>
        </p:nvSpPr>
        <p:spPr>
          <a:xfrm>
            <a:off x="7306625" y="3429000"/>
            <a:ext cx="42215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Les-remparts-du-Musegg-Lucerne-Suisse-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funiculaire&#10;&#10;Le contenu généré par l’IA peut être incorrect.">
            <a:extLst>
              <a:ext uri="{FF2B5EF4-FFF2-40B4-BE49-F238E27FC236}">
                <a16:creationId xmlns:a16="http://schemas.microsoft.com/office/drawing/2014/main" id="{08B3C3E6-B884-1ABB-96AE-CC7E27CDFF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9818" y="945807"/>
            <a:ext cx="4438820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F6326B-20CC-8481-7F88-2FA186196F55}"/>
              </a:ext>
            </a:extLst>
          </p:cNvPr>
          <p:cNvSpPr txBox="1"/>
          <p:nvPr/>
        </p:nvSpPr>
        <p:spPr>
          <a:xfrm>
            <a:off x="1638794" y="3869801"/>
            <a:ext cx="5011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luzern-funiculaire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arbre, voie ferrée, ciel&#10;&#10;Le contenu généré par l’IA peut être incorrect.">
            <a:extLst>
              <a:ext uri="{FF2B5EF4-FFF2-40B4-BE49-F238E27FC236}">
                <a16:creationId xmlns:a16="http://schemas.microsoft.com/office/drawing/2014/main" id="{FCAFC3F3-290E-94BB-2844-3A4C35F7BB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3364" y="2908718"/>
            <a:ext cx="4479854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6CC2567-66D0-95E8-039C-856CE10BE62C}"/>
              </a:ext>
            </a:extLst>
          </p:cNvPr>
          <p:cNvSpPr txBox="1"/>
          <p:nvPr/>
        </p:nvSpPr>
        <p:spPr>
          <a:xfrm>
            <a:off x="6096000" y="2447053"/>
            <a:ext cx="6084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train-cremaillere-mont-pilate-lucerne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eau&#10;&#10;Le contenu généré par l’IA peut être incorrect.">
            <a:extLst>
              <a:ext uri="{FF2B5EF4-FFF2-40B4-BE49-F238E27FC236}">
                <a16:creationId xmlns:a16="http://schemas.microsoft.com/office/drawing/2014/main" id="{A48DCAD6-80FF-79EA-0105-91298EB179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885" y="3040086"/>
            <a:ext cx="4477803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A79068A2-E85E-3F8C-AC06-4FA41EA178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5115" y="819397"/>
            <a:ext cx="3984000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56C07071-6306-6CD5-783C-2A1416D09E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499" y="2933205"/>
            <a:ext cx="3984000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 descr="Une image contenant plein air, ciel, Attraction touristique, parc d’attractions&#10;&#10;Le contenu généré par l’IA peut être incorrect.">
            <a:extLst>
              <a:ext uri="{FF2B5EF4-FFF2-40B4-BE49-F238E27FC236}">
                <a16:creationId xmlns:a16="http://schemas.microsoft.com/office/drawing/2014/main" id="{C3918019-ACC0-9B1B-D4CB-C766270304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9782" y="890649"/>
            <a:ext cx="3936000" cy="29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haussures, bâtiment&#10;&#10;Le contenu généré par l’IA peut être incorrect.">
            <a:extLst>
              <a:ext uri="{FF2B5EF4-FFF2-40B4-BE49-F238E27FC236}">
                <a16:creationId xmlns:a16="http://schemas.microsoft.com/office/drawing/2014/main" id="{2578C801-B59D-E54B-84F8-A92BACE84F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868" y="2361063"/>
            <a:ext cx="2988000" cy="398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nature, paysage, région montagneuse&#10;&#10;Le contenu généré par l’IA peut être incorrect.">
            <a:extLst>
              <a:ext uri="{FF2B5EF4-FFF2-40B4-BE49-F238E27FC236}">
                <a16:creationId xmlns:a16="http://schemas.microsoft.com/office/drawing/2014/main" id="{E78B56AB-2DF9-216E-61D6-1A539F53944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0132" y="547560"/>
            <a:ext cx="4320000" cy="288144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BA1F5C1-5786-91A5-4FD4-7AB6E027E7CC}"/>
              </a:ext>
            </a:extLst>
          </p:cNvPr>
          <p:cNvSpPr txBox="1"/>
          <p:nvPr/>
        </p:nvSpPr>
        <p:spPr>
          <a:xfrm>
            <a:off x="671868" y="913782"/>
            <a:ext cx="62097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 Lac Des Quatre Cantons Et Lucerne ( Suisse 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DE6555E-998D-E5E0-6CE9-7EED36D53EEE}"/>
              </a:ext>
            </a:extLst>
          </p:cNvPr>
          <p:cNvSpPr txBox="1"/>
          <p:nvPr/>
        </p:nvSpPr>
        <p:spPr>
          <a:xfrm>
            <a:off x="3998794" y="3829843"/>
            <a:ext cx="5158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335</Words>
  <Application>Microsoft Office PowerPoint</Application>
  <PresentationFormat>Grand écran</PresentationFormat>
  <Paragraphs>38</Paragraphs>
  <Slides>29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11</cp:revision>
  <dcterms:created xsi:type="dcterms:W3CDTF">2025-03-13T09:27:59Z</dcterms:created>
  <dcterms:modified xsi:type="dcterms:W3CDTF">2025-06-23T09:51:46Z</dcterms:modified>
</cp:coreProperties>
</file>