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1" r:id="rId3"/>
    <p:sldId id="272" r:id="rId4"/>
    <p:sldId id="270" r:id="rId5"/>
    <p:sldId id="269" r:id="rId6"/>
    <p:sldId id="268" r:id="rId7"/>
    <p:sldId id="267" r:id="rId8"/>
    <p:sldId id="266" r:id="rId9"/>
    <p:sldId id="265" r:id="rId10"/>
    <p:sldId id="264" r:id="rId11"/>
    <p:sldId id="263" r:id="rId12"/>
    <p:sldId id="262" r:id="rId13"/>
    <p:sldId id="261" r:id="rId14"/>
    <p:sldId id="260" r:id="rId15"/>
    <p:sldId id="259" r:id="rId16"/>
    <p:sldId id="258" r:id="rId17"/>
    <p:sldId id="257" r:id="rId18"/>
    <p:sldId id="273" r:id="rId19"/>
    <p:sldId id="274" r:id="rId20"/>
    <p:sldId id="275" r:id="rId21"/>
    <p:sldId id="277" r:id="rId22"/>
    <p:sldId id="278" r:id="rId23"/>
    <p:sldId id="279" r:id="rId24"/>
    <p:sldId id="280" r:id="rId25"/>
    <p:sldId id="281" r:id="rId26"/>
    <p:sldId id="282" r:id="rId27"/>
    <p:sldId id="283" r:id="rId28"/>
    <p:sldId id="284" r:id="rId29"/>
    <p:sldId id="285" r:id="rId30"/>
    <p:sldId id="286" r:id="rId31"/>
    <p:sldId id="287"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18" autoAdjust="0"/>
    <p:restoredTop sz="94660"/>
  </p:normalViewPr>
  <p:slideViewPr>
    <p:cSldViewPr snapToGrid="0">
      <p:cViewPr varScale="1">
        <p:scale>
          <a:sx n="63" d="100"/>
          <a:sy n="63" d="100"/>
        </p:scale>
        <p:origin x="475" y="2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CB089F3-6844-0085-E77E-42F217BC6E6B}"/>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95B6C09A-8209-4514-2BAE-1348CCA26B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FA6A5C66-C50A-98AD-A554-763D2A304684}"/>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5" name="Espace réservé du pied de page 4">
            <a:extLst>
              <a:ext uri="{FF2B5EF4-FFF2-40B4-BE49-F238E27FC236}">
                <a16:creationId xmlns:a16="http://schemas.microsoft.com/office/drawing/2014/main" id="{86F45E60-0C24-121D-12A9-D8DD333471B7}"/>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211EEA0-50D4-F6AF-B05F-B32D0557B15F}"/>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970474951"/>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B7A246C-B37E-3D51-AA10-F7CBCDFB2F02}"/>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CFABCDF7-765A-07E7-555E-81825C0FB43D}"/>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6502C7E-EA20-7016-6FA5-26742CE42247}"/>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5" name="Espace réservé du pied de page 4">
            <a:extLst>
              <a:ext uri="{FF2B5EF4-FFF2-40B4-BE49-F238E27FC236}">
                <a16:creationId xmlns:a16="http://schemas.microsoft.com/office/drawing/2014/main" id="{5331CAA5-8A70-19CA-5B17-40FB410B9A7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A356333-1ADA-D42E-E532-4A574080F4F9}"/>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133440137"/>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59A2E6-3414-FE3B-0DD2-40B1DE29667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2FEEC84-1C83-C4F1-7571-2F1C178E6A52}"/>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4F67399-358F-0E1E-0F44-2915671DC79A}"/>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5" name="Espace réservé du pied de page 4">
            <a:extLst>
              <a:ext uri="{FF2B5EF4-FFF2-40B4-BE49-F238E27FC236}">
                <a16:creationId xmlns:a16="http://schemas.microsoft.com/office/drawing/2014/main" id="{93229CF9-7B36-E59E-9305-D066389A73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BECE468-11AF-B55D-C725-23BCB7A2A70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3127790745"/>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7EFEF63-8840-2BE1-C576-2660BE81AF7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37E924D-CCF7-E876-F105-F3E6D996357E}"/>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DB64F69-05DF-ADF8-2BE1-B2B93B595007}"/>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42B206F5-507D-1604-3663-E207283D1DFF}"/>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6" name="Espace réservé du pied de page 5">
            <a:extLst>
              <a:ext uri="{FF2B5EF4-FFF2-40B4-BE49-F238E27FC236}">
                <a16:creationId xmlns:a16="http://schemas.microsoft.com/office/drawing/2014/main" id="{DEA58CD3-7C49-35BA-A26A-51733D798DF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C38830D-C42D-C826-7A44-954D887A91FB}"/>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82427654"/>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E8DF51-0AB6-10F3-EF55-8D99AA08C9F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B08D7E1A-B178-8165-02C5-D31C4DC77A0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C640F485-95FC-DB48-85C3-13557062D415}"/>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ED765EA7-27DB-FBD3-934E-29FCCCDAAA6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1D8E284-3E4D-9021-CACD-BDEF7A3BBD2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BCDE2FD3-83C0-A3BB-EF79-384ED5BBE2A5}"/>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8" name="Espace réservé du pied de page 7">
            <a:extLst>
              <a:ext uri="{FF2B5EF4-FFF2-40B4-BE49-F238E27FC236}">
                <a16:creationId xmlns:a16="http://schemas.microsoft.com/office/drawing/2014/main" id="{D53E4423-60B7-663C-EB33-A93F2FFAA66E}"/>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5EDCE821-6141-307B-835E-1F42FF8952D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354509432"/>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C2E40A-1DF7-F5A4-C5FD-521BE233D56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2C6357E0-D07F-E4EA-0FC5-8003A212B4D9}"/>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4" name="Espace réservé du pied de page 3">
            <a:extLst>
              <a:ext uri="{FF2B5EF4-FFF2-40B4-BE49-F238E27FC236}">
                <a16:creationId xmlns:a16="http://schemas.microsoft.com/office/drawing/2014/main" id="{A3ED47E1-D2B8-6726-EC8C-5C56DA2EC72D}"/>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E060852-C557-0E21-9696-8EDBD2FC7FF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407830132"/>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860FD76-139E-5B56-87E5-9B41743E9368}"/>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3" name="Espace réservé du pied de page 2">
            <a:extLst>
              <a:ext uri="{FF2B5EF4-FFF2-40B4-BE49-F238E27FC236}">
                <a16:creationId xmlns:a16="http://schemas.microsoft.com/office/drawing/2014/main" id="{394E18E9-4E2A-B44A-725A-C330E40EF30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3A1AB888-1E8A-33FD-B5BD-2A984E908E3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536894326"/>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316AFFF-15D1-16CC-43A3-D2DBAEC357E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AC5DFA6F-C200-DA46-A066-4EB8AAA6B8F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AF4B4A27-7D34-C752-E107-689EC99408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67376FE-A790-8C59-BD90-91ACEBCB357E}"/>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6" name="Espace réservé du pied de page 5">
            <a:extLst>
              <a:ext uri="{FF2B5EF4-FFF2-40B4-BE49-F238E27FC236}">
                <a16:creationId xmlns:a16="http://schemas.microsoft.com/office/drawing/2014/main" id="{9C8F7DC7-45CC-57BA-4033-AD2A196314F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0E83C21-7CC8-F40B-45B5-DF230B5059CC}"/>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654545384"/>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1A970D-F676-87E3-B8F6-5A3A6D8D444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5900529C-FA65-8622-5304-0B8E041FF1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919A119A-DD07-347F-89AD-E690660AAC4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756911E-1E55-4933-D202-062C0373B19F}"/>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6" name="Espace réservé du pied de page 5">
            <a:extLst>
              <a:ext uri="{FF2B5EF4-FFF2-40B4-BE49-F238E27FC236}">
                <a16:creationId xmlns:a16="http://schemas.microsoft.com/office/drawing/2014/main" id="{8035D872-202E-F54F-87E7-57B9CCCA805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9E46A997-1B11-F72C-298F-B2C693008E83}"/>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31791598"/>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29296-98F8-605B-009C-622A3D3C115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1635291-CDB6-70AB-C724-8AAC20397F2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F994723-B4FB-0BD0-AC0F-6C9245BBC5AC}"/>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5" name="Espace réservé du pied de page 4">
            <a:extLst>
              <a:ext uri="{FF2B5EF4-FFF2-40B4-BE49-F238E27FC236}">
                <a16:creationId xmlns:a16="http://schemas.microsoft.com/office/drawing/2014/main" id="{222ABAFA-2D71-820B-BF4D-4CD98DFA411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15E9E5-E0E5-D804-7C6C-8DE4A0D616B7}"/>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2821488242"/>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3E1E2D92-1232-FC6A-FCBF-1C73B707DF7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66E7EEF-1BCD-6123-21EE-3F97D0E34929}"/>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30DCB5C-802C-95C2-EA2E-8ADFE53290C7}"/>
              </a:ext>
            </a:extLst>
          </p:cNvPr>
          <p:cNvSpPr>
            <a:spLocks noGrp="1"/>
          </p:cNvSpPr>
          <p:nvPr>
            <p:ph type="dt" sz="half" idx="10"/>
          </p:nvPr>
        </p:nvSpPr>
        <p:spPr/>
        <p:txBody>
          <a:bodyPr/>
          <a:lstStyle/>
          <a:p>
            <a:fld id="{2C234826-C824-4A48-8CF1-B89DCDEE2041}" type="datetimeFigureOut">
              <a:rPr lang="fr-FR" smtClean="0"/>
              <a:t>02/07/2025</a:t>
            </a:fld>
            <a:endParaRPr lang="fr-FR"/>
          </a:p>
        </p:txBody>
      </p:sp>
      <p:sp>
        <p:nvSpPr>
          <p:cNvPr id="5" name="Espace réservé du pied de page 4">
            <a:extLst>
              <a:ext uri="{FF2B5EF4-FFF2-40B4-BE49-F238E27FC236}">
                <a16:creationId xmlns:a16="http://schemas.microsoft.com/office/drawing/2014/main" id="{CF0BAEA6-71B5-2813-2271-B1E9C0CAA86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89FA58A-C1C0-415C-7767-BC536CD65FAD}"/>
              </a:ext>
            </a:extLst>
          </p:cNvPr>
          <p:cNvSpPr>
            <a:spLocks noGrp="1"/>
          </p:cNvSpPr>
          <p:nvPr>
            <p:ph type="sldNum" sz="quarter" idx="12"/>
          </p:nvPr>
        </p:nvSpPr>
        <p:spPr/>
        <p:txBody>
          <a:bodyPr/>
          <a:lstStyle/>
          <a:p>
            <a:fld id="{5E1A2961-93A7-414B-AAF6-7AFCBA24E6C0}" type="slidenum">
              <a:rPr lang="fr-FR" smtClean="0"/>
              <a:t>‹N°›</a:t>
            </a:fld>
            <a:endParaRPr lang="fr-FR"/>
          </a:p>
        </p:txBody>
      </p:sp>
    </p:spTree>
    <p:extLst>
      <p:ext uri="{BB962C8B-B14F-4D97-AF65-F5344CB8AC3E}">
        <p14:creationId xmlns:p14="http://schemas.microsoft.com/office/powerpoint/2010/main" val="1435862787"/>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11726646-FEBC-08E8-7144-85451D5EDC1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A6B52F3A-F91D-E677-E206-F8D1E5F558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6C1E6F0-8949-50FB-5292-1F9FBFDAD58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2C234826-C824-4A48-8CF1-B89DCDEE2041}" type="datetimeFigureOut">
              <a:rPr lang="fr-FR" smtClean="0"/>
              <a:t>02/07/2025</a:t>
            </a:fld>
            <a:endParaRPr lang="fr-FR"/>
          </a:p>
        </p:txBody>
      </p:sp>
      <p:sp>
        <p:nvSpPr>
          <p:cNvPr id="5" name="Espace réservé du pied de page 4">
            <a:extLst>
              <a:ext uri="{FF2B5EF4-FFF2-40B4-BE49-F238E27FC236}">
                <a16:creationId xmlns:a16="http://schemas.microsoft.com/office/drawing/2014/main" id="{4DCF888B-DBE1-6427-B412-DD7FBE2E311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566BB2D-29F0-85C4-4002-3A863582C61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5E1A2961-93A7-414B-AAF6-7AFCBA24E6C0}" type="slidenum">
              <a:rPr lang="fr-FR" smtClean="0"/>
              <a:t>‹N°›</a:t>
            </a:fld>
            <a:endParaRPr lang="fr-FR"/>
          </a:p>
        </p:txBody>
      </p:sp>
    </p:spTree>
    <p:extLst>
      <p:ext uri="{BB962C8B-B14F-4D97-AF65-F5344CB8AC3E}">
        <p14:creationId xmlns:p14="http://schemas.microsoft.com/office/powerpoint/2010/main" val="359781191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pic>
        <p:nvPicPr>
          <p:cNvPr id="3" name="Image 2" descr="Une image contenant invertébré, barrière de corail, Organisme, Invertébrés marins&#10;&#10;Le contenu généré par l’IA peut être incorrect.">
            <a:extLst>
              <a:ext uri="{FF2B5EF4-FFF2-40B4-BE49-F238E27FC236}">
                <a16:creationId xmlns:a16="http://schemas.microsoft.com/office/drawing/2014/main" id="{09BD0CA2-016B-EB86-6907-55CE3ABDF69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438144" y="279000"/>
            <a:ext cx="504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D03E4DE5-514B-3E7C-36C5-F0DB0E3DAC6E}"/>
              </a:ext>
            </a:extLst>
          </p:cNvPr>
          <p:cNvSpPr txBox="1"/>
          <p:nvPr/>
        </p:nvSpPr>
        <p:spPr>
          <a:xfrm>
            <a:off x="8595360" y="3285744"/>
            <a:ext cx="3450336" cy="1569660"/>
          </a:xfrm>
          <a:prstGeom prst="rect">
            <a:avLst/>
          </a:prstGeom>
          <a:noFill/>
        </p:spPr>
        <p:txBody>
          <a:bodyPr wrap="square" rtlCol="0">
            <a:spAutoFit/>
          </a:bodyPr>
          <a:lstStyle/>
          <a:p>
            <a:r>
              <a:rPr lang="fr-FR" sz="2400" b="1" dirty="0">
                <a:solidFill>
                  <a:srgbClr val="FFFF00"/>
                </a:solidFill>
              </a:rPr>
              <a:t>	</a:t>
            </a:r>
          </a:p>
          <a:p>
            <a:r>
              <a:rPr lang="fr-FR" sz="2400" b="1" dirty="0">
                <a:solidFill>
                  <a:srgbClr val="FFFF00"/>
                </a:solidFill>
              </a:rPr>
              <a:t>Étoile de mer à couronne d'épines ( Acanthaster </a:t>
            </a:r>
            <a:r>
              <a:rPr lang="fr-FR" sz="2400" b="1" dirty="0" err="1">
                <a:solidFill>
                  <a:srgbClr val="FFFF00"/>
                </a:solidFill>
              </a:rPr>
              <a:t>planci</a:t>
            </a:r>
            <a:r>
              <a:rPr lang="fr-FR" sz="2400" b="1" dirty="0">
                <a:solidFill>
                  <a:srgbClr val="FFFF00"/>
                </a:solidFill>
              </a:rPr>
              <a:t> ).</a:t>
            </a:r>
          </a:p>
        </p:txBody>
      </p:sp>
      <p:sp>
        <p:nvSpPr>
          <p:cNvPr id="6" name="ZoneTexte 5">
            <a:extLst>
              <a:ext uri="{FF2B5EF4-FFF2-40B4-BE49-F238E27FC236}">
                <a16:creationId xmlns:a16="http://schemas.microsoft.com/office/drawing/2014/main" id="{A1501416-D26E-411F-2B8E-38915F219502}"/>
              </a:ext>
            </a:extLst>
          </p:cNvPr>
          <p:cNvSpPr txBox="1"/>
          <p:nvPr/>
        </p:nvSpPr>
        <p:spPr>
          <a:xfrm>
            <a:off x="3803904" y="5748003"/>
            <a:ext cx="5040000" cy="830997"/>
          </a:xfrm>
          <a:prstGeom prst="rect">
            <a:avLst/>
          </a:prstGeom>
          <a:noFill/>
        </p:spPr>
        <p:txBody>
          <a:bodyPr wrap="square" rtlCol="0">
            <a:spAutoFit/>
          </a:bodyPr>
          <a:lstStyle/>
          <a:p>
            <a:r>
              <a:rPr lang="fr-FR" sz="2400" b="1">
                <a:solidFill>
                  <a:srgbClr val="FFFF00"/>
                </a:solidFill>
              </a:rPr>
              <a:t>La Grande Barrière de corail ou récif de la Grande Barrière </a:t>
            </a:r>
            <a:endParaRPr lang="fr-FR" sz="2400" b="1" dirty="0">
              <a:solidFill>
                <a:srgbClr val="FFFF00"/>
              </a:solidFill>
            </a:endParaRPr>
          </a:p>
        </p:txBody>
      </p:sp>
    </p:spTree>
    <p:extLst>
      <p:ext uri="{BB962C8B-B14F-4D97-AF65-F5344CB8AC3E}">
        <p14:creationId xmlns:p14="http://schemas.microsoft.com/office/powerpoint/2010/main" val="699682448"/>
      </p:ext>
    </p:extLst>
  </p:cSld>
  <p:clrMapOvr>
    <a:masterClrMapping/>
  </p:clrMapOvr>
  <mc:AlternateContent xmlns:mc="http://schemas.openxmlformats.org/markup-compatibility/2006">
    <mc:Choice xmlns:p14="http://schemas.microsoft.com/office/powerpoint/2010/main" Requires="p14">
      <p:transition spd="slow" p14:dur="5000">
        <p14:prism isContent="1"/>
        <p:sndAc>
          <p:stSnd>
            <p:snd r:embed="rId2" name="BALLADE DANS LA MER DE CORAIL.wav"/>
          </p:stSnd>
        </p:sndAc>
      </p:transition>
    </mc:Choice>
    <mc:Fallback>
      <p:transition spd="slow">
        <p:fade/>
        <p:sndAc>
          <p:stSnd>
            <p:snd r:embed="rId2" name="BALLADE DANS LA MER DE CORAIL.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AD7479EB-B6BE-B61D-A1E3-A19D49436CC1}"/>
            </a:ext>
          </a:extLst>
        </p:cNvPr>
        <p:cNvGrpSpPr/>
        <p:nvPr/>
      </p:nvGrpSpPr>
      <p:grpSpPr>
        <a:xfrm>
          <a:off x="0" y="0"/>
          <a:ext cx="0" cy="0"/>
          <a:chOff x="0" y="0"/>
          <a:chExt cx="0" cy="0"/>
        </a:xfrm>
      </p:grpSpPr>
      <p:pic>
        <p:nvPicPr>
          <p:cNvPr id="3" name="Image 2" descr="Une image contenant eau, sous-marin, Biologie marine, Organisme&#10;&#10;Le contenu généré par l’IA peut être incorrect.">
            <a:extLst>
              <a:ext uri="{FF2B5EF4-FFF2-40B4-BE49-F238E27FC236}">
                <a16:creationId xmlns:a16="http://schemas.microsoft.com/office/drawing/2014/main" id="{D59D8BC1-2A4D-80F8-74FF-F57B0832947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90848" y="279000"/>
            <a:ext cx="472352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832B2ED-9A77-EEF4-7ED7-404E53C2815C}"/>
              </a:ext>
            </a:extLst>
          </p:cNvPr>
          <p:cNvSpPr txBox="1"/>
          <p:nvPr/>
        </p:nvSpPr>
        <p:spPr>
          <a:xfrm>
            <a:off x="186944" y="3197353"/>
            <a:ext cx="3840480" cy="1569660"/>
          </a:xfrm>
          <a:prstGeom prst="rect">
            <a:avLst/>
          </a:prstGeom>
          <a:noFill/>
        </p:spPr>
        <p:txBody>
          <a:bodyPr wrap="square" rtlCol="0">
            <a:spAutoFit/>
          </a:bodyPr>
          <a:lstStyle/>
          <a:p>
            <a:r>
              <a:rPr lang="fr-FR" sz="2400" b="1" dirty="0">
                <a:solidFill>
                  <a:schemeClr val="bg1"/>
                </a:solidFill>
              </a:rPr>
              <a:t>Étoile de mer sur du corail. Les touristes photographient souvent la beauté naturelle du récif.</a:t>
            </a:r>
          </a:p>
        </p:txBody>
      </p:sp>
    </p:spTree>
    <p:extLst>
      <p:ext uri="{BB962C8B-B14F-4D97-AF65-F5344CB8AC3E}">
        <p14:creationId xmlns:p14="http://schemas.microsoft.com/office/powerpoint/2010/main" val="2318005915"/>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201CE79-8483-E231-CF1B-2D97B822ADC0}"/>
            </a:ext>
          </a:extLst>
        </p:cNvPr>
        <p:cNvGrpSpPr/>
        <p:nvPr/>
      </p:nvGrpSpPr>
      <p:grpSpPr>
        <a:xfrm>
          <a:off x="0" y="0"/>
          <a:ext cx="0" cy="0"/>
          <a:chOff x="0" y="0"/>
          <a:chExt cx="0" cy="0"/>
        </a:xfrm>
      </p:grpSpPr>
      <p:pic>
        <p:nvPicPr>
          <p:cNvPr id="3" name="Image 2" descr="Une image contenant barrière de corail, sous-marin, Organisme, Récif corallien&#10;&#10;Le contenu généré par l’IA peut être incorrect.">
            <a:extLst>
              <a:ext uri="{FF2B5EF4-FFF2-40B4-BE49-F238E27FC236}">
                <a16:creationId xmlns:a16="http://schemas.microsoft.com/office/drawing/2014/main" id="{C8741107-F89C-489C-FC4E-30EDC5050C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21792"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42FB73F-1191-87E6-51A8-217D0436A32C}"/>
              </a:ext>
            </a:extLst>
          </p:cNvPr>
          <p:cNvSpPr txBox="1"/>
          <p:nvPr/>
        </p:nvSpPr>
        <p:spPr>
          <a:xfrm>
            <a:off x="9253728" y="1536174"/>
            <a:ext cx="2804160" cy="3785652"/>
          </a:xfrm>
          <a:prstGeom prst="rect">
            <a:avLst/>
          </a:prstGeom>
          <a:noFill/>
        </p:spPr>
        <p:txBody>
          <a:bodyPr wrap="square" rtlCol="0">
            <a:spAutoFit/>
          </a:bodyPr>
          <a:lstStyle/>
          <a:p>
            <a:r>
              <a:rPr lang="fr-FR" sz="2400" b="1">
                <a:solidFill>
                  <a:srgbClr val="FFFF00"/>
                </a:solidFill>
              </a:rPr>
              <a:t>Une variété de coraux forme un affleurement sur le récif Flynn, une partie de la Grande Barrière de corail près de Cairns, Queensland, Australie .</a:t>
            </a:r>
            <a:endParaRPr lang="fr-FR" sz="2400" b="1" dirty="0">
              <a:solidFill>
                <a:srgbClr val="FFFF00"/>
              </a:solidFill>
            </a:endParaRPr>
          </a:p>
        </p:txBody>
      </p:sp>
    </p:spTree>
    <p:extLst>
      <p:ext uri="{BB962C8B-B14F-4D97-AF65-F5344CB8AC3E}">
        <p14:creationId xmlns:p14="http://schemas.microsoft.com/office/powerpoint/2010/main" val="726299070"/>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a:extLst>
            <a:ext uri="{FF2B5EF4-FFF2-40B4-BE49-F238E27FC236}">
              <a16:creationId xmlns:a16="http://schemas.microsoft.com/office/drawing/2014/main" id="{0313EB85-F805-F7A8-6677-7381ED936807}"/>
            </a:ext>
          </a:extLst>
        </p:cNvPr>
        <p:cNvGrpSpPr/>
        <p:nvPr/>
      </p:nvGrpSpPr>
      <p:grpSpPr>
        <a:xfrm>
          <a:off x="0" y="0"/>
          <a:ext cx="0" cy="0"/>
          <a:chOff x="0" y="0"/>
          <a:chExt cx="0" cy="0"/>
        </a:xfrm>
      </p:grpSpPr>
      <p:pic>
        <p:nvPicPr>
          <p:cNvPr id="3" name="Image 2" descr="Une image contenant barrière de corail, sous-marin, Biologie marine, Organisme&#10;&#10;Le contenu généré par l’IA peut être incorrect.">
            <a:extLst>
              <a:ext uri="{FF2B5EF4-FFF2-40B4-BE49-F238E27FC236}">
                <a16:creationId xmlns:a16="http://schemas.microsoft.com/office/drawing/2014/main" id="{DB3038A8-C5A6-446D-87CF-EE3B08C85C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3978"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238FF43-E4E6-B574-1B27-9B8A72A3A14D}"/>
              </a:ext>
            </a:extLst>
          </p:cNvPr>
          <p:cNvSpPr txBox="1"/>
          <p:nvPr/>
        </p:nvSpPr>
        <p:spPr>
          <a:xfrm>
            <a:off x="195834" y="2938272"/>
            <a:ext cx="3462528" cy="2308324"/>
          </a:xfrm>
          <a:prstGeom prst="rect">
            <a:avLst/>
          </a:prstGeom>
          <a:noFill/>
        </p:spPr>
        <p:txBody>
          <a:bodyPr wrap="square" rtlCol="0">
            <a:spAutoFit/>
          </a:bodyPr>
          <a:lstStyle/>
          <a:p>
            <a:r>
              <a:rPr lang="fr-FR" sz="2400" b="1">
                <a:solidFill>
                  <a:srgbClr val="FFFF00"/>
                </a:solidFill>
              </a:rPr>
              <a:t>Éponge à oreilles d'éléphant violette ( Ianthella basta ). Steve's Bommie, récifs Ribbon, Grande Barrière de corail.</a:t>
            </a:r>
            <a:endParaRPr lang="fr-FR" sz="2400" b="1" dirty="0">
              <a:solidFill>
                <a:srgbClr val="FFFF00"/>
              </a:solidFill>
            </a:endParaRPr>
          </a:p>
        </p:txBody>
      </p:sp>
    </p:spTree>
    <p:extLst>
      <p:ext uri="{BB962C8B-B14F-4D97-AF65-F5344CB8AC3E}">
        <p14:creationId xmlns:p14="http://schemas.microsoft.com/office/powerpoint/2010/main" val="900448284"/>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65796E7D-867B-94DE-F7BC-535DFC051FBA}"/>
            </a:ext>
          </a:extLst>
        </p:cNvPr>
        <p:cNvGrpSpPr/>
        <p:nvPr/>
      </p:nvGrpSpPr>
      <p:grpSpPr>
        <a:xfrm>
          <a:off x="0" y="0"/>
          <a:ext cx="0" cy="0"/>
          <a:chOff x="0" y="0"/>
          <a:chExt cx="0" cy="0"/>
        </a:xfrm>
      </p:grpSpPr>
      <p:pic>
        <p:nvPicPr>
          <p:cNvPr id="3" name="Image 2" descr="Une image contenant Organisme, sous-marin, Récif corallien, Biologie marine&#10;&#10;Le contenu généré par l’IA peut être incorrect.">
            <a:extLst>
              <a:ext uri="{FF2B5EF4-FFF2-40B4-BE49-F238E27FC236}">
                <a16:creationId xmlns:a16="http://schemas.microsoft.com/office/drawing/2014/main" id="{C7961935-010C-8254-E9EA-12220806FD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0825" y="279000"/>
            <a:ext cx="708922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F5F6705-7964-D741-90D6-A3BE5E6FFDA4}"/>
              </a:ext>
            </a:extLst>
          </p:cNvPr>
          <p:cNvSpPr txBox="1"/>
          <p:nvPr/>
        </p:nvSpPr>
        <p:spPr>
          <a:xfrm>
            <a:off x="7711239" y="1950720"/>
            <a:ext cx="4120896" cy="4154984"/>
          </a:xfrm>
          <a:prstGeom prst="rect">
            <a:avLst/>
          </a:prstGeom>
          <a:noFill/>
        </p:spPr>
        <p:txBody>
          <a:bodyPr wrap="square" rtlCol="0">
            <a:spAutoFit/>
          </a:bodyPr>
          <a:lstStyle/>
          <a:p>
            <a:r>
              <a:rPr lang="fr-FR" sz="2400" b="1">
                <a:solidFill>
                  <a:srgbClr val="FFFF00"/>
                </a:solidFill>
              </a:rPr>
              <a:t>Un corail Porites sur le récif Flynn, une partie de la Grande Barrière de corail près de Cairns, dans le Queensland, en Australie. Il peut abriter d'autres espèces, comme de minuscules vers en éventail. Les coordonnées géographiques sont approximatives .</a:t>
            </a:r>
            <a:endParaRPr lang="fr-FR" sz="2400" b="1" dirty="0">
              <a:solidFill>
                <a:srgbClr val="FFFF00"/>
              </a:solidFill>
            </a:endParaRPr>
          </a:p>
        </p:txBody>
      </p:sp>
    </p:spTree>
    <p:extLst>
      <p:ext uri="{BB962C8B-B14F-4D97-AF65-F5344CB8AC3E}">
        <p14:creationId xmlns:p14="http://schemas.microsoft.com/office/powerpoint/2010/main" val="2289918103"/>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A3D25D70-84B2-51E2-9BEF-63E74C2E65A1}"/>
            </a:ext>
          </a:extLst>
        </p:cNvPr>
        <p:cNvGrpSpPr/>
        <p:nvPr/>
      </p:nvGrpSpPr>
      <p:grpSpPr>
        <a:xfrm>
          <a:off x="0" y="0"/>
          <a:ext cx="0" cy="0"/>
          <a:chOff x="0" y="0"/>
          <a:chExt cx="0" cy="0"/>
        </a:xfrm>
      </p:grpSpPr>
      <p:pic>
        <p:nvPicPr>
          <p:cNvPr id="3" name="Image 2" descr="Une image contenant Organisme, sous-marin, Récif corallien, Biologie marine&#10;&#10;Le contenu généré par l’IA peut être incorrect.">
            <a:extLst>
              <a:ext uri="{FF2B5EF4-FFF2-40B4-BE49-F238E27FC236}">
                <a16:creationId xmlns:a16="http://schemas.microsoft.com/office/drawing/2014/main" id="{2412A71C-B9C2-4324-AE4B-0AEFE6794B7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95173" y="279000"/>
            <a:ext cx="876521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F84D125-D7B7-FBBB-D1A4-991D2ECADF40}"/>
              </a:ext>
            </a:extLst>
          </p:cNvPr>
          <p:cNvSpPr txBox="1"/>
          <p:nvPr/>
        </p:nvSpPr>
        <p:spPr>
          <a:xfrm>
            <a:off x="130053" y="2731008"/>
            <a:ext cx="2885445" cy="2308324"/>
          </a:xfrm>
          <a:prstGeom prst="rect">
            <a:avLst/>
          </a:prstGeom>
          <a:noFill/>
        </p:spPr>
        <p:txBody>
          <a:bodyPr wrap="square" rtlCol="0">
            <a:spAutoFit/>
          </a:bodyPr>
          <a:lstStyle/>
          <a:p>
            <a:r>
              <a:rPr lang="fr-FR" sz="2400" b="1">
                <a:solidFill>
                  <a:schemeClr val="bg1"/>
                </a:solidFill>
              </a:rPr>
              <a:t>Le corail Turbinaria mesenterina . Tracey's Wonderland, récifs Ribbon, Grande Barrière de corail</a:t>
            </a:r>
            <a:endParaRPr lang="fr-FR" sz="2400" b="1" dirty="0">
              <a:solidFill>
                <a:schemeClr val="bg1"/>
              </a:solidFill>
            </a:endParaRPr>
          </a:p>
        </p:txBody>
      </p:sp>
    </p:spTree>
    <p:extLst>
      <p:ext uri="{BB962C8B-B14F-4D97-AF65-F5344CB8AC3E}">
        <p14:creationId xmlns:p14="http://schemas.microsoft.com/office/powerpoint/2010/main" val="191106150"/>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565FE46B-AA64-FF91-4B5D-110509018D87}"/>
            </a:ext>
          </a:extLst>
        </p:cNvPr>
        <p:cNvGrpSpPr/>
        <p:nvPr/>
      </p:nvGrpSpPr>
      <p:grpSpPr>
        <a:xfrm>
          <a:off x="0" y="0"/>
          <a:ext cx="0" cy="0"/>
          <a:chOff x="0" y="0"/>
          <a:chExt cx="0" cy="0"/>
        </a:xfrm>
      </p:grpSpPr>
      <p:pic>
        <p:nvPicPr>
          <p:cNvPr id="3" name="Image 2" descr="Une image contenant barrière de corail, Organisme, sous-marin, invertébré&#10;&#10;Le contenu généré par l’IA peut être incorrect.">
            <a:extLst>
              <a:ext uri="{FF2B5EF4-FFF2-40B4-BE49-F238E27FC236}">
                <a16:creationId xmlns:a16="http://schemas.microsoft.com/office/drawing/2014/main" id="{C8312A0D-BBF8-1EE5-7A59-9293360010E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99A5C16-3324-8264-95F4-572072B43464}"/>
              </a:ext>
            </a:extLst>
          </p:cNvPr>
          <p:cNvSpPr txBox="1"/>
          <p:nvPr/>
        </p:nvSpPr>
        <p:spPr>
          <a:xfrm>
            <a:off x="8680704" y="3106203"/>
            <a:ext cx="3084576" cy="1938992"/>
          </a:xfrm>
          <a:prstGeom prst="rect">
            <a:avLst/>
          </a:prstGeom>
          <a:noFill/>
        </p:spPr>
        <p:txBody>
          <a:bodyPr wrap="square" rtlCol="0">
            <a:spAutoFit/>
          </a:bodyPr>
          <a:lstStyle/>
          <a:p>
            <a:r>
              <a:rPr lang="fr-FR" sz="2400" b="1" dirty="0" err="1">
                <a:solidFill>
                  <a:schemeClr val="bg1"/>
                </a:solidFill>
              </a:rPr>
              <a:t>Knopia</a:t>
            </a:r>
            <a:r>
              <a:rPr lang="fr-FR" sz="2400" b="1" dirty="0">
                <a:solidFill>
                  <a:schemeClr val="bg1"/>
                </a:solidFill>
              </a:rPr>
              <a:t> </a:t>
            </a:r>
            <a:r>
              <a:rPr lang="fr-FR" sz="2400" b="1" dirty="0" err="1">
                <a:solidFill>
                  <a:schemeClr val="bg1"/>
                </a:solidFill>
              </a:rPr>
              <a:t>octocontacanalis</a:t>
            </a:r>
            <a:r>
              <a:rPr lang="fr-FR" sz="2400" b="1" dirty="0">
                <a:solidFill>
                  <a:schemeClr val="bg1"/>
                </a:solidFill>
              </a:rPr>
              <a:t> . Plongée exploratoire, Grande Barrière de corail</a:t>
            </a:r>
          </a:p>
        </p:txBody>
      </p:sp>
    </p:spTree>
    <p:extLst>
      <p:ext uri="{BB962C8B-B14F-4D97-AF65-F5344CB8AC3E}">
        <p14:creationId xmlns:p14="http://schemas.microsoft.com/office/powerpoint/2010/main" val="702007867"/>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5">
          <a:fgClr>
            <a:schemeClr val="tx2"/>
          </a:fgClr>
          <a:bgClr>
            <a:schemeClr val="bg1"/>
          </a:bgClr>
        </a:pattFill>
        <a:effectLst/>
      </p:bgPr>
    </p:bg>
    <p:spTree>
      <p:nvGrpSpPr>
        <p:cNvPr id="1" name="">
          <a:extLst>
            <a:ext uri="{FF2B5EF4-FFF2-40B4-BE49-F238E27FC236}">
              <a16:creationId xmlns:a16="http://schemas.microsoft.com/office/drawing/2014/main" id="{CCA4F401-5D9A-F3BF-AA34-7FB4F0744FFC}"/>
            </a:ext>
          </a:extLst>
        </p:cNvPr>
        <p:cNvGrpSpPr/>
        <p:nvPr/>
      </p:nvGrpSpPr>
      <p:grpSpPr>
        <a:xfrm>
          <a:off x="0" y="0"/>
          <a:ext cx="0" cy="0"/>
          <a:chOff x="0" y="0"/>
          <a:chExt cx="0" cy="0"/>
        </a:xfrm>
      </p:grpSpPr>
      <p:pic>
        <p:nvPicPr>
          <p:cNvPr id="3" name="Image 2" descr="Une image contenant barrière de corail, invertébré, Organisme, Invertébrés marins&#10;&#10;Le contenu généré par l’IA peut être incorrect.">
            <a:extLst>
              <a:ext uri="{FF2B5EF4-FFF2-40B4-BE49-F238E27FC236}">
                <a16:creationId xmlns:a16="http://schemas.microsoft.com/office/drawing/2014/main" id="{AED7D517-83F5-DAB1-596F-A45254D046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97630" y="279000"/>
            <a:ext cx="8765218"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0710E91-A900-8563-6EF3-AE21E400DB84}"/>
              </a:ext>
            </a:extLst>
          </p:cNvPr>
          <p:cNvSpPr txBox="1"/>
          <p:nvPr/>
        </p:nvSpPr>
        <p:spPr>
          <a:xfrm>
            <a:off x="365760" y="2238332"/>
            <a:ext cx="2714750" cy="3046988"/>
          </a:xfrm>
          <a:prstGeom prst="rect">
            <a:avLst/>
          </a:prstGeom>
          <a:noFill/>
        </p:spPr>
        <p:txBody>
          <a:bodyPr wrap="square" rtlCol="0">
            <a:spAutoFit/>
          </a:bodyPr>
          <a:lstStyle/>
          <a:p>
            <a:r>
              <a:rPr lang="fr-FR" sz="2400" b="1">
                <a:solidFill>
                  <a:srgbClr val="FFFF00"/>
                </a:solidFill>
              </a:rPr>
              <a:t>Corail soleil orange ( Tubastrea faulkneri ). Steve's Bommie, récifs Ribbon, Grande Barrière de corail</a:t>
            </a:r>
            <a:endParaRPr lang="fr-FR" sz="2400" b="1" dirty="0">
              <a:solidFill>
                <a:srgbClr val="FFFF00"/>
              </a:solidFill>
            </a:endParaRPr>
          </a:p>
        </p:txBody>
      </p:sp>
    </p:spTree>
    <p:extLst>
      <p:ext uri="{BB962C8B-B14F-4D97-AF65-F5344CB8AC3E}">
        <p14:creationId xmlns:p14="http://schemas.microsoft.com/office/powerpoint/2010/main" val="1920281277"/>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72AB7AE7-DBF7-214D-014C-242A33C48C22}"/>
            </a:ext>
          </a:extLst>
        </p:cNvPr>
        <p:cNvGrpSpPr/>
        <p:nvPr/>
      </p:nvGrpSpPr>
      <p:grpSpPr>
        <a:xfrm>
          <a:off x="0" y="0"/>
          <a:ext cx="0" cy="0"/>
          <a:chOff x="0" y="0"/>
          <a:chExt cx="0" cy="0"/>
        </a:xfrm>
      </p:grpSpPr>
      <p:pic>
        <p:nvPicPr>
          <p:cNvPr id="3" name="Image 2" descr="Une image contenant barrière de corail, Organisme, Biologie marine, ver&#10;&#10;Le contenu généré par l’IA peut être incorrect.">
            <a:extLst>
              <a:ext uri="{FF2B5EF4-FFF2-40B4-BE49-F238E27FC236}">
                <a16:creationId xmlns:a16="http://schemas.microsoft.com/office/drawing/2014/main" id="{97E974C5-E7D4-260F-B145-7F2EACD4DF4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7314" y="279000"/>
            <a:ext cx="876521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8F48967-0E9F-DE5C-5F30-3F2CCF9839C3}"/>
              </a:ext>
            </a:extLst>
          </p:cNvPr>
          <p:cNvSpPr txBox="1"/>
          <p:nvPr/>
        </p:nvSpPr>
        <p:spPr>
          <a:xfrm>
            <a:off x="9343965" y="2426208"/>
            <a:ext cx="2877312" cy="2308324"/>
          </a:xfrm>
          <a:prstGeom prst="rect">
            <a:avLst/>
          </a:prstGeom>
          <a:noFill/>
        </p:spPr>
        <p:txBody>
          <a:bodyPr wrap="square" rtlCol="0">
            <a:spAutoFit/>
          </a:bodyPr>
          <a:lstStyle/>
          <a:p>
            <a:r>
              <a:rPr lang="fr-FR" sz="2400" b="1">
                <a:solidFill>
                  <a:schemeClr val="bg1"/>
                </a:solidFill>
              </a:rPr>
              <a:t>Le ver plat Pseudoceros sapphirinus . Phare, récifs Ribbon, Grande Barrière de corail.</a:t>
            </a:r>
            <a:endParaRPr lang="fr-FR" sz="2400" b="1" dirty="0">
              <a:solidFill>
                <a:schemeClr val="bg1"/>
              </a:solidFill>
            </a:endParaRPr>
          </a:p>
        </p:txBody>
      </p:sp>
    </p:spTree>
    <p:extLst>
      <p:ext uri="{BB962C8B-B14F-4D97-AF65-F5344CB8AC3E}">
        <p14:creationId xmlns:p14="http://schemas.microsoft.com/office/powerpoint/2010/main" val="1724928830"/>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E0DB5EC-8847-B2BC-9221-70EB9D8A5396}"/>
            </a:ext>
          </a:extLst>
        </p:cNvPr>
        <p:cNvGrpSpPr/>
        <p:nvPr/>
      </p:nvGrpSpPr>
      <p:grpSpPr>
        <a:xfrm>
          <a:off x="0" y="0"/>
          <a:ext cx="0" cy="0"/>
          <a:chOff x="0" y="0"/>
          <a:chExt cx="0" cy="0"/>
        </a:xfrm>
      </p:grpSpPr>
      <p:pic>
        <p:nvPicPr>
          <p:cNvPr id="3" name="Image 2" descr="Une image contenant barrière de corail, Organisme, Biologie marine, Invertébrés marins&#10;&#10;Le contenu généré par l’IA peut être incorrect.">
            <a:extLst>
              <a:ext uri="{FF2B5EF4-FFF2-40B4-BE49-F238E27FC236}">
                <a16:creationId xmlns:a16="http://schemas.microsoft.com/office/drawing/2014/main" id="{67E789EF-52D5-3CDD-4DBE-E73AF8D6FC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8736"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F8B3963-6DF9-51FE-63DF-8694FB7DBF6E}"/>
              </a:ext>
            </a:extLst>
          </p:cNvPr>
          <p:cNvSpPr txBox="1"/>
          <p:nvPr/>
        </p:nvSpPr>
        <p:spPr>
          <a:xfrm>
            <a:off x="443264" y="2843784"/>
            <a:ext cx="3145536" cy="1569660"/>
          </a:xfrm>
          <a:prstGeom prst="rect">
            <a:avLst/>
          </a:prstGeom>
          <a:noFill/>
        </p:spPr>
        <p:txBody>
          <a:bodyPr wrap="square" rtlCol="0">
            <a:spAutoFit/>
          </a:bodyPr>
          <a:lstStyle/>
          <a:p>
            <a:r>
              <a:rPr lang="fr-FR" sz="2400" b="1" dirty="0">
                <a:solidFill>
                  <a:schemeClr val="bg1"/>
                </a:solidFill>
              </a:rPr>
              <a:t>Les vers de Noël ( </a:t>
            </a:r>
            <a:r>
              <a:rPr lang="fr-FR" sz="2400" b="1" dirty="0" err="1">
                <a:solidFill>
                  <a:schemeClr val="bg1"/>
                </a:solidFill>
              </a:rPr>
              <a:t>Spirobranchus</a:t>
            </a:r>
            <a:r>
              <a:rPr lang="fr-FR" sz="2400" b="1" dirty="0">
                <a:solidFill>
                  <a:schemeClr val="bg1"/>
                </a:solidFill>
              </a:rPr>
              <a:t> </a:t>
            </a:r>
            <a:r>
              <a:rPr lang="fr-FR" sz="2400" b="1" dirty="0" err="1">
                <a:solidFill>
                  <a:schemeClr val="bg1"/>
                </a:solidFill>
              </a:rPr>
              <a:t>giganteus</a:t>
            </a:r>
            <a:r>
              <a:rPr lang="fr-FR" sz="2400" b="1" dirty="0">
                <a:solidFill>
                  <a:schemeClr val="bg1"/>
                </a:solidFill>
              </a:rPr>
              <a:t> ) vivent dans le corail dur.</a:t>
            </a:r>
          </a:p>
        </p:txBody>
      </p:sp>
    </p:spTree>
    <p:extLst>
      <p:ext uri="{BB962C8B-B14F-4D97-AF65-F5344CB8AC3E}">
        <p14:creationId xmlns:p14="http://schemas.microsoft.com/office/powerpoint/2010/main" val="1225992174"/>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F3A13184-D519-45EB-90B4-A9717432BB14}"/>
            </a:ext>
          </a:extLst>
        </p:cNvPr>
        <p:cNvGrpSpPr/>
        <p:nvPr/>
      </p:nvGrpSpPr>
      <p:grpSpPr>
        <a:xfrm>
          <a:off x="0" y="0"/>
          <a:ext cx="0" cy="0"/>
          <a:chOff x="0" y="0"/>
          <a:chExt cx="0" cy="0"/>
        </a:xfrm>
      </p:grpSpPr>
      <p:pic>
        <p:nvPicPr>
          <p:cNvPr id="3" name="Image 2" descr="Une image contenant invertébré, coquille, Mollusques, conque&#10;&#10;Le contenu généré par l’IA peut être incorrect.">
            <a:extLst>
              <a:ext uri="{FF2B5EF4-FFF2-40B4-BE49-F238E27FC236}">
                <a16:creationId xmlns:a16="http://schemas.microsoft.com/office/drawing/2014/main" id="{8001381B-0549-7AC5-5709-E90B84AD4DF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9184"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F0BBF43-E9E1-F575-CB5D-9F6917C39AFD}"/>
              </a:ext>
            </a:extLst>
          </p:cNvPr>
          <p:cNvSpPr txBox="1"/>
          <p:nvPr/>
        </p:nvSpPr>
        <p:spPr>
          <a:xfrm>
            <a:off x="8973312" y="3075433"/>
            <a:ext cx="2974848" cy="1938992"/>
          </a:xfrm>
          <a:prstGeom prst="rect">
            <a:avLst/>
          </a:prstGeom>
          <a:noFill/>
        </p:spPr>
        <p:txBody>
          <a:bodyPr wrap="square" rtlCol="0">
            <a:spAutoFit/>
          </a:bodyPr>
          <a:lstStyle/>
          <a:p>
            <a:r>
              <a:rPr lang="fr-FR" sz="2400" b="1">
                <a:solidFill>
                  <a:schemeClr val="bg1"/>
                </a:solidFill>
              </a:rPr>
              <a:t>Cymbiole rutile ( Cymbiola rutila ). Trou à morue, récifs Ribbon, Grande Barrière de corail</a:t>
            </a:r>
            <a:endParaRPr lang="fr-FR" sz="2400" b="1" dirty="0">
              <a:solidFill>
                <a:schemeClr val="bg1"/>
              </a:solidFill>
            </a:endParaRPr>
          </a:p>
        </p:txBody>
      </p:sp>
    </p:spTree>
    <p:extLst>
      <p:ext uri="{BB962C8B-B14F-4D97-AF65-F5344CB8AC3E}">
        <p14:creationId xmlns:p14="http://schemas.microsoft.com/office/powerpoint/2010/main" val="3447790027"/>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3DD5A59F-2A3F-FF52-133E-CB402B747F23}"/>
            </a:ext>
          </a:extLst>
        </p:cNvPr>
        <p:cNvGrpSpPr/>
        <p:nvPr/>
      </p:nvGrpSpPr>
      <p:grpSpPr>
        <a:xfrm>
          <a:off x="0" y="0"/>
          <a:ext cx="0" cy="0"/>
          <a:chOff x="0" y="0"/>
          <a:chExt cx="0" cy="0"/>
        </a:xfrm>
      </p:grpSpPr>
      <p:pic>
        <p:nvPicPr>
          <p:cNvPr id="3" name="Image 2" descr="Une image contenant invertébré, Organisme, Invertébrés marins, barrière de corail&#10;&#10;Le contenu généré par l’IA peut être incorrect.">
            <a:extLst>
              <a:ext uri="{FF2B5EF4-FFF2-40B4-BE49-F238E27FC236}">
                <a16:creationId xmlns:a16="http://schemas.microsoft.com/office/drawing/2014/main" id="{08C564F6-FBB3-F453-C3A0-96650CC9AE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27B3FAFD-4406-741D-774E-487E919D31EE}"/>
              </a:ext>
            </a:extLst>
          </p:cNvPr>
          <p:cNvSpPr txBox="1"/>
          <p:nvPr/>
        </p:nvSpPr>
        <p:spPr>
          <a:xfrm>
            <a:off x="219456" y="2474976"/>
            <a:ext cx="3413760" cy="2308324"/>
          </a:xfrm>
          <a:prstGeom prst="rect">
            <a:avLst/>
          </a:prstGeom>
          <a:noFill/>
        </p:spPr>
        <p:txBody>
          <a:bodyPr wrap="square" rtlCol="0">
            <a:spAutoFit/>
          </a:bodyPr>
          <a:lstStyle/>
          <a:p>
            <a:r>
              <a:rPr lang="fr-FR" sz="2400" b="1"/>
              <a:t>Deux bulots granuleux ( Nassarius graniferus ) sur des débris coralliens. Récif Wheeler, Grande Barrière de corail.</a:t>
            </a:r>
            <a:endParaRPr lang="fr-FR" sz="2400" b="1" dirty="0"/>
          </a:p>
        </p:txBody>
      </p:sp>
    </p:spTree>
    <p:extLst>
      <p:ext uri="{BB962C8B-B14F-4D97-AF65-F5344CB8AC3E}">
        <p14:creationId xmlns:p14="http://schemas.microsoft.com/office/powerpoint/2010/main" val="1988765371"/>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6DA9F1A4-DC61-3F3C-93A4-671E09DAC17B}"/>
            </a:ext>
          </a:extLst>
        </p:cNvPr>
        <p:cNvGrpSpPr/>
        <p:nvPr/>
      </p:nvGrpSpPr>
      <p:grpSpPr>
        <a:xfrm>
          <a:off x="0" y="0"/>
          <a:ext cx="0" cy="0"/>
          <a:chOff x="0" y="0"/>
          <a:chExt cx="0" cy="0"/>
        </a:xfrm>
      </p:grpSpPr>
      <p:pic>
        <p:nvPicPr>
          <p:cNvPr id="3" name="Image 2" descr="Une image contenant invertébré, barrière de corail, Organisme, cauri&#10;&#10;Le contenu généré par l’IA peut être incorrect.">
            <a:extLst>
              <a:ext uri="{FF2B5EF4-FFF2-40B4-BE49-F238E27FC236}">
                <a16:creationId xmlns:a16="http://schemas.microsoft.com/office/drawing/2014/main" id="{E718CCEA-69BE-9943-5534-65CEB434B9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75488" y="279000"/>
            <a:ext cx="8400000" cy="6300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4B69BA99-3CA1-60B4-D907-C0EA5620F2B6}"/>
              </a:ext>
            </a:extLst>
          </p:cNvPr>
          <p:cNvSpPr txBox="1"/>
          <p:nvPr/>
        </p:nvSpPr>
        <p:spPr>
          <a:xfrm>
            <a:off x="9083040" y="3218688"/>
            <a:ext cx="3206496" cy="1200329"/>
          </a:xfrm>
          <a:prstGeom prst="rect">
            <a:avLst/>
          </a:prstGeom>
          <a:noFill/>
        </p:spPr>
        <p:txBody>
          <a:bodyPr wrap="square" rtlCol="0">
            <a:spAutoFit/>
          </a:bodyPr>
          <a:lstStyle/>
          <a:p>
            <a:r>
              <a:rPr lang="fr-FR" sz="2400" b="1"/>
              <a:t>Un escargot cône textile ( Conus textile )</a:t>
            </a:r>
            <a:endParaRPr lang="fr-FR" sz="2400" b="1" dirty="0"/>
          </a:p>
        </p:txBody>
      </p:sp>
    </p:spTree>
    <p:extLst>
      <p:ext uri="{BB962C8B-B14F-4D97-AF65-F5344CB8AC3E}">
        <p14:creationId xmlns:p14="http://schemas.microsoft.com/office/powerpoint/2010/main" val="1764979478"/>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7783FC4-1D1A-32FC-E7E6-B308C3C361D0}"/>
            </a:ext>
          </a:extLst>
        </p:cNvPr>
        <p:cNvGrpSpPr/>
        <p:nvPr/>
      </p:nvGrpSpPr>
      <p:grpSpPr>
        <a:xfrm>
          <a:off x="0" y="0"/>
          <a:ext cx="0" cy="0"/>
          <a:chOff x="0" y="0"/>
          <a:chExt cx="0" cy="0"/>
        </a:xfrm>
      </p:grpSpPr>
      <p:pic>
        <p:nvPicPr>
          <p:cNvPr id="3" name="Image 2" descr="Une image contenant invertébré, barrière de corail, Organisme, sous-marin&#10;&#10;Le contenu généré par l’IA peut être incorrect.">
            <a:extLst>
              <a:ext uri="{FF2B5EF4-FFF2-40B4-BE49-F238E27FC236}">
                <a16:creationId xmlns:a16="http://schemas.microsoft.com/office/drawing/2014/main" id="{6B3E12D7-78D1-3C76-97FD-D579FF760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19155" y="279000"/>
            <a:ext cx="4478902" cy="630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95FB31B-829A-8AB1-AF44-2AAB14E3FD80}"/>
              </a:ext>
            </a:extLst>
          </p:cNvPr>
          <p:cNvSpPr txBox="1"/>
          <p:nvPr/>
        </p:nvSpPr>
        <p:spPr>
          <a:xfrm>
            <a:off x="390144" y="3233929"/>
            <a:ext cx="3218688" cy="1200329"/>
          </a:xfrm>
          <a:prstGeom prst="rect">
            <a:avLst/>
          </a:prstGeom>
          <a:noFill/>
        </p:spPr>
        <p:txBody>
          <a:bodyPr wrap="square" rtlCol="0">
            <a:spAutoFit/>
          </a:bodyPr>
          <a:lstStyle/>
          <a:p>
            <a:r>
              <a:rPr lang="fr-FR" sz="2400" b="1" dirty="0" err="1"/>
              <a:t>Ardeadoris</a:t>
            </a:r>
            <a:r>
              <a:rPr lang="fr-FR" sz="2400" b="1" dirty="0"/>
              <a:t> egretta sur la Grande Barrière de corail, Australie</a:t>
            </a:r>
          </a:p>
        </p:txBody>
      </p:sp>
    </p:spTree>
    <p:extLst>
      <p:ext uri="{BB962C8B-B14F-4D97-AF65-F5344CB8AC3E}">
        <p14:creationId xmlns:p14="http://schemas.microsoft.com/office/powerpoint/2010/main" val="3332831767"/>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2590C310-13EE-A072-A303-4C448AC3B9C1}"/>
            </a:ext>
          </a:extLst>
        </p:cNvPr>
        <p:cNvGrpSpPr/>
        <p:nvPr/>
      </p:nvGrpSpPr>
      <p:grpSpPr>
        <a:xfrm>
          <a:off x="0" y="0"/>
          <a:ext cx="0" cy="0"/>
          <a:chOff x="0" y="0"/>
          <a:chExt cx="0" cy="0"/>
        </a:xfrm>
      </p:grpSpPr>
      <p:pic>
        <p:nvPicPr>
          <p:cNvPr id="3" name="Image 2" descr="Une image contenant invertébré, Organisme, barrière de corail, limace de mer&#10;&#10;Le contenu généré par l’IA peut être incorrect.">
            <a:extLst>
              <a:ext uri="{FF2B5EF4-FFF2-40B4-BE49-F238E27FC236}">
                <a16:creationId xmlns:a16="http://schemas.microsoft.com/office/drawing/2014/main" id="{72032113-5834-A66D-AF07-617581CB32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34812" y="279000"/>
            <a:ext cx="876522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2D7245D-D48B-5AAB-02F7-73DAAF3D21FD}"/>
              </a:ext>
            </a:extLst>
          </p:cNvPr>
          <p:cNvSpPr txBox="1"/>
          <p:nvPr/>
        </p:nvSpPr>
        <p:spPr>
          <a:xfrm>
            <a:off x="9302496" y="2491246"/>
            <a:ext cx="2767584" cy="2308324"/>
          </a:xfrm>
          <a:prstGeom prst="rect">
            <a:avLst/>
          </a:prstGeom>
          <a:noFill/>
        </p:spPr>
        <p:txBody>
          <a:bodyPr wrap="square" rtlCol="0">
            <a:spAutoFit/>
          </a:bodyPr>
          <a:lstStyle/>
          <a:p>
            <a:r>
              <a:rPr lang="fr-FR" sz="2400" b="1" dirty="0">
                <a:solidFill>
                  <a:schemeClr val="bg1"/>
                </a:solidFill>
              </a:rPr>
              <a:t>Un nudibranche ( </a:t>
            </a:r>
            <a:r>
              <a:rPr lang="fr-FR" sz="2400" b="1" dirty="0" err="1">
                <a:solidFill>
                  <a:schemeClr val="bg1"/>
                </a:solidFill>
              </a:rPr>
              <a:t>Chromodoris</a:t>
            </a:r>
            <a:r>
              <a:rPr lang="fr-FR" sz="2400" b="1" dirty="0">
                <a:solidFill>
                  <a:schemeClr val="bg1"/>
                </a:solidFill>
              </a:rPr>
              <a:t> </a:t>
            </a:r>
            <a:r>
              <a:rPr lang="fr-FR" sz="2400" b="1" dirty="0" err="1">
                <a:solidFill>
                  <a:schemeClr val="bg1"/>
                </a:solidFill>
              </a:rPr>
              <a:t>magnifica</a:t>
            </a:r>
            <a:r>
              <a:rPr lang="fr-FR" sz="2400" b="1" dirty="0">
                <a:solidFill>
                  <a:schemeClr val="bg1"/>
                </a:solidFill>
              </a:rPr>
              <a:t> ). </a:t>
            </a:r>
            <a:r>
              <a:rPr lang="fr-FR" sz="2400" b="1" dirty="0" err="1">
                <a:solidFill>
                  <a:schemeClr val="bg1"/>
                </a:solidFill>
              </a:rPr>
              <a:t>Pixie</a:t>
            </a:r>
            <a:r>
              <a:rPr lang="fr-FR" sz="2400" b="1" dirty="0">
                <a:solidFill>
                  <a:schemeClr val="bg1"/>
                </a:solidFill>
              </a:rPr>
              <a:t> Pinnacle, récifs </a:t>
            </a:r>
            <a:r>
              <a:rPr lang="fr-FR" sz="2400" b="1" dirty="0" err="1">
                <a:solidFill>
                  <a:schemeClr val="bg1"/>
                </a:solidFill>
              </a:rPr>
              <a:t>Ribbon</a:t>
            </a:r>
            <a:r>
              <a:rPr lang="fr-FR" sz="2400" b="1" dirty="0">
                <a:solidFill>
                  <a:schemeClr val="bg1"/>
                </a:solidFill>
              </a:rPr>
              <a:t>, Grande Barrière de corail</a:t>
            </a:r>
          </a:p>
        </p:txBody>
      </p:sp>
    </p:spTree>
    <p:extLst>
      <p:ext uri="{BB962C8B-B14F-4D97-AF65-F5344CB8AC3E}">
        <p14:creationId xmlns:p14="http://schemas.microsoft.com/office/powerpoint/2010/main" val="1345214926"/>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7CD1A042-8B1C-6CCA-037B-1545EC59D057}"/>
            </a:ext>
          </a:extLst>
        </p:cNvPr>
        <p:cNvGrpSpPr/>
        <p:nvPr/>
      </p:nvGrpSpPr>
      <p:grpSpPr>
        <a:xfrm>
          <a:off x="0" y="0"/>
          <a:ext cx="0" cy="0"/>
          <a:chOff x="0" y="0"/>
          <a:chExt cx="0" cy="0"/>
        </a:xfrm>
      </p:grpSpPr>
      <p:pic>
        <p:nvPicPr>
          <p:cNvPr id="3" name="Image 2" descr="Une image contenant invertébré, Organisme, barrière de corail, Biologie marine&#10;&#10;Le contenu généré par l’IA peut être incorrect.">
            <a:extLst>
              <a:ext uri="{FF2B5EF4-FFF2-40B4-BE49-F238E27FC236}">
                <a16:creationId xmlns:a16="http://schemas.microsoft.com/office/drawing/2014/main" id="{0C25D2C2-C9EF-4268-6E1D-A931743EF6E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79520" y="287528"/>
            <a:ext cx="487741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5678028-2424-78DC-3125-2EB8EDE2358A}"/>
              </a:ext>
            </a:extLst>
          </p:cNvPr>
          <p:cNvSpPr txBox="1"/>
          <p:nvPr/>
        </p:nvSpPr>
        <p:spPr>
          <a:xfrm>
            <a:off x="451104" y="3014473"/>
            <a:ext cx="3438144" cy="1938992"/>
          </a:xfrm>
          <a:prstGeom prst="rect">
            <a:avLst/>
          </a:prstGeom>
          <a:noFill/>
        </p:spPr>
        <p:txBody>
          <a:bodyPr wrap="square" rtlCol="0">
            <a:spAutoFit/>
          </a:bodyPr>
          <a:lstStyle/>
          <a:p>
            <a:r>
              <a:rPr lang="fr-FR" sz="2400" b="1">
                <a:solidFill>
                  <a:schemeClr val="bg1"/>
                </a:solidFill>
              </a:rPr>
              <a:t>Notodoris mineur ( Notodoris minor ). Septième ciel, récifs Ribbon, Grande Barrière de corail</a:t>
            </a:r>
            <a:endParaRPr lang="fr-FR" sz="2400" b="1" dirty="0">
              <a:solidFill>
                <a:schemeClr val="bg1"/>
              </a:solidFill>
            </a:endParaRPr>
          </a:p>
        </p:txBody>
      </p:sp>
    </p:spTree>
    <p:extLst>
      <p:ext uri="{BB962C8B-B14F-4D97-AF65-F5344CB8AC3E}">
        <p14:creationId xmlns:p14="http://schemas.microsoft.com/office/powerpoint/2010/main" val="2952005052"/>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8F865EE8-8155-1209-E306-8CF6A55DC735}"/>
            </a:ext>
          </a:extLst>
        </p:cNvPr>
        <p:cNvGrpSpPr/>
        <p:nvPr/>
      </p:nvGrpSpPr>
      <p:grpSpPr>
        <a:xfrm>
          <a:off x="0" y="0"/>
          <a:ext cx="0" cy="0"/>
          <a:chOff x="0" y="0"/>
          <a:chExt cx="0" cy="0"/>
        </a:xfrm>
      </p:grpSpPr>
      <p:pic>
        <p:nvPicPr>
          <p:cNvPr id="3" name="Image 2" descr="Une image contenant invertébré, Organisme, Biologie marine, sous-marin&#10;&#10;Le contenu généré par l’IA peut être incorrect.">
            <a:extLst>
              <a:ext uri="{FF2B5EF4-FFF2-40B4-BE49-F238E27FC236}">
                <a16:creationId xmlns:a16="http://schemas.microsoft.com/office/drawing/2014/main" id="{5A989925-223E-2D8C-1D85-7827CD8B047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12932" y="279000"/>
            <a:ext cx="876521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C688ECD-7238-7738-AFAA-1A04057ACDE9}"/>
              </a:ext>
            </a:extLst>
          </p:cNvPr>
          <p:cNvSpPr txBox="1"/>
          <p:nvPr/>
        </p:nvSpPr>
        <p:spPr>
          <a:xfrm>
            <a:off x="9180576" y="2292096"/>
            <a:ext cx="3011424" cy="3046988"/>
          </a:xfrm>
          <a:prstGeom prst="rect">
            <a:avLst/>
          </a:prstGeom>
          <a:noFill/>
        </p:spPr>
        <p:txBody>
          <a:bodyPr wrap="square" rtlCol="0">
            <a:spAutoFit/>
          </a:bodyPr>
          <a:lstStyle/>
          <a:p>
            <a:r>
              <a:rPr lang="fr-FR" sz="2400" b="1">
                <a:solidFill>
                  <a:srgbClr val="FFFF00"/>
                </a:solidFill>
              </a:rPr>
              <a:t>Couple d'Hypselodoris de Bullock ( Hypselodoris bullockii ). Plongée exploratoire, Grande Barrière de corail</a:t>
            </a:r>
            <a:endParaRPr lang="fr-FR" sz="2400" b="1" dirty="0">
              <a:solidFill>
                <a:srgbClr val="FFFF00"/>
              </a:solidFill>
            </a:endParaRPr>
          </a:p>
        </p:txBody>
      </p:sp>
    </p:spTree>
    <p:extLst>
      <p:ext uri="{BB962C8B-B14F-4D97-AF65-F5344CB8AC3E}">
        <p14:creationId xmlns:p14="http://schemas.microsoft.com/office/powerpoint/2010/main" val="3944684915"/>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AF6DDAE4-FC3E-0609-36E9-85C57793F886}"/>
            </a:ext>
          </a:extLst>
        </p:cNvPr>
        <p:cNvGrpSpPr/>
        <p:nvPr/>
      </p:nvGrpSpPr>
      <p:grpSpPr>
        <a:xfrm>
          <a:off x="0" y="0"/>
          <a:ext cx="0" cy="0"/>
          <a:chOff x="0" y="0"/>
          <a:chExt cx="0" cy="0"/>
        </a:xfrm>
      </p:grpSpPr>
      <p:pic>
        <p:nvPicPr>
          <p:cNvPr id="3" name="Image 2" descr="Une image contenant invertébré, Organisme, barrière de corail, Biologie marine&#10;&#10;Le contenu généré par l’IA peut être incorrect.">
            <a:extLst>
              <a:ext uri="{FF2B5EF4-FFF2-40B4-BE49-F238E27FC236}">
                <a16:creationId xmlns:a16="http://schemas.microsoft.com/office/drawing/2014/main" id="{BBF07698-0AF8-FEB8-44F7-DB5E1655CC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42816" y="279000"/>
            <a:ext cx="5125424"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C447BAB-FB61-837E-8EEE-CCF50D11E63A}"/>
              </a:ext>
            </a:extLst>
          </p:cNvPr>
          <p:cNvSpPr txBox="1"/>
          <p:nvPr/>
        </p:nvSpPr>
        <p:spPr>
          <a:xfrm>
            <a:off x="292608" y="3429000"/>
            <a:ext cx="3950208" cy="1569660"/>
          </a:xfrm>
          <a:prstGeom prst="rect">
            <a:avLst/>
          </a:prstGeom>
          <a:noFill/>
        </p:spPr>
        <p:txBody>
          <a:bodyPr wrap="square" rtlCol="0">
            <a:spAutoFit/>
          </a:bodyPr>
          <a:lstStyle/>
          <a:p>
            <a:r>
              <a:rPr lang="fr-FR" sz="2400" b="1">
                <a:solidFill>
                  <a:srgbClr val="FFFF00"/>
                </a:solidFill>
              </a:rPr>
              <a:t>Un nudibranche ( Roboastra gracilis ). Phare, récifs Ribbon, Grande Barrière de corail</a:t>
            </a:r>
            <a:endParaRPr lang="fr-FR" sz="2400" b="1" dirty="0">
              <a:solidFill>
                <a:srgbClr val="FFFF00"/>
              </a:solidFill>
            </a:endParaRPr>
          </a:p>
        </p:txBody>
      </p:sp>
    </p:spTree>
    <p:extLst>
      <p:ext uri="{BB962C8B-B14F-4D97-AF65-F5344CB8AC3E}">
        <p14:creationId xmlns:p14="http://schemas.microsoft.com/office/powerpoint/2010/main" val="1479113160"/>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CDFCE1D6-D194-38E6-6A95-DE85E1C52AA7}"/>
            </a:ext>
          </a:extLst>
        </p:cNvPr>
        <p:cNvGrpSpPr/>
        <p:nvPr/>
      </p:nvGrpSpPr>
      <p:grpSpPr>
        <a:xfrm>
          <a:off x="0" y="0"/>
          <a:ext cx="0" cy="0"/>
          <a:chOff x="0" y="0"/>
          <a:chExt cx="0" cy="0"/>
        </a:xfrm>
      </p:grpSpPr>
      <p:pic>
        <p:nvPicPr>
          <p:cNvPr id="3" name="Image 2" descr="Une image contenant barrière de corail, Organisme, Biologie marine, Récif corallien&#10;&#10;Le contenu généré par l’IA peut être incorrect.">
            <a:extLst>
              <a:ext uri="{FF2B5EF4-FFF2-40B4-BE49-F238E27FC236}">
                <a16:creationId xmlns:a16="http://schemas.microsoft.com/office/drawing/2014/main" id="{E91E7CDD-6AA6-D26C-CD55-E70D41810F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9506" y="279000"/>
            <a:ext cx="8765217"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05D9907-FD08-3121-1F1E-C3A1C04E6B6B}"/>
              </a:ext>
            </a:extLst>
          </p:cNvPr>
          <p:cNvSpPr txBox="1"/>
          <p:nvPr/>
        </p:nvSpPr>
        <p:spPr>
          <a:xfrm>
            <a:off x="9114722" y="2657856"/>
            <a:ext cx="3077277" cy="2308324"/>
          </a:xfrm>
          <a:prstGeom prst="rect">
            <a:avLst/>
          </a:prstGeom>
          <a:noFill/>
        </p:spPr>
        <p:txBody>
          <a:bodyPr wrap="square" rtlCol="0">
            <a:spAutoFit/>
          </a:bodyPr>
          <a:lstStyle/>
          <a:p>
            <a:r>
              <a:rPr lang="fr-FR" sz="2400" b="1" dirty="0" err="1">
                <a:solidFill>
                  <a:srgbClr val="FFFF00"/>
                </a:solidFill>
              </a:rPr>
              <a:t>Chélidonure</a:t>
            </a:r>
            <a:r>
              <a:rPr lang="fr-FR" sz="2400" b="1" dirty="0">
                <a:solidFill>
                  <a:srgbClr val="FFFF00"/>
                </a:solidFill>
              </a:rPr>
              <a:t> inornée ( </a:t>
            </a:r>
            <a:r>
              <a:rPr lang="fr-FR" sz="2400" b="1" dirty="0" err="1">
                <a:solidFill>
                  <a:srgbClr val="FFFF00"/>
                </a:solidFill>
              </a:rPr>
              <a:t>Chelidonura</a:t>
            </a:r>
            <a:r>
              <a:rPr lang="fr-FR" sz="2400" b="1" dirty="0">
                <a:solidFill>
                  <a:srgbClr val="FFFF00"/>
                </a:solidFill>
              </a:rPr>
              <a:t> </a:t>
            </a:r>
            <a:r>
              <a:rPr lang="fr-FR" sz="2400" b="1" dirty="0" err="1">
                <a:solidFill>
                  <a:srgbClr val="FFFF00"/>
                </a:solidFill>
              </a:rPr>
              <a:t>inornata</a:t>
            </a:r>
            <a:r>
              <a:rPr lang="fr-FR" sz="2400" b="1" dirty="0">
                <a:solidFill>
                  <a:srgbClr val="FFFF00"/>
                </a:solidFill>
              </a:rPr>
              <a:t> ). </a:t>
            </a:r>
            <a:r>
              <a:rPr lang="fr-FR" sz="2400" b="1" dirty="0" err="1">
                <a:solidFill>
                  <a:srgbClr val="FFFF00"/>
                </a:solidFill>
              </a:rPr>
              <a:t>Tracey's</a:t>
            </a:r>
            <a:r>
              <a:rPr lang="fr-FR" sz="2400" b="1" dirty="0">
                <a:solidFill>
                  <a:srgbClr val="FFFF00"/>
                </a:solidFill>
              </a:rPr>
              <a:t> </a:t>
            </a:r>
            <a:r>
              <a:rPr lang="fr-FR" sz="2400" b="1" dirty="0" err="1">
                <a:solidFill>
                  <a:srgbClr val="FFFF00"/>
                </a:solidFill>
              </a:rPr>
              <a:t>Wonderland</a:t>
            </a:r>
            <a:r>
              <a:rPr lang="fr-FR" sz="2400" b="1" dirty="0">
                <a:solidFill>
                  <a:srgbClr val="FFFF00"/>
                </a:solidFill>
              </a:rPr>
              <a:t>, récifs </a:t>
            </a:r>
            <a:r>
              <a:rPr lang="fr-FR" sz="2400" b="1" dirty="0" err="1">
                <a:solidFill>
                  <a:srgbClr val="FFFF00"/>
                </a:solidFill>
              </a:rPr>
              <a:t>Ribbon</a:t>
            </a:r>
            <a:r>
              <a:rPr lang="fr-FR" sz="2400" b="1" dirty="0">
                <a:solidFill>
                  <a:srgbClr val="FFFF00"/>
                </a:solidFill>
              </a:rPr>
              <a:t>, Grande Barrière de corail</a:t>
            </a:r>
          </a:p>
        </p:txBody>
      </p:sp>
    </p:spTree>
    <p:extLst>
      <p:ext uri="{BB962C8B-B14F-4D97-AF65-F5344CB8AC3E}">
        <p14:creationId xmlns:p14="http://schemas.microsoft.com/office/powerpoint/2010/main" val="3677634019"/>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4">
              <a:lumMod val="75000"/>
            </a:schemeClr>
          </a:fgClr>
          <a:bgClr>
            <a:schemeClr val="bg1"/>
          </a:bgClr>
        </a:pattFill>
        <a:effectLst/>
      </p:bgPr>
    </p:bg>
    <p:spTree>
      <p:nvGrpSpPr>
        <p:cNvPr id="1" name="">
          <a:extLst>
            <a:ext uri="{FF2B5EF4-FFF2-40B4-BE49-F238E27FC236}">
              <a16:creationId xmlns:a16="http://schemas.microsoft.com/office/drawing/2014/main" id="{2C7463FE-0072-A021-B47E-0F84EC7F541A}"/>
            </a:ext>
          </a:extLst>
        </p:cNvPr>
        <p:cNvGrpSpPr/>
        <p:nvPr/>
      </p:nvGrpSpPr>
      <p:grpSpPr>
        <a:xfrm>
          <a:off x="0" y="0"/>
          <a:ext cx="0" cy="0"/>
          <a:chOff x="0" y="0"/>
          <a:chExt cx="0" cy="0"/>
        </a:xfrm>
      </p:grpSpPr>
      <p:pic>
        <p:nvPicPr>
          <p:cNvPr id="3" name="Image 2" descr="Une image contenant invertébré, Organisme, Invertébrés marins, barrière de corail&#10;&#10;Le contenu généré par l’IA peut être incorrect.">
            <a:extLst>
              <a:ext uri="{FF2B5EF4-FFF2-40B4-BE49-F238E27FC236}">
                <a16:creationId xmlns:a16="http://schemas.microsoft.com/office/drawing/2014/main" id="{34155C51-4093-1D95-9906-0A5F86D42BF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77053" y="279000"/>
            <a:ext cx="9475893"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0E35D48-7F94-B13A-9751-85BC1A0DA0E3}"/>
              </a:ext>
            </a:extLst>
          </p:cNvPr>
          <p:cNvSpPr txBox="1"/>
          <p:nvPr/>
        </p:nvSpPr>
        <p:spPr>
          <a:xfrm>
            <a:off x="146304" y="2987040"/>
            <a:ext cx="2230749" cy="1938992"/>
          </a:xfrm>
          <a:prstGeom prst="rect">
            <a:avLst/>
          </a:prstGeom>
          <a:noFill/>
        </p:spPr>
        <p:txBody>
          <a:bodyPr wrap="square" rtlCol="0">
            <a:spAutoFit/>
          </a:bodyPr>
          <a:lstStyle/>
          <a:p>
            <a:r>
              <a:rPr lang="fr-FR" sz="2400" b="1">
                <a:solidFill>
                  <a:srgbClr val="FFFF00"/>
                </a:solidFill>
              </a:rPr>
              <a:t>Seiche , Grande Barrière de corail, Cairns, Australie</a:t>
            </a:r>
            <a:endParaRPr lang="fr-FR" sz="2400" b="1" dirty="0">
              <a:solidFill>
                <a:srgbClr val="FFFF00"/>
              </a:solidFill>
            </a:endParaRPr>
          </a:p>
        </p:txBody>
      </p:sp>
    </p:spTree>
    <p:extLst>
      <p:ext uri="{BB962C8B-B14F-4D97-AF65-F5344CB8AC3E}">
        <p14:creationId xmlns:p14="http://schemas.microsoft.com/office/powerpoint/2010/main" val="1444693664"/>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A66C494B-FF90-0199-4228-11BF51F8654E}"/>
            </a:ext>
          </a:extLst>
        </p:cNvPr>
        <p:cNvGrpSpPr/>
        <p:nvPr/>
      </p:nvGrpSpPr>
      <p:grpSpPr>
        <a:xfrm>
          <a:off x="0" y="0"/>
          <a:ext cx="0" cy="0"/>
          <a:chOff x="0" y="0"/>
          <a:chExt cx="0" cy="0"/>
        </a:xfrm>
      </p:grpSpPr>
      <p:pic>
        <p:nvPicPr>
          <p:cNvPr id="3" name="Image 2" descr="Une image contenant invertébré, sol, coquille, Invertébrés marins&#10;&#10;Le contenu généré par l’IA peut être incorrect.">
            <a:extLst>
              <a:ext uri="{FF2B5EF4-FFF2-40B4-BE49-F238E27FC236}">
                <a16:creationId xmlns:a16="http://schemas.microsoft.com/office/drawing/2014/main" id="{FF03DBE1-B5F4-33BF-16C1-9D9C9A8CA3B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608" y="279000"/>
            <a:ext cx="8400000" cy="6300000"/>
          </a:xfrm>
          <a:prstGeom prst="rect">
            <a:avLst/>
          </a:prstGeom>
          <a:ln w="38100" cap="sq">
            <a:solidFill>
              <a:schemeClr val="accent2"/>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992EC73-4FB0-3B97-9883-24251C893F3F}"/>
              </a:ext>
            </a:extLst>
          </p:cNvPr>
          <p:cNvSpPr txBox="1"/>
          <p:nvPr/>
        </p:nvSpPr>
        <p:spPr>
          <a:xfrm>
            <a:off x="8936736" y="2487168"/>
            <a:ext cx="3048000" cy="3046988"/>
          </a:xfrm>
          <a:prstGeom prst="rect">
            <a:avLst/>
          </a:prstGeom>
          <a:noFill/>
        </p:spPr>
        <p:txBody>
          <a:bodyPr wrap="square" rtlCol="0">
            <a:spAutoFit/>
          </a:bodyPr>
          <a:lstStyle/>
          <a:p>
            <a:r>
              <a:rPr lang="fr-FR" sz="2400" b="1">
                <a:solidFill>
                  <a:srgbClr val="FFFF00"/>
                </a:solidFill>
              </a:rPr>
              <a:t>Une espèce inconnue de crustacés cirripèdes dans une coquille de Naultilus (île Russell, Grande Barrière de corail) en 2005.</a:t>
            </a:r>
            <a:endParaRPr lang="fr-FR" sz="2400" b="1" dirty="0">
              <a:solidFill>
                <a:srgbClr val="FFFF00"/>
              </a:solidFill>
            </a:endParaRPr>
          </a:p>
        </p:txBody>
      </p:sp>
    </p:spTree>
    <p:extLst>
      <p:ext uri="{BB962C8B-B14F-4D97-AF65-F5344CB8AC3E}">
        <p14:creationId xmlns:p14="http://schemas.microsoft.com/office/powerpoint/2010/main" val="1258559754"/>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2CCFCF47-D379-B0B2-0059-38BD61B4D551}"/>
            </a:ext>
          </a:extLst>
        </p:cNvPr>
        <p:cNvGrpSpPr/>
        <p:nvPr/>
      </p:nvGrpSpPr>
      <p:grpSpPr>
        <a:xfrm>
          <a:off x="0" y="0"/>
          <a:ext cx="0" cy="0"/>
          <a:chOff x="0" y="0"/>
          <a:chExt cx="0" cy="0"/>
        </a:xfrm>
      </p:grpSpPr>
      <p:pic>
        <p:nvPicPr>
          <p:cNvPr id="3" name="Image 2" descr="Une image contenant invertébré, barrière de corail, Organisme, Invertébrés marins&#10;&#10;Le contenu généré par l’IA peut être incorrect.">
            <a:extLst>
              <a:ext uri="{FF2B5EF4-FFF2-40B4-BE49-F238E27FC236}">
                <a16:creationId xmlns:a16="http://schemas.microsoft.com/office/drawing/2014/main" id="{1D2F00E1-24EF-1E91-654D-B8D68E910E3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A4037D1-726F-C7A1-CD51-FD8982EDF9B2}"/>
              </a:ext>
            </a:extLst>
          </p:cNvPr>
          <p:cNvSpPr txBox="1"/>
          <p:nvPr/>
        </p:nvSpPr>
        <p:spPr>
          <a:xfrm>
            <a:off x="405084" y="2670048"/>
            <a:ext cx="3304032" cy="2677656"/>
          </a:xfrm>
          <a:prstGeom prst="rect">
            <a:avLst/>
          </a:prstGeom>
          <a:noFill/>
        </p:spPr>
        <p:txBody>
          <a:bodyPr wrap="square" rtlCol="0">
            <a:spAutoFit/>
          </a:bodyPr>
          <a:lstStyle/>
          <a:p>
            <a:r>
              <a:rPr lang="fr-FR" sz="2400" b="1" dirty="0">
                <a:solidFill>
                  <a:schemeClr val="bg1"/>
                </a:solidFill>
              </a:rPr>
              <a:t>Bénitier géant ou </a:t>
            </a:r>
            <a:r>
              <a:rPr lang="fr-FR" sz="2400" b="1" dirty="0" err="1">
                <a:solidFill>
                  <a:schemeClr val="bg1"/>
                </a:solidFill>
              </a:rPr>
              <a:t>Tridacna</a:t>
            </a:r>
            <a:r>
              <a:rPr lang="fr-FR" sz="2400" b="1" dirty="0">
                <a:solidFill>
                  <a:schemeClr val="bg1"/>
                </a:solidFill>
              </a:rPr>
              <a:t> gigas . Photographié par Jan </a:t>
            </a:r>
            <a:r>
              <a:rPr lang="fr-FR" sz="2400" b="1" dirty="0" err="1">
                <a:solidFill>
                  <a:schemeClr val="bg1"/>
                </a:solidFill>
              </a:rPr>
              <a:t>Derk</a:t>
            </a:r>
            <a:r>
              <a:rPr lang="fr-FR" sz="2400" b="1" dirty="0">
                <a:solidFill>
                  <a:schemeClr val="bg1"/>
                </a:solidFill>
              </a:rPr>
              <a:t> en novembre 2002 sur la Grande Barrière de corail, en Australie </a:t>
            </a:r>
          </a:p>
        </p:txBody>
      </p:sp>
    </p:spTree>
    <p:extLst>
      <p:ext uri="{BB962C8B-B14F-4D97-AF65-F5344CB8AC3E}">
        <p14:creationId xmlns:p14="http://schemas.microsoft.com/office/powerpoint/2010/main" val="639351469"/>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3E1D6104-DE9B-38FE-BB4A-71D02140BFCD}"/>
            </a:ext>
          </a:extLst>
        </p:cNvPr>
        <p:cNvGrpSpPr/>
        <p:nvPr/>
      </p:nvGrpSpPr>
      <p:grpSpPr>
        <a:xfrm>
          <a:off x="0" y="0"/>
          <a:ext cx="0" cy="0"/>
          <a:chOff x="0" y="0"/>
          <a:chExt cx="0" cy="0"/>
        </a:xfrm>
      </p:grpSpPr>
      <p:pic>
        <p:nvPicPr>
          <p:cNvPr id="5" name="Image 4" descr="Une image contenant invertébré, Organisme, barrière de corail, aquarium&#10;&#10;Le contenu généré par l’IA peut être incorrect.">
            <a:extLst>
              <a:ext uri="{FF2B5EF4-FFF2-40B4-BE49-F238E27FC236}">
                <a16:creationId xmlns:a16="http://schemas.microsoft.com/office/drawing/2014/main" id="{4204D44E-5192-59E4-0537-FA32DEAB79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3840"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E61B3933-7892-D377-EA84-24231A668A19}"/>
              </a:ext>
            </a:extLst>
          </p:cNvPr>
          <p:cNvSpPr txBox="1"/>
          <p:nvPr/>
        </p:nvSpPr>
        <p:spPr>
          <a:xfrm>
            <a:off x="8912064" y="1645920"/>
            <a:ext cx="3169920" cy="4154984"/>
          </a:xfrm>
          <a:prstGeom prst="rect">
            <a:avLst/>
          </a:prstGeom>
          <a:noFill/>
        </p:spPr>
        <p:txBody>
          <a:bodyPr wrap="square" rtlCol="0">
            <a:spAutoFit/>
          </a:bodyPr>
          <a:lstStyle/>
          <a:p>
            <a:r>
              <a:rPr lang="fr-FR" sz="2400" b="1">
                <a:solidFill>
                  <a:srgbClr val="FFFF00"/>
                </a:solidFill>
              </a:rPr>
              <a:t>	Un crabe porcelaine à points rouges ( Neopetrolisthes maculatus ) sur une anémone ( Cryptodendrum adhaesivum ). Steve's Bommie, récifs ruban, grande barrière de corail</a:t>
            </a:r>
            <a:endParaRPr lang="fr-FR" sz="2400" b="1" dirty="0">
              <a:solidFill>
                <a:srgbClr val="FFFF00"/>
              </a:solidFill>
            </a:endParaRPr>
          </a:p>
        </p:txBody>
      </p:sp>
    </p:spTree>
    <p:extLst>
      <p:ext uri="{BB962C8B-B14F-4D97-AF65-F5344CB8AC3E}">
        <p14:creationId xmlns:p14="http://schemas.microsoft.com/office/powerpoint/2010/main" val="1061654569"/>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A9ADD047-2D32-FEFB-DE6E-54DBF774F3D1}"/>
            </a:ext>
          </a:extLst>
        </p:cNvPr>
        <p:cNvGrpSpPr/>
        <p:nvPr/>
      </p:nvGrpSpPr>
      <p:grpSpPr>
        <a:xfrm>
          <a:off x="0" y="0"/>
          <a:ext cx="0" cy="0"/>
          <a:chOff x="0" y="0"/>
          <a:chExt cx="0" cy="0"/>
        </a:xfrm>
      </p:grpSpPr>
      <p:pic>
        <p:nvPicPr>
          <p:cNvPr id="3" name="Image 2" descr="Une image contenant barrière de corail, Organisme, invertébré, Invertébrés marins&#10;&#10;Le contenu généré par l’IA peut être incorrect.">
            <a:extLst>
              <a:ext uri="{FF2B5EF4-FFF2-40B4-BE49-F238E27FC236}">
                <a16:creationId xmlns:a16="http://schemas.microsoft.com/office/drawing/2014/main" id="{5C40A7AA-7432-B96C-205E-A83A9C085D7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58464" y="279000"/>
            <a:ext cx="8400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3B1AF692-B609-8B56-3557-0A126B3CEAB9}"/>
              </a:ext>
            </a:extLst>
          </p:cNvPr>
          <p:cNvSpPr txBox="1"/>
          <p:nvPr/>
        </p:nvSpPr>
        <p:spPr>
          <a:xfrm>
            <a:off x="142240" y="2459504"/>
            <a:ext cx="3113024" cy="2308324"/>
          </a:xfrm>
          <a:prstGeom prst="rect">
            <a:avLst/>
          </a:prstGeom>
          <a:noFill/>
        </p:spPr>
        <p:txBody>
          <a:bodyPr wrap="square">
            <a:spAutoFit/>
          </a:bodyPr>
          <a:lstStyle/>
          <a:p>
            <a:r>
              <a:rPr lang="fr-FR" sz="2400" b="1" dirty="0">
                <a:solidFill>
                  <a:schemeClr val="bg1"/>
                </a:solidFill>
              </a:rPr>
              <a:t>Crevette corail rayée ( </a:t>
            </a:r>
            <a:r>
              <a:rPr lang="fr-FR" sz="2400" b="1" dirty="0" err="1">
                <a:solidFill>
                  <a:schemeClr val="bg1"/>
                </a:solidFill>
              </a:rPr>
              <a:t>Stenopus</a:t>
            </a:r>
            <a:r>
              <a:rPr lang="fr-FR" sz="2400" b="1" dirty="0">
                <a:solidFill>
                  <a:schemeClr val="bg1"/>
                </a:solidFill>
              </a:rPr>
              <a:t> </a:t>
            </a:r>
            <a:r>
              <a:rPr lang="fr-FR" sz="2400" b="1" dirty="0" err="1">
                <a:solidFill>
                  <a:schemeClr val="bg1"/>
                </a:solidFill>
              </a:rPr>
              <a:t>hispidus</a:t>
            </a:r>
            <a:r>
              <a:rPr lang="fr-FR" sz="2400" b="1" dirty="0">
                <a:solidFill>
                  <a:schemeClr val="bg1"/>
                </a:solidFill>
              </a:rPr>
              <a:t> ). Trou à morue, récifs </a:t>
            </a:r>
            <a:r>
              <a:rPr lang="fr-FR" sz="2400" b="1" dirty="0" err="1">
                <a:solidFill>
                  <a:schemeClr val="bg1"/>
                </a:solidFill>
              </a:rPr>
              <a:t>Ribbon</a:t>
            </a:r>
            <a:r>
              <a:rPr lang="fr-FR" sz="2400" b="1" dirty="0">
                <a:solidFill>
                  <a:schemeClr val="bg1"/>
                </a:solidFill>
              </a:rPr>
              <a:t>, Grande Barrière de corail</a:t>
            </a:r>
          </a:p>
        </p:txBody>
      </p:sp>
    </p:spTree>
    <p:extLst>
      <p:ext uri="{BB962C8B-B14F-4D97-AF65-F5344CB8AC3E}">
        <p14:creationId xmlns:p14="http://schemas.microsoft.com/office/powerpoint/2010/main" val="1937948309"/>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EC65D157-265C-E94A-12F7-92D769D58B5E}"/>
            </a:ext>
          </a:extLst>
        </p:cNvPr>
        <p:cNvGrpSpPr/>
        <p:nvPr/>
      </p:nvGrpSpPr>
      <p:grpSpPr>
        <a:xfrm>
          <a:off x="0" y="0"/>
          <a:ext cx="0" cy="0"/>
          <a:chOff x="0" y="0"/>
          <a:chExt cx="0" cy="0"/>
        </a:xfrm>
      </p:grpSpPr>
      <p:pic>
        <p:nvPicPr>
          <p:cNvPr id="3" name="Image 2" descr="Une image contenant barrière de corail, Organisme, Invertébrés marins, invertébré&#10;&#10;Le contenu généré par l’IA peut être incorrect.">
            <a:extLst>
              <a:ext uri="{FF2B5EF4-FFF2-40B4-BE49-F238E27FC236}">
                <a16:creationId xmlns:a16="http://schemas.microsoft.com/office/drawing/2014/main" id="{1C28DEF5-85EC-CB54-D313-1489B9A1AC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1773" y="279000"/>
            <a:ext cx="9565835"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70F69E4-EE6B-FFE9-CD5C-374C69AE3E36}"/>
              </a:ext>
            </a:extLst>
          </p:cNvPr>
          <p:cNvSpPr txBox="1"/>
          <p:nvPr/>
        </p:nvSpPr>
        <p:spPr>
          <a:xfrm>
            <a:off x="10070592" y="2926080"/>
            <a:ext cx="2121408" cy="1200329"/>
          </a:xfrm>
          <a:prstGeom prst="rect">
            <a:avLst/>
          </a:prstGeom>
          <a:noFill/>
        </p:spPr>
        <p:txBody>
          <a:bodyPr wrap="square" rtlCol="0">
            <a:spAutoFit/>
          </a:bodyPr>
          <a:lstStyle/>
          <a:p>
            <a:r>
              <a:rPr lang="fr-FR" sz="2400" b="1">
                <a:solidFill>
                  <a:srgbClr val="FFFF00"/>
                </a:solidFill>
              </a:rPr>
              <a:t>COTS et cicatrices coralliennes </a:t>
            </a:r>
            <a:endParaRPr lang="fr-FR" sz="2400" b="1" dirty="0">
              <a:solidFill>
                <a:srgbClr val="FFFF00"/>
              </a:solidFill>
            </a:endParaRPr>
          </a:p>
        </p:txBody>
      </p:sp>
    </p:spTree>
    <p:extLst>
      <p:ext uri="{BB962C8B-B14F-4D97-AF65-F5344CB8AC3E}">
        <p14:creationId xmlns:p14="http://schemas.microsoft.com/office/powerpoint/2010/main" val="3525381308"/>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C98520FB-3373-A35C-BF23-AAE94614F89C}"/>
            </a:ext>
          </a:extLst>
        </p:cNvPr>
        <p:cNvGrpSpPr/>
        <p:nvPr/>
      </p:nvGrpSpPr>
      <p:grpSpPr>
        <a:xfrm>
          <a:off x="0" y="0"/>
          <a:ext cx="0" cy="0"/>
          <a:chOff x="0" y="0"/>
          <a:chExt cx="0" cy="0"/>
        </a:xfrm>
      </p:grpSpPr>
      <p:pic>
        <p:nvPicPr>
          <p:cNvPr id="3" name="Image 2" descr="Une image contenant invertébré, Organisme, Invertébrés marins, Biologie marine&#10;&#10;Le contenu généré par l’IA peut être incorrect.">
            <a:extLst>
              <a:ext uri="{FF2B5EF4-FFF2-40B4-BE49-F238E27FC236}">
                <a16:creationId xmlns:a16="http://schemas.microsoft.com/office/drawing/2014/main" id="{BA5686D4-4318-02FA-8DB9-6D3A1B018DC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33500" y="279000"/>
            <a:ext cx="4725000"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92FCA09-2BBB-C9EC-F37F-5034FBFA6EC5}"/>
              </a:ext>
            </a:extLst>
          </p:cNvPr>
          <p:cNvSpPr txBox="1"/>
          <p:nvPr/>
        </p:nvSpPr>
        <p:spPr>
          <a:xfrm>
            <a:off x="414528" y="2426208"/>
            <a:ext cx="2974848" cy="2677656"/>
          </a:xfrm>
          <a:prstGeom prst="rect">
            <a:avLst/>
          </a:prstGeom>
          <a:noFill/>
        </p:spPr>
        <p:txBody>
          <a:bodyPr wrap="square" rtlCol="0">
            <a:spAutoFit/>
          </a:bodyPr>
          <a:lstStyle/>
          <a:p>
            <a:r>
              <a:rPr lang="fr-FR" sz="2400" b="1">
                <a:solidFill>
                  <a:srgbClr val="FFFF00"/>
                </a:solidFill>
              </a:rPr>
              <a:t>Concombre de mer de Lampert ( Synaptula lamperti ). Steve's Bommie, récifs Ribbon, Grande Barrière de corail.</a:t>
            </a:r>
            <a:endParaRPr lang="fr-FR" sz="2400" b="1" dirty="0">
              <a:solidFill>
                <a:srgbClr val="FFFF00"/>
              </a:solidFill>
            </a:endParaRPr>
          </a:p>
        </p:txBody>
      </p:sp>
    </p:spTree>
    <p:extLst>
      <p:ext uri="{BB962C8B-B14F-4D97-AF65-F5344CB8AC3E}">
        <p14:creationId xmlns:p14="http://schemas.microsoft.com/office/powerpoint/2010/main" val="515107270"/>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8009BF9B-4D4F-E813-B8AF-51589E31CE4F}"/>
            </a:ext>
          </a:extLst>
        </p:cNvPr>
        <p:cNvGrpSpPr/>
        <p:nvPr/>
      </p:nvGrpSpPr>
      <p:grpSpPr>
        <a:xfrm>
          <a:off x="0" y="0"/>
          <a:ext cx="0" cy="0"/>
          <a:chOff x="0" y="0"/>
          <a:chExt cx="0" cy="0"/>
        </a:xfrm>
      </p:grpSpPr>
      <p:pic>
        <p:nvPicPr>
          <p:cNvPr id="3" name="Image 2" descr="Une image contenant barrière de corail, sous-marin, invertébré, Organisme&#10;&#10;Le contenu généré par l’IA peut être incorrect.">
            <a:extLst>
              <a:ext uri="{FF2B5EF4-FFF2-40B4-BE49-F238E27FC236}">
                <a16:creationId xmlns:a16="http://schemas.microsoft.com/office/drawing/2014/main" id="{6C3CC12E-3BB2-39EB-9B44-A4121272BAE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01235" y="279000"/>
            <a:ext cx="4189529" cy="630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C4B7DD02-55AB-680D-F848-857DC9FE5104}"/>
              </a:ext>
            </a:extLst>
          </p:cNvPr>
          <p:cNvSpPr txBox="1"/>
          <p:nvPr/>
        </p:nvSpPr>
        <p:spPr>
          <a:xfrm>
            <a:off x="8363712" y="2807208"/>
            <a:ext cx="3621024" cy="1569660"/>
          </a:xfrm>
          <a:prstGeom prst="rect">
            <a:avLst/>
          </a:prstGeom>
          <a:noFill/>
        </p:spPr>
        <p:txBody>
          <a:bodyPr wrap="square" rtlCol="0">
            <a:spAutoFit/>
          </a:bodyPr>
          <a:lstStyle/>
          <a:p>
            <a:r>
              <a:rPr lang="fr-FR" sz="2400" b="1">
                <a:solidFill>
                  <a:srgbClr val="FFFF00"/>
                </a:solidFill>
              </a:rPr>
              <a:t>Concombre de mer intéressant, Grande Barrière de corail, Cairns, Australie.</a:t>
            </a:r>
            <a:endParaRPr lang="fr-FR" sz="2400" b="1" dirty="0">
              <a:solidFill>
                <a:srgbClr val="FFFF00"/>
              </a:solidFill>
            </a:endParaRPr>
          </a:p>
        </p:txBody>
      </p:sp>
    </p:spTree>
    <p:extLst>
      <p:ext uri="{BB962C8B-B14F-4D97-AF65-F5344CB8AC3E}">
        <p14:creationId xmlns:p14="http://schemas.microsoft.com/office/powerpoint/2010/main" val="2474197737"/>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FD173C9-ADE1-8998-B933-38B0CBC8DC17}"/>
            </a:ext>
          </a:extLst>
        </p:cNvPr>
        <p:cNvGrpSpPr/>
        <p:nvPr/>
      </p:nvGrpSpPr>
      <p:grpSpPr>
        <a:xfrm>
          <a:off x="0" y="0"/>
          <a:ext cx="0" cy="0"/>
          <a:chOff x="0" y="0"/>
          <a:chExt cx="0" cy="0"/>
        </a:xfrm>
      </p:grpSpPr>
      <p:pic>
        <p:nvPicPr>
          <p:cNvPr id="3" name="Image 2" descr="Une image contenant poisson, Aileron, requin, poisson aux nageoires à rayons mous&#10;&#10;Le contenu généré par l’IA peut être incorrect.">
            <a:extLst>
              <a:ext uri="{FF2B5EF4-FFF2-40B4-BE49-F238E27FC236}">
                <a16:creationId xmlns:a16="http://schemas.microsoft.com/office/drawing/2014/main" id="{FABF2199-5188-3239-C8B1-1A98D9B583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6720" y="279000"/>
            <a:ext cx="8400000"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F1369FF4-3F52-3193-5C7F-6A5DF6375045}"/>
              </a:ext>
            </a:extLst>
          </p:cNvPr>
          <p:cNvSpPr txBox="1"/>
          <p:nvPr/>
        </p:nvSpPr>
        <p:spPr>
          <a:xfrm>
            <a:off x="8961120" y="3172968"/>
            <a:ext cx="2962656" cy="2308324"/>
          </a:xfrm>
          <a:prstGeom prst="rect">
            <a:avLst/>
          </a:prstGeom>
          <a:noFill/>
        </p:spPr>
        <p:txBody>
          <a:bodyPr wrap="square" rtlCol="0">
            <a:spAutoFit/>
          </a:bodyPr>
          <a:lstStyle/>
          <a:p>
            <a:r>
              <a:rPr lang="fr-FR" sz="2400" b="1"/>
              <a:t>Poisson-guitare à taches blanches ( Rhynchobatus djiddensis ). Épave du Yongala, Grande Barrière de corail.</a:t>
            </a:r>
            <a:endParaRPr lang="fr-FR" sz="2400" b="1" dirty="0"/>
          </a:p>
        </p:txBody>
      </p:sp>
    </p:spTree>
    <p:extLst>
      <p:ext uri="{BB962C8B-B14F-4D97-AF65-F5344CB8AC3E}">
        <p14:creationId xmlns:p14="http://schemas.microsoft.com/office/powerpoint/2010/main" val="3546086745"/>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1F79BF07-1CEB-0846-B4D7-560C62ECCEFD}"/>
            </a:ext>
          </a:extLst>
        </p:cNvPr>
        <p:cNvGrpSpPr/>
        <p:nvPr/>
      </p:nvGrpSpPr>
      <p:grpSpPr>
        <a:xfrm>
          <a:off x="0" y="0"/>
          <a:ext cx="0" cy="0"/>
          <a:chOff x="0" y="0"/>
          <a:chExt cx="0" cy="0"/>
        </a:xfrm>
      </p:grpSpPr>
      <p:pic>
        <p:nvPicPr>
          <p:cNvPr id="3" name="Image 2" descr="Une image contenant barrière de corail, sous-marin, Biologie marine, Organisme&#10;&#10;Le contenu généré par l’IA peut être incorrect.">
            <a:extLst>
              <a:ext uri="{FF2B5EF4-FFF2-40B4-BE49-F238E27FC236}">
                <a16:creationId xmlns:a16="http://schemas.microsoft.com/office/drawing/2014/main" id="{4EBA68D4-0F47-D694-622C-BB784B48A5FE}"/>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54451" y="279000"/>
            <a:ext cx="9940864" cy="6300000"/>
          </a:xfrm>
          <a:prstGeom prst="rect">
            <a:avLst/>
          </a:prstGeom>
          <a:ln w="38100" cap="sq">
            <a:solidFill>
              <a:srgbClr val="FF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376A7C3-6227-18D1-C38C-AFACDC4442EB}"/>
              </a:ext>
            </a:extLst>
          </p:cNvPr>
          <p:cNvSpPr txBox="1"/>
          <p:nvPr/>
        </p:nvSpPr>
        <p:spPr>
          <a:xfrm>
            <a:off x="186611" y="1755648"/>
            <a:ext cx="1816608" cy="2677656"/>
          </a:xfrm>
          <a:prstGeom prst="rect">
            <a:avLst/>
          </a:prstGeom>
          <a:noFill/>
        </p:spPr>
        <p:txBody>
          <a:bodyPr wrap="square" rtlCol="0">
            <a:spAutoFit/>
          </a:bodyPr>
          <a:lstStyle/>
          <a:p>
            <a:r>
              <a:rPr lang="fr-FR" sz="2400" b="1" dirty="0" err="1"/>
              <a:t>Taeniura</a:t>
            </a:r>
            <a:r>
              <a:rPr lang="fr-FR" sz="2400" b="1" dirty="0"/>
              <a:t> </a:t>
            </a:r>
            <a:r>
              <a:rPr lang="fr-FR" sz="2400" b="1" dirty="0" err="1"/>
              <a:t>lymma</a:t>
            </a:r>
            <a:r>
              <a:rPr lang="fr-FR" sz="2400" b="1" dirty="0"/>
              <a:t>,</a:t>
            </a:r>
          </a:p>
          <a:p>
            <a:r>
              <a:rPr lang="fr-FR" sz="2400" b="1" dirty="0"/>
              <a:t>Grande Barrière de corail, Cairns, Australie</a:t>
            </a:r>
          </a:p>
        </p:txBody>
      </p:sp>
    </p:spTree>
    <p:extLst>
      <p:ext uri="{BB962C8B-B14F-4D97-AF65-F5344CB8AC3E}">
        <p14:creationId xmlns:p14="http://schemas.microsoft.com/office/powerpoint/2010/main" val="888997124"/>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00DB2295-55A7-9D18-4818-EFFF7EA05DC4}"/>
            </a:ext>
          </a:extLst>
        </p:cNvPr>
        <p:cNvGrpSpPr/>
        <p:nvPr/>
      </p:nvGrpSpPr>
      <p:grpSpPr>
        <a:xfrm>
          <a:off x="0" y="0"/>
          <a:ext cx="0" cy="0"/>
          <a:chOff x="0" y="0"/>
          <a:chExt cx="0" cy="0"/>
        </a:xfrm>
      </p:grpSpPr>
      <p:pic>
        <p:nvPicPr>
          <p:cNvPr id="3" name="Image 2" descr="Une image contenant requin, poisson aux nageoires à rayons mous, poisson, barrière de corail&#10;&#10;Le contenu généré par l’IA peut être incorrect.">
            <a:extLst>
              <a:ext uri="{FF2B5EF4-FFF2-40B4-BE49-F238E27FC236}">
                <a16:creationId xmlns:a16="http://schemas.microsoft.com/office/drawing/2014/main" id="{5A53F310-DEBA-C5E2-0236-36458DA680B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5760" y="203008"/>
            <a:ext cx="8291851" cy="471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AAF896A-1A99-6911-C39D-8371ACE144CC}"/>
              </a:ext>
            </a:extLst>
          </p:cNvPr>
          <p:cNvSpPr txBox="1"/>
          <p:nvPr/>
        </p:nvSpPr>
        <p:spPr>
          <a:xfrm>
            <a:off x="8882517" y="1840992"/>
            <a:ext cx="3084576" cy="1938992"/>
          </a:xfrm>
          <a:prstGeom prst="rect">
            <a:avLst/>
          </a:prstGeom>
          <a:noFill/>
        </p:spPr>
        <p:txBody>
          <a:bodyPr wrap="square" rtlCol="0">
            <a:spAutoFit/>
          </a:bodyPr>
          <a:lstStyle/>
          <a:p>
            <a:r>
              <a:rPr lang="fr-FR" sz="2400" b="1" dirty="0"/>
              <a:t>	</a:t>
            </a:r>
            <a:r>
              <a:rPr lang="fr-FR" sz="2400" b="1" dirty="0" err="1"/>
              <a:t>Triaenodon</a:t>
            </a:r>
            <a:r>
              <a:rPr lang="fr-FR" sz="2400" b="1" dirty="0"/>
              <a:t> </a:t>
            </a:r>
            <a:r>
              <a:rPr lang="fr-FR" sz="2400" b="1" dirty="0" err="1"/>
              <a:t>obesus</a:t>
            </a:r>
            <a:endParaRPr lang="fr-FR" sz="2400" b="1" dirty="0"/>
          </a:p>
          <a:p>
            <a:r>
              <a:rPr lang="fr-FR" sz="2400" b="1" dirty="0"/>
              <a:t>Grande Barrière de corail, Cairns, Australie</a:t>
            </a:r>
          </a:p>
        </p:txBody>
      </p:sp>
      <p:sp>
        <p:nvSpPr>
          <p:cNvPr id="5" name="ZoneTexte 4">
            <a:extLst>
              <a:ext uri="{FF2B5EF4-FFF2-40B4-BE49-F238E27FC236}">
                <a16:creationId xmlns:a16="http://schemas.microsoft.com/office/drawing/2014/main" id="{634B01AD-393C-E0A8-FE0D-2E57CF546A73}"/>
              </a:ext>
            </a:extLst>
          </p:cNvPr>
          <p:cNvSpPr txBox="1"/>
          <p:nvPr/>
        </p:nvSpPr>
        <p:spPr>
          <a:xfrm>
            <a:off x="365760" y="4919008"/>
            <a:ext cx="11826240" cy="1938992"/>
          </a:xfrm>
          <a:prstGeom prst="rect">
            <a:avLst/>
          </a:prstGeom>
          <a:noFill/>
        </p:spPr>
        <p:txBody>
          <a:bodyPr wrap="square" rtlCol="0">
            <a:spAutoFit/>
          </a:bodyPr>
          <a:lstStyle/>
          <a:p>
            <a:r>
              <a:rPr lang="fr-FR" sz="2400" b="1"/>
              <a:t>La Grande Barrière de corail (en anglais : Great Barrier Reef) est le plus grand récif corallien du monde[1],[2] comptant plus de 2 900 récifs et 900 îles s'étirant de Bundaberg à la pointe du Cap York soit plus de 2 600 kilomètres sur une superficie de 344 400 km². Le récif se situe en Mer de Corail au large du Queensland, en Australie.</a:t>
            </a:r>
            <a:endParaRPr lang="fr-FR" sz="2400" b="1" dirty="0"/>
          </a:p>
        </p:txBody>
      </p:sp>
    </p:spTree>
    <p:extLst>
      <p:ext uri="{BB962C8B-B14F-4D97-AF65-F5344CB8AC3E}">
        <p14:creationId xmlns:p14="http://schemas.microsoft.com/office/powerpoint/2010/main" val="1957181230"/>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D1E7E031-E6CD-3E14-A548-0DE4BDD49FBC}"/>
            </a:ext>
          </a:extLst>
        </p:cNvPr>
        <p:cNvGrpSpPr/>
        <p:nvPr/>
      </p:nvGrpSpPr>
      <p:grpSpPr>
        <a:xfrm>
          <a:off x="0" y="0"/>
          <a:ext cx="0" cy="0"/>
          <a:chOff x="0" y="0"/>
          <a:chExt cx="0" cy="0"/>
        </a:xfrm>
      </p:grpSpPr>
      <p:pic>
        <p:nvPicPr>
          <p:cNvPr id="3" name="Image 2" descr="Une image contenant poisson, barrière de corail, Biologie marine, sous-marin&#10;&#10;Le contenu généré par l’IA peut être incorrect.">
            <a:extLst>
              <a:ext uri="{FF2B5EF4-FFF2-40B4-BE49-F238E27FC236}">
                <a16:creationId xmlns:a16="http://schemas.microsoft.com/office/drawing/2014/main" id="{9E80CEA8-CB95-1063-0CA6-4B8FD393C0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7149" y="2848714"/>
            <a:ext cx="4808348" cy="3456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C0271D2-9C24-6362-B671-FF9102093FB9}"/>
              </a:ext>
            </a:extLst>
          </p:cNvPr>
          <p:cNvSpPr txBox="1"/>
          <p:nvPr/>
        </p:nvSpPr>
        <p:spPr>
          <a:xfrm>
            <a:off x="825047" y="2433215"/>
            <a:ext cx="4122295" cy="830997"/>
          </a:xfrm>
          <a:prstGeom prst="rect">
            <a:avLst/>
          </a:prstGeom>
          <a:noFill/>
        </p:spPr>
        <p:txBody>
          <a:bodyPr wrap="square" rtlCol="0">
            <a:spAutoFit/>
          </a:bodyPr>
          <a:lstStyle/>
          <a:p>
            <a:r>
              <a:rPr lang="fr-FR" sz="2400" b="1">
                <a:solidFill>
                  <a:srgbClr val="FFFF00"/>
                </a:solidFill>
              </a:rPr>
              <a:t>Hemiscyllium ocellatum</a:t>
            </a:r>
          </a:p>
          <a:p>
            <a:endParaRPr lang="fr-FR" sz="2400" b="1" dirty="0">
              <a:solidFill>
                <a:srgbClr val="FFFF00"/>
              </a:solidFill>
            </a:endParaRPr>
          </a:p>
        </p:txBody>
      </p:sp>
      <p:pic>
        <p:nvPicPr>
          <p:cNvPr id="6" name="Image 5" descr="Une image contenant invertébré, Organisme, barrière de corail, Invertébrés marins&#10;&#10;Le contenu généré par l’IA peut être incorrect.">
            <a:extLst>
              <a:ext uri="{FF2B5EF4-FFF2-40B4-BE49-F238E27FC236}">
                <a16:creationId xmlns:a16="http://schemas.microsoft.com/office/drawing/2014/main" id="{924B74CF-716E-89E2-9B86-77F4A504B14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046416" y="589197"/>
            <a:ext cx="4858435" cy="349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E2F65F49-DEF5-C067-C0B5-850F775A164F}"/>
              </a:ext>
            </a:extLst>
          </p:cNvPr>
          <p:cNvSpPr txBox="1"/>
          <p:nvPr/>
        </p:nvSpPr>
        <p:spPr>
          <a:xfrm>
            <a:off x="8278368" y="4115049"/>
            <a:ext cx="5071872" cy="461665"/>
          </a:xfrm>
          <a:prstGeom prst="rect">
            <a:avLst/>
          </a:prstGeom>
          <a:noFill/>
        </p:spPr>
        <p:txBody>
          <a:bodyPr wrap="square" rtlCol="0">
            <a:spAutoFit/>
          </a:bodyPr>
          <a:lstStyle/>
          <a:p>
            <a:r>
              <a:rPr lang="fr-FR" sz="2400" b="1">
                <a:solidFill>
                  <a:srgbClr val="FFFF00"/>
                </a:solidFill>
              </a:rPr>
              <a:t>Pterois antennata</a:t>
            </a:r>
            <a:endParaRPr lang="fr-FR" sz="2400" b="1" dirty="0">
              <a:solidFill>
                <a:srgbClr val="FFFF00"/>
              </a:solidFill>
            </a:endParaRPr>
          </a:p>
        </p:txBody>
      </p:sp>
      <p:sp>
        <p:nvSpPr>
          <p:cNvPr id="8" name="ZoneTexte 7">
            <a:extLst>
              <a:ext uri="{FF2B5EF4-FFF2-40B4-BE49-F238E27FC236}">
                <a16:creationId xmlns:a16="http://schemas.microsoft.com/office/drawing/2014/main" id="{35C9745E-370E-3B5D-2D49-448C5A34D705}"/>
              </a:ext>
            </a:extLst>
          </p:cNvPr>
          <p:cNvSpPr txBox="1"/>
          <p:nvPr/>
        </p:nvSpPr>
        <p:spPr>
          <a:xfrm>
            <a:off x="377952" y="353568"/>
            <a:ext cx="6327648" cy="1569660"/>
          </a:xfrm>
          <a:prstGeom prst="rect">
            <a:avLst/>
          </a:prstGeom>
          <a:noFill/>
        </p:spPr>
        <p:txBody>
          <a:bodyPr wrap="square" rtlCol="0">
            <a:spAutoFit/>
          </a:bodyPr>
          <a:lstStyle/>
          <a:p>
            <a:r>
              <a:rPr lang="fr-FR" sz="2400" b="1" dirty="0">
                <a:solidFill>
                  <a:srgbClr val="FFFF00"/>
                </a:solidFill>
              </a:rPr>
              <a:t>Sur Une Suggestion De </a:t>
            </a:r>
            <a:r>
              <a:rPr lang="fr-FR" sz="2400" b="1" dirty="0" err="1">
                <a:solidFill>
                  <a:srgbClr val="FFFF00"/>
                </a:solidFill>
              </a:rPr>
              <a:t>JackDidier</a:t>
            </a:r>
            <a:r>
              <a:rPr lang="fr-FR" sz="2400" b="1" dirty="0">
                <a:solidFill>
                  <a:srgbClr val="FFFF00"/>
                </a:solidFill>
              </a:rPr>
              <a:t> </a:t>
            </a:r>
          </a:p>
          <a:p>
            <a:endParaRPr lang="fr-FR" sz="2400" b="1" dirty="0">
              <a:solidFill>
                <a:srgbClr val="FFFF00"/>
              </a:solidFill>
            </a:endParaRPr>
          </a:p>
          <a:p>
            <a:r>
              <a:rPr lang="fr-FR" sz="2400" b="1" dirty="0">
                <a:solidFill>
                  <a:srgbClr val="FFFF00"/>
                </a:solidFill>
              </a:rPr>
              <a:t>Lorient Vous A Présenté  La Grande Barrière</a:t>
            </a:r>
          </a:p>
          <a:p>
            <a:r>
              <a:rPr lang="fr-FR" sz="2400" b="1" dirty="0">
                <a:solidFill>
                  <a:srgbClr val="FFFF00"/>
                </a:solidFill>
              </a:rPr>
              <a:t>De Corail En Australie </a:t>
            </a:r>
          </a:p>
        </p:txBody>
      </p:sp>
      <p:sp>
        <p:nvSpPr>
          <p:cNvPr id="9" name="ZoneTexte 8">
            <a:extLst>
              <a:ext uri="{FF2B5EF4-FFF2-40B4-BE49-F238E27FC236}">
                <a16:creationId xmlns:a16="http://schemas.microsoft.com/office/drawing/2014/main" id="{6BADC0FA-841D-DFFF-2A8C-6B0B8BC4159F}"/>
              </a:ext>
            </a:extLst>
          </p:cNvPr>
          <p:cNvSpPr txBox="1"/>
          <p:nvPr/>
        </p:nvSpPr>
        <p:spPr>
          <a:xfrm>
            <a:off x="5791200" y="4791456"/>
            <a:ext cx="6400800" cy="830997"/>
          </a:xfrm>
          <a:prstGeom prst="rect">
            <a:avLst/>
          </a:prstGeom>
          <a:noFill/>
        </p:spPr>
        <p:txBody>
          <a:bodyPr wrap="square" rtlCol="0">
            <a:spAutoFit/>
          </a:bodyPr>
          <a:lstStyle/>
          <a:p>
            <a:r>
              <a:rPr lang="fr-FR" sz="2400" b="1" dirty="0">
                <a:solidFill>
                  <a:srgbClr val="FFFF00"/>
                </a:solidFill>
              </a:rPr>
              <a:t>Les Images Et Le Son Du Net</a:t>
            </a:r>
          </a:p>
          <a:p>
            <a:r>
              <a:rPr lang="fr-FR" sz="2400" b="1" dirty="0">
                <a:solidFill>
                  <a:srgbClr val="FFFF00"/>
                </a:solidFill>
              </a:rPr>
              <a:t>                        Daniel</a:t>
            </a:r>
          </a:p>
        </p:txBody>
      </p:sp>
    </p:spTree>
    <p:extLst>
      <p:ext uri="{BB962C8B-B14F-4D97-AF65-F5344CB8AC3E}">
        <p14:creationId xmlns:p14="http://schemas.microsoft.com/office/powerpoint/2010/main" val="3549742472"/>
      </p:ext>
    </p:extLst>
  </p:cSld>
  <p:clrMapOvr>
    <a:masterClrMapping/>
  </p:clrMapOvr>
  <mc:AlternateContent xmlns:mc="http://schemas.openxmlformats.org/markup-compatibility/2006">
    <mc:Choice xmlns:p14="http://schemas.microsoft.com/office/powerpoint/2010/main" Requires="p14">
      <p:transition spd="slow" p14:dur="5000">
        <p14:prism isContent="1"/>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107</TotalTime>
  <Words>619</Words>
  <Application>Microsoft Office PowerPoint</Application>
  <PresentationFormat>Grand écran</PresentationFormat>
  <Paragraphs>43</Paragraphs>
  <Slides>31</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4</cp:revision>
  <dcterms:created xsi:type="dcterms:W3CDTF">2025-02-28T10:54:19Z</dcterms:created>
  <dcterms:modified xsi:type="dcterms:W3CDTF">2025-07-02T08:05:43Z</dcterms:modified>
</cp:coreProperties>
</file>