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7"/>
  </p:notes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57" r:id="rId36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R506kjBQGVhHJXjQ7c5uA==" hashData="76MjieBO8VLymLOO6rGW/tQuH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02" y="-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1060F-A44A-49CD-A96A-961DBDE4261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A8F1C4-594F-44BB-A346-8C08FC50C591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6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8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3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1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B3A27-469B-44EC-8400-541BE6D1C1EB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81009-AE80-4DD4-B921-394CB3BCD3F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4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gif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252001"/>
            <a:ext cx="4824000" cy="303980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14391"/>
            <a:r>
              <a:rPr lang="fr-FR" b="1" dirty="0">
                <a:ln w="25400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Escapade  belg</a:t>
            </a:r>
            <a:r>
              <a:rPr lang="fr-FR" b="1" dirty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108001"/>
            <a:ext cx="4067944" cy="374441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14391"/>
            <a:r>
              <a:rPr lang="fr-FR" sz="7200" b="1" dirty="0">
                <a:ln w="41275">
                  <a:solidFill>
                    <a:prstClr val="black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De  Lange</a:t>
            </a: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068000" y="2052012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91"/>
            <a:r>
              <a:rPr lang="fr-FR" sz="2800" b="1" dirty="0">
                <a:ln w="0">
                  <a:noFill/>
                </a:ln>
                <a:solidFill>
                  <a:prstClr val="white"/>
                </a:solidFill>
                <a:latin typeface="Chiller" pitchFamily="82" charset="0"/>
              </a:rPr>
              <a:t>Une photographie, c'est   un arrêt du cœur d'une fraction de seconde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8000" y="3708000"/>
            <a:ext cx="7416328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91"/>
            <a:r>
              <a:rPr lang="fr-FR" sz="4600" dirty="0" err="1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Montaigle</a:t>
            </a:r>
            <a:r>
              <a:rPr lang="fr-FR" sz="46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    Monastère d’</a:t>
            </a:r>
            <a:r>
              <a:rPr lang="fr-FR" sz="4600" dirty="0" err="1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Ermeton</a:t>
            </a:r>
            <a:r>
              <a:rPr lang="fr-FR" sz="46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  sur  </a:t>
            </a:r>
            <a:r>
              <a:rPr lang="fr-FR" sz="4600" dirty="0" err="1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Biert</a:t>
            </a:r>
            <a:r>
              <a:rPr lang="fr-FR" sz="46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   </a:t>
            </a:r>
            <a:endParaRPr lang="fr-FR" sz="4600" dirty="0">
              <a:ln w="38100">
                <a:solidFill>
                  <a:prstClr val="black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860094" y="2579866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 randonneur  assidu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851670"/>
            <a:ext cx="1110000" cy="9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956376" y="3312017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91"/>
            <a:r>
              <a:rPr lang="fr-FR" sz="6000" b="1" dirty="0" smtClean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54</a:t>
            </a:r>
            <a:endParaRPr lang="fr-FR" sz="6000" b="1" dirty="0">
              <a:ln w="38100">
                <a:solidFill>
                  <a:prstClr val="black">
                    <a:lumMod val="65000"/>
                    <a:lumOff val="35000"/>
                  </a:prstClr>
                </a:solidFill>
              </a:ln>
              <a:blipFill>
                <a:blip r:embed="rId6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pic>
        <p:nvPicPr>
          <p:cNvPr id="12" name="Era Abbey Road Blues.wav">
            <a:hlinkClick r:id="" action="ppaction://media"/>
          </p:cNvPr>
          <p:cNvPicPr>
            <a:picLocks noRot="1" noChangeAspect="1"/>
          </p:cNvPicPr>
          <p:nvPr>
            <a:wavAudioFile r:embed="rId1" name="Era Abbey Road Blues.wav"/>
          </p:nvPr>
        </p:nvPicPr>
        <p:blipFill>
          <a:blip r:embed="rId7" cstate="print"/>
          <a:stretch>
            <a:fillRect/>
          </a:stretch>
        </p:blipFill>
        <p:spPr>
          <a:xfrm>
            <a:off x="6732240" y="163564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4400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>
                <a:latin typeface="Kalam" pitchFamily="2" charset="0"/>
                <a:cs typeface="Kalam" pitchFamily="2" charset="0"/>
              </a:rPr>
              <a:t>Les ruines de la forteresse médiévale de </a:t>
            </a:r>
            <a:r>
              <a:rPr lang="fr-FR" sz="3200" b="1" dirty="0" err="1">
                <a:latin typeface="Kalam" pitchFamily="2" charset="0"/>
                <a:cs typeface="Kalam" pitchFamily="2" charset="0"/>
              </a:rPr>
              <a:t>Montaigle</a:t>
            </a:r>
            <a:r>
              <a:rPr lang="fr-FR" sz="3200" b="1" dirty="0">
                <a:latin typeface="Kalam" pitchFamily="2" charset="0"/>
                <a:cs typeface="Kalam" pitchFamily="2" charset="0"/>
              </a:rPr>
              <a:t> </a:t>
            </a:r>
            <a:r>
              <a:rPr lang="fr-FR" sz="2400" dirty="0">
                <a:latin typeface="Kalam" pitchFamily="2" charset="0"/>
                <a:cs typeface="Kalam" pitchFamily="2" charset="0"/>
              </a:rPr>
              <a:t>sont situées dans le village belge de </a:t>
            </a:r>
            <a:r>
              <a:rPr lang="fr-FR" sz="2400" dirty="0" err="1">
                <a:latin typeface="Kalam" pitchFamily="2" charset="0"/>
                <a:cs typeface="Kalam" pitchFamily="2" charset="0"/>
              </a:rPr>
              <a:t>Falaën</a:t>
            </a:r>
            <a:r>
              <a:rPr lang="fr-FR" sz="2400" dirty="0">
                <a:latin typeface="Kalam" pitchFamily="2" charset="0"/>
                <a:cs typeface="Kalam" pitchFamily="2" charset="0"/>
              </a:rPr>
              <a:t> </a:t>
            </a:r>
            <a:r>
              <a:rPr lang="fr-FR" sz="2400" dirty="0" smtClean="0">
                <a:latin typeface="Kalam" pitchFamily="2" charset="0"/>
                <a:cs typeface="Kalam" pitchFamily="2" charset="0"/>
              </a:rPr>
              <a:t>en </a:t>
            </a:r>
            <a:r>
              <a:rPr lang="fr-FR" sz="2400" dirty="0">
                <a:latin typeface="Kalam" pitchFamily="2" charset="0"/>
                <a:cs typeface="Kalam" pitchFamily="2" charset="0"/>
              </a:rPr>
              <a:t>Wallonie dans la province de Namur</a:t>
            </a:r>
            <a:r>
              <a:rPr lang="fr-FR" sz="2400" dirty="0" smtClean="0">
                <a:latin typeface="Kalam" pitchFamily="2" charset="0"/>
                <a:cs typeface="Kalam" pitchFamily="2" charset="0"/>
              </a:rPr>
              <a:t>. </a:t>
            </a:r>
          </a:p>
          <a:p>
            <a:pPr algn="ctr"/>
            <a:r>
              <a:rPr lang="fr-FR" sz="2400" dirty="0" smtClean="0">
                <a:latin typeface="Kalam" pitchFamily="2" charset="0"/>
                <a:cs typeface="Kalam" pitchFamily="2" charset="0"/>
              </a:rPr>
              <a:t>Bâtie sur une construction plus ancienne, la forteresse médiévale fut édifiée au début du 14ème siècle. Mais bien avant, vers 900, un premier château a d’abord été érigé au sommet de ce puissant rocher. Il ne subsiste que quelques traces de cette construction. </a:t>
            </a:r>
          </a:p>
          <a:p>
            <a:pPr algn="ctr"/>
            <a:r>
              <a:rPr lang="fr-FR" sz="2400" dirty="0" smtClean="0">
                <a:latin typeface="Kalam" pitchFamily="2" charset="0"/>
                <a:cs typeface="Kalam" pitchFamily="2" charset="0"/>
              </a:rPr>
              <a:t>Il fut érigé par les seigneurs de </a:t>
            </a:r>
            <a:r>
              <a:rPr lang="fr-FR" sz="2400" dirty="0" err="1" smtClean="0">
                <a:latin typeface="Kalam" pitchFamily="2" charset="0"/>
                <a:cs typeface="Kalam" pitchFamily="2" charset="0"/>
              </a:rPr>
              <a:t>Faing</a:t>
            </a:r>
            <a:r>
              <a:rPr lang="fr-FR" sz="2400" dirty="0" smtClean="0">
                <a:latin typeface="Kalam" pitchFamily="2" charset="0"/>
                <a:cs typeface="Kalam" pitchFamily="2" charset="0"/>
              </a:rPr>
              <a:t>, dont le nom, apparu pour la première fois dans un document officiel en 1050 en même temps que celui du château. </a:t>
            </a:r>
          </a:p>
          <a:p>
            <a:pPr algn="ctr"/>
            <a:r>
              <a:rPr lang="fr-FR" sz="2400" dirty="0" smtClean="0">
                <a:latin typeface="Kalam" pitchFamily="2" charset="0"/>
                <a:cs typeface="Kalam" pitchFamily="2" charset="0"/>
              </a:rPr>
              <a:t>C'est au XIVe siècle qu'a lieu la dernière phase de modification du château et qu'il prend l'apparence qu'on peut encore le voir aujourd'hui.</a:t>
            </a:r>
            <a:endParaRPr lang="fr-FR" sz="2400" dirty="0">
              <a:latin typeface="Kalam" pitchFamily="2" charset="0"/>
              <a:cs typeface="Kalam" pitchFamily="2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48000" y="4752000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66472" y="267494"/>
            <a:ext cx="34269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 monastère d'</a:t>
            </a:r>
            <a:r>
              <a:rPr lang="fr-FR" b="1" dirty="0" err="1" smtClean="0"/>
              <a:t>Ermeton</a:t>
            </a:r>
            <a:r>
              <a:rPr lang="fr-FR" b="1" dirty="0" smtClean="0"/>
              <a:t>-sur-</a:t>
            </a:r>
            <a:r>
              <a:rPr lang="fr-FR" b="1" dirty="0" err="1" smtClean="0"/>
              <a:t>Biert</a:t>
            </a:r>
            <a:endParaRPr lang="fr-FR" b="1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24000"/>
            <a:ext cx="9144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latin typeface="Shrikhand" pitchFamily="2" charset="0"/>
                <a:cs typeface="Shrikhand" pitchFamily="2" charset="0"/>
              </a:rPr>
              <a:t>L'ancien manoir seigneurial d'</a:t>
            </a:r>
            <a:r>
              <a:rPr lang="fr-FR" sz="2400" b="1" dirty="0" err="1">
                <a:latin typeface="Shrikhand" pitchFamily="2" charset="0"/>
                <a:cs typeface="Shrikhand" pitchFamily="2" charset="0"/>
              </a:rPr>
              <a:t>Ermeton</a:t>
            </a:r>
            <a:r>
              <a:rPr lang="fr-FR" sz="2400" b="1" dirty="0">
                <a:latin typeface="Shrikhand" pitchFamily="2" charset="0"/>
                <a:cs typeface="Shrikhand" pitchFamily="2" charset="0"/>
              </a:rPr>
              <a:t>-sur-</a:t>
            </a:r>
            <a:r>
              <a:rPr lang="fr-FR" sz="2400" b="1" dirty="0" err="1">
                <a:latin typeface="Shrikhand" pitchFamily="2" charset="0"/>
                <a:cs typeface="Shrikhand" pitchFamily="2" charset="0"/>
              </a:rPr>
              <a:t>Biert</a:t>
            </a:r>
            <a:r>
              <a:rPr lang="fr-FR" sz="2400" b="1" dirty="0">
                <a:latin typeface="Shrikhand" pitchFamily="2" charset="0"/>
                <a:cs typeface="Shrikhand" pitchFamily="2" charset="0"/>
              </a:rPr>
              <a:t> </a:t>
            </a:r>
            <a:endParaRPr lang="fr-FR" sz="2400" b="1" dirty="0" smtClean="0">
              <a:latin typeface="Shrikhand" pitchFamily="2" charset="0"/>
              <a:cs typeface="Shrikhand" pitchFamily="2" charset="0"/>
            </a:endParaRPr>
          </a:p>
          <a:p>
            <a:pPr algn="ctr"/>
            <a:r>
              <a:rPr lang="fr-FR" b="1" dirty="0" smtClean="0">
                <a:latin typeface="Shrikhand" pitchFamily="2" charset="0"/>
                <a:cs typeface="Shrikhand" pitchFamily="2" charset="0"/>
              </a:rPr>
              <a:t>date </a:t>
            </a:r>
            <a:r>
              <a:rPr lang="fr-FR" b="1" dirty="0">
                <a:latin typeface="Shrikhand" pitchFamily="2" charset="0"/>
                <a:cs typeface="Shrikhand" pitchFamily="2" charset="0"/>
              </a:rPr>
              <a:t>du début du </a:t>
            </a:r>
            <a:r>
              <a:rPr lang="fr-FR" b="1" dirty="0" smtClean="0">
                <a:latin typeface="Shrikhand" pitchFamily="2" charset="0"/>
                <a:cs typeface="Shrikhand" pitchFamily="2" charset="0"/>
              </a:rPr>
              <a:t>XIVe </a:t>
            </a:r>
            <a:r>
              <a:rPr lang="fr-FR" b="1" dirty="0">
                <a:latin typeface="Shrikhand" pitchFamily="2" charset="0"/>
                <a:cs typeface="Shrikhand" pitchFamily="2" charset="0"/>
              </a:rPr>
              <a:t>siècle et était la propriété de la famille de </a:t>
            </a:r>
            <a:r>
              <a:rPr lang="fr-FR" b="1" dirty="0" err="1">
                <a:latin typeface="Shrikhand" pitchFamily="2" charset="0"/>
                <a:cs typeface="Shrikhand" pitchFamily="2" charset="0"/>
              </a:rPr>
              <a:t>Bossoit</a:t>
            </a:r>
            <a:r>
              <a:rPr lang="fr-FR" b="1" dirty="0">
                <a:latin typeface="Shrikhand" pitchFamily="2" charset="0"/>
                <a:cs typeface="Shrikhand" pitchFamily="2" charset="0"/>
              </a:rPr>
              <a:t>. Celui-ci passe ensuite aux mains de la famille de </a:t>
            </a:r>
            <a:r>
              <a:rPr lang="fr-FR" b="1" dirty="0" err="1">
                <a:latin typeface="Shrikhand" pitchFamily="2" charset="0"/>
                <a:cs typeface="Shrikhand" pitchFamily="2" charset="0"/>
              </a:rPr>
              <a:t>Toisoulle</a:t>
            </a:r>
            <a:r>
              <a:rPr lang="fr-FR" b="1" dirty="0">
                <a:latin typeface="Shrikhand" pitchFamily="2" charset="0"/>
                <a:cs typeface="Shrikhand" pitchFamily="2" charset="0"/>
              </a:rPr>
              <a:t> </a:t>
            </a:r>
            <a:endParaRPr lang="fr-FR" b="1" dirty="0" smtClean="0">
              <a:latin typeface="Shrikhand" pitchFamily="2" charset="0"/>
              <a:cs typeface="Shrikhand" pitchFamily="2" charset="0"/>
            </a:endParaRPr>
          </a:p>
          <a:p>
            <a:pPr algn="ctr"/>
            <a:r>
              <a:rPr lang="fr-FR" b="1" dirty="0" smtClean="0">
                <a:latin typeface="Shrikhand" pitchFamily="2" charset="0"/>
                <a:cs typeface="Shrikhand" pitchFamily="2" charset="0"/>
              </a:rPr>
              <a:t>en </a:t>
            </a:r>
            <a:r>
              <a:rPr lang="fr-FR" b="1" dirty="0">
                <a:latin typeface="Shrikhand" pitchFamily="2" charset="0"/>
                <a:cs typeface="Shrikhand" pitchFamily="2" charset="0"/>
              </a:rPr>
              <a:t>1431, puis de </a:t>
            </a:r>
            <a:r>
              <a:rPr lang="fr-FR" b="1" dirty="0" err="1">
                <a:latin typeface="Shrikhand" pitchFamily="2" charset="0"/>
                <a:cs typeface="Shrikhand" pitchFamily="2" charset="0"/>
              </a:rPr>
              <a:t>Wetz</a:t>
            </a:r>
            <a:r>
              <a:rPr lang="fr-FR" b="1" dirty="0">
                <a:latin typeface="Shrikhand" pitchFamily="2" charset="0"/>
                <a:cs typeface="Shrikhand" pitchFamily="2" charset="0"/>
              </a:rPr>
              <a:t>, par alliance en 1558. En 1595, le manoir est </a:t>
            </a:r>
            <a:endParaRPr lang="fr-FR" b="1" dirty="0" smtClean="0">
              <a:latin typeface="Shrikhand" pitchFamily="2" charset="0"/>
              <a:cs typeface="Shrikhand" pitchFamily="2" charset="0"/>
            </a:endParaRPr>
          </a:p>
          <a:p>
            <a:pPr algn="ctr"/>
            <a:r>
              <a:rPr lang="fr-FR" b="1" dirty="0" smtClean="0">
                <a:latin typeface="Shrikhand" pitchFamily="2" charset="0"/>
                <a:cs typeface="Shrikhand" pitchFamily="2" charset="0"/>
              </a:rPr>
              <a:t>revendu </a:t>
            </a:r>
            <a:r>
              <a:rPr lang="fr-FR" b="1" dirty="0">
                <a:latin typeface="Shrikhand" pitchFamily="2" charset="0"/>
                <a:cs typeface="Shrikhand" pitchFamily="2" charset="0"/>
              </a:rPr>
              <a:t>à Jean de </a:t>
            </a:r>
            <a:r>
              <a:rPr lang="fr-FR" b="1" dirty="0" err="1">
                <a:latin typeface="Shrikhand" pitchFamily="2" charset="0"/>
                <a:cs typeface="Shrikhand" pitchFamily="2" charset="0"/>
              </a:rPr>
              <a:t>Waha</a:t>
            </a:r>
            <a:r>
              <a:rPr lang="fr-FR" b="1" dirty="0">
                <a:latin typeface="Shrikhand" pitchFamily="2" charset="0"/>
                <a:cs typeface="Shrikhand" pitchFamily="2" charset="0"/>
              </a:rPr>
              <a:t>, qui fera reconstruire la grange qui avait subit </a:t>
            </a:r>
            <a:endParaRPr lang="fr-FR" b="1" dirty="0" smtClean="0">
              <a:latin typeface="Shrikhand" pitchFamily="2" charset="0"/>
              <a:cs typeface="Shrikhand" pitchFamily="2" charset="0"/>
            </a:endParaRPr>
          </a:p>
          <a:p>
            <a:pPr algn="ctr"/>
            <a:r>
              <a:rPr lang="fr-FR" b="1" dirty="0" smtClean="0">
                <a:latin typeface="Shrikhand" pitchFamily="2" charset="0"/>
                <a:cs typeface="Shrikhand" pitchFamily="2" charset="0"/>
              </a:rPr>
              <a:t>un incendie. </a:t>
            </a:r>
          </a:p>
          <a:p>
            <a:pPr algn="ctr"/>
            <a:r>
              <a:rPr lang="fr-FR" b="1" dirty="0" smtClean="0">
                <a:latin typeface="Shrikhand" pitchFamily="2" charset="0"/>
                <a:cs typeface="Shrikhand" pitchFamily="2" charset="0"/>
              </a:rPr>
              <a:t>Le bien passera ensuite, en 1735, aux de </a:t>
            </a:r>
            <a:r>
              <a:rPr lang="fr-FR" b="1" dirty="0" err="1" smtClean="0">
                <a:latin typeface="Shrikhand" pitchFamily="2" charset="0"/>
                <a:cs typeface="Shrikhand" pitchFamily="2" charset="0"/>
              </a:rPr>
              <a:t>Flaveau</a:t>
            </a:r>
            <a:r>
              <a:rPr lang="fr-FR" b="1" dirty="0" smtClean="0">
                <a:latin typeface="Shrikhand" pitchFamily="2" charset="0"/>
                <a:cs typeface="Shrikhand" pitchFamily="2" charset="0"/>
              </a:rPr>
              <a:t> par alliance. C'est Jacques de </a:t>
            </a:r>
            <a:r>
              <a:rPr lang="fr-FR" b="1" dirty="0" err="1" smtClean="0">
                <a:latin typeface="Shrikhand" pitchFamily="2" charset="0"/>
                <a:cs typeface="Shrikhand" pitchFamily="2" charset="0"/>
              </a:rPr>
              <a:t>Flaveau</a:t>
            </a:r>
            <a:r>
              <a:rPr lang="fr-FR" b="1" dirty="0" smtClean="0">
                <a:latin typeface="Shrikhand" pitchFamily="2" charset="0"/>
                <a:cs typeface="Shrikhand" pitchFamily="2" charset="0"/>
              </a:rPr>
              <a:t> qui fit réaliser de gros travaux en 1749, comme le prouve le blason du porche. A partir de ce moment, le château ne sera plus occupé par les propriétaires, mais hébergera des fermiers. </a:t>
            </a:r>
          </a:p>
          <a:p>
            <a:pPr algn="ctr"/>
            <a:r>
              <a:rPr lang="fr-FR" b="1" dirty="0" smtClean="0">
                <a:latin typeface="Shrikhand" pitchFamily="2" charset="0"/>
                <a:cs typeface="Shrikhand" pitchFamily="2" charset="0"/>
              </a:rPr>
              <a:t>Le domaine sera vendu en 1935 à Charles </a:t>
            </a:r>
            <a:r>
              <a:rPr lang="fr-FR" b="1" dirty="0" err="1" smtClean="0">
                <a:latin typeface="Shrikhand" pitchFamily="2" charset="0"/>
                <a:cs typeface="Shrikhand" pitchFamily="2" charset="0"/>
              </a:rPr>
              <a:t>Libbert</a:t>
            </a:r>
            <a:r>
              <a:rPr lang="fr-FR" b="1" dirty="0" smtClean="0">
                <a:latin typeface="Shrikhand" pitchFamily="2" charset="0"/>
                <a:cs typeface="Shrikhand" pitchFamily="2" charset="0"/>
              </a:rPr>
              <a:t> qui le louera, en 1936, à la Communauté des </a:t>
            </a:r>
            <a:r>
              <a:rPr lang="fr-FR" b="1" dirty="0" err="1" smtClean="0">
                <a:latin typeface="Shrikhand" pitchFamily="2" charset="0"/>
                <a:cs typeface="Shrikhand" pitchFamily="2" charset="0"/>
              </a:rPr>
              <a:t>Soeurs</a:t>
            </a:r>
            <a:r>
              <a:rPr lang="fr-FR" b="1" dirty="0" smtClean="0">
                <a:latin typeface="Shrikhand" pitchFamily="2" charset="0"/>
                <a:cs typeface="Shrikhand" pitchFamily="2" charset="0"/>
              </a:rPr>
              <a:t> bénédictines, affiliée à la Congrégation bénédictine de l'Annonciation. Ces dernières achèteront le bien en 1942. Des aménagements furent apportés au bâtiment: deux étages de chambres furent ajoutés et une nouvelle chapelle fut construite en 1954.</a:t>
            </a:r>
            <a:endParaRPr lang="fr-FR" dirty="0">
              <a:latin typeface="Shrikhand" pitchFamily="2" charset="0"/>
              <a:cs typeface="Shrikhand" pitchFamily="2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48000" y="4752000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43328_1810158176579491_299839398499085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2893219" cy="5143500"/>
          </a:xfrm>
          <a:prstGeom prst="rect">
            <a:avLst/>
          </a:prstGeom>
        </p:spPr>
      </p:pic>
      <p:pic>
        <p:nvPicPr>
          <p:cNvPr id="3" name="Image 2" descr="500126281_1810158149912827_86127119245312158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0800" y="0"/>
            <a:ext cx="2893219" cy="5143500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 w="635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67494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atin typeface="Bernard MT Condensed" pitchFamily="18" charset="0"/>
              </a:rPr>
              <a:t>Sur le chemin du retour</a:t>
            </a:r>
            <a:endParaRPr lang="fr-FR" sz="2400" b="1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0" y="4392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 defTabSz="914391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2497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43608" y="123478"/>
            <a:ext cx="6984776" cy="656586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 defTabSz="914391"/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ERA - </a:t>
            </a:r>
            <a:r>
              <a:rPr lang="fr-FR" sz="3600" b="1" dirty="0" err="1" smtClean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Abbey</a:t>
            </a:r>
            <a:r>
              <a:rPr lang="fr-FR" sz="3600" b="1" dirty="0" smtClean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 Road Blues</a:t>
            </a:r>
            <a:endParaRPr lang="fr-FR" sz="3600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4392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Internet</a:t>
            </a:r>
            <a:endParaRPr lang="fr-FR" sz="4000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688000" y="1152000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1300" b="1" dirty="0">
                <a:solidFill>
                  <a:srgbClr val="FF0000"/>
                </a:solidFill>
              </a:rPr>
              <a:t>14.06.2025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0000" y="4284000"/>
            <a:ext cx="1584176" cy="664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0" y="36000"/>
            <a:ext cx="872729" cy="576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700000"/>
            <a:ext cx="1080000" cy="180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660000">
            <a:off x="7092000" y="720000"/>
            <a:ext cx="1465000" cy="1800000"/>
          </a:xfrm>
          <a:prstGeom prst="rect">
            <a:avLst/>
          </a:prstGeom>
        </p:spPr>
      </p:pic>
      <p:pic>
        <p:nvPicPr>
          <p:cNvPr id="1028" name="Picture 4" descr="https://musicshaker.fr/wp-content/uploads/2020/01/er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8000" y="3060000"/>
            <a:ext cx="1512168" cy="1424306"/>
          </a:xfrm>
          <a:prstGeom prst="rect">
            <a:avLst/>
          </a:prstGeom>
          <a:noFill/>
        </p:spPr>
      </p:pic>
      <p:pic>
        <p:nvPicPr>
          <p:cNvPr id="1030" name="Picture 6" descr="https://haguenau.maxi-flash.com/wp-content/uploads/2022/11/310-ERA-photo-1-696x46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684000"/>
            <a:ext cx="2088232" cy="139215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sz="2800" b="1" dirty="0" smtClean="0">
            <a:latin typeface="Harlow Solid Italic" pitchFamily="82" charset="0"/>
          </a:defRPr>
        </a:defPPr>
      </a:lstStyle>
    </a:spDef>
  </a:objectDefaults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344</Words>
  <Application>Microsoft Office PowerPoint</Application>
  <PresentationFormat>Affichage à l'écran (16:9)</PresentationFormat>
  <Paragraphs>28</Paragraphs>
  <Slides>33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33</vt:i4>
      </vt:variant>
    </vt:vector>
  </HeadingPairs>
  <TitlesOfParts>
    <vt:vector size="36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9</cp:revision>
  <dcterms:created xsi:type="dcterms:W3CDTF">2025-06-14T20:33:28Z</dcterms:created>
  <dcterms:modified xsi:type="dcterms:W3CDTF">2025-06-14T21:33:49Z</dcterms:modified>
</cp:coreProperties>
</file>