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1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57" r:id="rId40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3AVUdnIw6Em6BQbzur7tA==" hashData="dX1VKZbig6x+IbQ9Ma1spzDPe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230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33142-A431-4780-BD40-EC281AC61AFE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0F419A-B51C-4384-9291-4C9C82837E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5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3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9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55190-37D5-45EE-8B59-48E148EC3EE3}" type="datetimeFigureOut">
              <a:rPr lang="fr-FR" smtClean="0"/>
              <a:pPr/>
              <a:t>14/06/2025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26D62-5281-4D79-85C4-5F0D2B4E7E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4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14/06/2025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9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439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gif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52001"/>
            <a:ext cx="4824000" cy="30398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14391"/>
            <a:r>
              <a:rPr lang="fr-FR" b="1" dirty="0">
                <a:ln w="25400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Escapade  belg</a:t>
            </a:r>
            <a:r>
              <a:rPr lang="fr-FR" b="1" dirty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108001"/>
            <a:ext cx="4067944" cy="374441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14391"/>
            <a:r>
              <a:rPr lang="fr-FR" sz="7200" b="1" dirty="0">
                <a:ln w="41275">
                  <a:solidFill>
                    <a:prstClr val="black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De  Lange</a:t>
            </a: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068000" y="205201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91"/>
            <a:r>
              <a:rPr lang="fr-FR" sz="2800" b="1" dirty="0">
                <a:ln w="0">
                  <a:noFill/>
                </a:ln>
                <a:solidFill>
                  <a:prstClr val="white"/>
                </a:solidFill>
                <a:latin typeface="Chiller" pitchFamily="82" charset="0"/>
              </a:rPr>
              <a:t>Une photographie, c'est   un arrêt du cœur d'une fraction de seconde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8000" y="4320000"/>
            <a:ext cx="74163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91"/>
            <a:r>
              <a:rPr lang="fr-FR" sz="46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La vallée de la </a:t>
            </a:r>
            <a:r>
              <a:rPr lang="fr-FR" sz="4600" dirty="0" err="1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Lesse</a:t>
            </a:r>
            <a:endParaRPr lang="fr-FR" sz="4600" dirty="0" smtClean="0">
              <a:ln w="38100">
                <a:solidFill>
                  <a:prstClr val="black"/>
                </a:soli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860094" y="2579864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 randonneur  assidu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 defTabSz="914391"/>
            <a:r>
              <a:rPr lang="fr-FR" sz="2000" dirty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851670"/>
            <a:ext cx="1110000" cy="9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3312014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91"/>
            <a:r>
              <a:rPr lang="fr-FR" sz="6000" b="1" dirty="0" smtClean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53</a:t>
            </a:r>
            <a:endParaRPr lang="fr-FR" sz="6000" b="1" dirty="0">
              <a:ln w="38100">
                <a:solidFill>
                  <a:prstClr val="black">
                    <a:lumMod val="65000"/>
                    <a:lumOff val="35000"/>
                  </a:prstClr>
                </a:solidFill>
              </a:ln>
              <a:blipFill>
                <a:blip r:embed="rId6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pic>
        <p:nvPicPr>
          <p:cNvPr id="11" name="ERA - Ameno (Official Music Video).wav">
            <a:hlinkClick r:id="" action="ppaction://media"/>
          </p:cNvPr>
          <p:cNvPicPr>
            <a:picLocks noRot="1" noChangeAspect="1"/>
          </p:cNvPicPr>
          <p:nvPr>
            <a:wavAudioFile r:embed="rId1" name="ERA - Ameno (Official Music Video).wav"/>
          </p:nvPr>
        </p:nvPicPr>
        <p:blipFill>
          <a:blip r:embed="rId7" cstate="print"/>
          <a:stretch>
            <a:fillRect/>
          </a:stretch>
        </p:blipFill>
        <p:spPr>
          <a:xfrm>
            <a:off x="7020272" y="149163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60000"/>
            <a:ext cx="9144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atin typeface="Berlin Sans FB Demi" pitchFamily="34" charset="0"/>
              </a:rPr>
              <a:t>La Vallée de la </a:t>
            </a:r>
            <a:r>
              <a:rPr lang="fr-FR" sz="2800" b="1" dirty="0" err="1" smtClean="0">
                <a:latin typeface="Berlin Sans FB Demi" pitchFamily="34" charset="0"/>
              </a:rPr>
              <a:t>Lesse</a:t>
            </a:r>
            <a:r>
              <a:rPr lang="fr-FR" sz="2800" b="1" dirty="0" smtClean="0">
                <a:latin typeface="Berlin Sans FB Demi" pitchFamily="34" charset="0"/>
              </a:rPr>
              <a:t> </a:t>
            </a:r>
          </a:p>
          <a:p>
            <a:pPr algn="ctr"/>
            <a:endParaRPr lang="fr-FR" sz="2000" dirty="0" smtClean="0">
              <a:latin typeface="Berlin Sans FB Demi" pitchFamily="34" charset="0"/>
            </a:endParaRPr>
          </a:p>
          <a:p>
            <a:pPr algn="ctr"/>
            <a:r>
              <a:rPr lang="fr-FR" sz="2000" dirty="0" smtClean="0">
                <a:latin typeface="Berlin Sans FB Demi" pitchFamily="34" charset="0"/>
              </a:rPr>
              <a:t>Célèbre pour ses descentes en kayak, elle vous invite à suivre son tracé sinueux, à découvrir ses châteaux moyenâgeux, ses rochers, ses barrages à franchir,…. Elle disparaît parfois sous terre pour creuser d'exceptionnelles grottes que connaissent par </a:t>
            </a:r>
            <a:r>
              <a:rPr lang="fr-FR" sz="2000" dirty="0" err="1" smtClean="0">
                <a:latin typeface="Berlin Sans FB Demi" pitchFamily="34" charset="0"/>
              </a:rPr>
              <a:t>coeur</a:t>
            </a:r>
            <a:r>
              <a:rPr lang="fr-FR" sz="2000" dirty="0" smtClean="0">
                <a:latin typeface="Berlin Sans FB Demi" pitchFamily="34" charset="0"/>
              </a:rPr>
              <a:t> les amateurs de géologie. </a:t>
            </a:r>
          </a:p>
          <a:p>
            <a:pPr algn="ctr"/>
            <a:r>
              <a:rPr lang="fr-FR" sz="2000" dirty="0" smtClean="0">
                <a:latin typeface="Berlin Sans FB Demi" pitchFamily="34" charset="0"/>
              </a:rPr>
              <a:t>Bienvenue dans une vallée accessible à tous !</a:t>
            </a:r>
          </a:p>
          <a:p>
            <a:pPr algn="ctr"/>
            <a:r>
              <a:rPr lang="fr-FR" sz="2000" dirty="0" smtClean="0">
                <a:latin typeface="Berlin Sans FB Demi" pitchFamily="34" charset="0"/>
              </a:rPr>
              <a:t> La </a:t>
            </a:r>
            <a:r>
              <a:rPr lang="fr-FR" sz="2000" dirty="0" err="1" smtClean="0">
                <a:latin typeface="Berlin Sans FB Demi" pitchFamily="34" charset="0"/>
              </a:rPr>
              <a:t>Lesse</a:t>
            </a:r>
            <a:r>
              <a:rPr lang="fr-FR" sz="2000" dirty="0" smtClean="0">
                <a:latin typeface="Berlin Sans FB Demi" pitchFamily="34" charset="0"/>
              </a:rPr>
              <a:t> après un parcours sinueux (parfois en souterrain) de 89 kilomètres, </a:t>
            </a:r>
          </a:p>
          <a:p>
            <a:pPr algn="ctr"/>
            <a:r>
              <a:rPr lang="fr-FR" sz="2000" dirty="0" smtClean="0">
                <a:latin typeface="Berlin Sans FB Demi" pitchFamily="34" charset="0"/>
              </a:rPr>
              <a:t>la rivière se jette dans la Meuse (en rive droite) à </a:t>
            </a:r>
            <a:r>
              <a:rPr lang="fr-FR" sz="2000" dirty="0" err="1" smtClean="0">
                <a:latin typeface="Berlin Sans FB Demi" pitchFamily="34" charset="0"/>
              </a:rPr>
              <a:t>Anseremme</a:t>
            </a:r>
            <a:r>
              <a:rPr lang="fr-FR" sz="2000" dirty="0" smtClean="0">
                <a:latin typeface="Berlin Sans FB Demi" pitchFamily="34" charset="0"/>
              </a:rPr>
              <a:t>, un peu au sud de Dinant.</a:t>
            </a:r>
            <a:endParaRPr lang="fr-FR" sz="2000" dirty="0">
              <a:latin typeface="Berlin Sans FB Demi" pitchFamily="34" charset="0"/>
            </a:endParaRPr>
          </a:p>
        </p:txBody>
      </p:sp>
      <p:pic>
        <p:nvPicPr>
          <p:cNvPr id="5" name="Image 4" descr="pngimg.com - canoe_PNG1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2536" y="3312000"/>
            <a:ext cx="4176464" cy="1810973"/>
          </a:xfrm>
          <a:prstGeom prst="rect">
            <a:avLst/>
          </a:prstGeom>
        </p:spPr>
      </p:pic>
      <p:pic>
        <p:nvPicPr>
          <p:cNvPr id="6" name="Image 5" descr="a-yellow-kayak-boat-sport-p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0000" y="144000"/>
            <a:ext cx="1764995" cy="875928"/>
          </a:xfrm>
          <a:prstGeom prst="rect">
            <a:avLst/>
          </a:prstGeom>
        </p:spPr>
      </p:pic>
      <p:pic>
        <p:nvPicPr>
          <p:cNvPr id="7" name="Image 6" descr="a-yellow-kayak-boat-sport-p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200000" y="144000"/>
            <a:ext cx="1764995" cy="875928"/>
          </a:xfrm>
          <a:prstGeom prst="rect">
            <a:avLst/>
          </a:prstGeom>
        </p:spPr>
      </p:pic>
      <p:pic>
        <p:nvPicPr>
          <p:cNvPr id="8" name="Image 7" descr="bright-orange-kayak-illustration-for-outdoor-water-activities-and-recreational-use-pn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4083918"/>
            <a:ext cx="2720340" cy="1524000"/>
          </a:xfrm>
          <a:prstGeom prst="rect">
            <a:avLst/>
          </a:prstGeom>
        </p:spPr>
      </p:pic>
      <p:pic>
        <p:nvPicPr>
          <p:cNvPr id="9" name="Image 8" descr="0a000000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84000" y="478800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84168" y="699542"/>
            <a:ext cx="2170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 château de </a:t>
            </a:r>
            <a:r>
              <a:rPr lang="fr-FR" dirty="0" err="1" smtClean="0"/>
              <a:t>Walzin</a:t>
            </a:r>
            <a:endParaRPr lang="fr-FR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ayak PNG pour téléchargement gratu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435846"/>
            <a:ext cx="1706589" cy="10801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llustration Plate De Deux Personnes En Canoë PNG , Canoë Ensemble, Canoë  Kayak, Canoë Image PNG pour le téléchargement lib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859782"/>
            <a:ext cx="1080120" cy="8640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592" y="555526"/>
            <a:ext cx="2170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 château de </a:t>
            </a:r>
            <a:r>
              <a:rPr lang="fr-FR" dirty="0" err="1" smtClean="0"/>
              <a:t>Walzin</a:t>
            </a:r>
            <a:endParaRPr lang="fr-FR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3848" y="699542"/>
            <a:ext cx="2170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 château de </a:t>
            </a:r>
            <a:r>
              <a:rPr lang="fr-FR" dirty="0" err="1" smtClean="0"/>
              <a:t>Walzin</a:t>
            </a:r>
            <a:endParaRPr lang="fr-FR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56176" y="2139702"/>
            <a:ext cx="2170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 château de </a:t>
            </a:r>
            <a:r>
              <a:rPr lang="fr-FR" dirty="0" err="1" smtClean="0"/>
              <a:t>Walzin</a:t>
            </a:r>
            <a:endParaRPr lang="fr-FR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7704" y="627534"/>
            <a:ext cx="2170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 château de </a:t>
            </a:r>
            <a:r>
              <a:rPr lang="fr-FR" dirty="0" err="1" smtClean="0"/>
              <a:t>Walzin</a:t>
            </a:r>
            <a:endParaRPr lang="fr-FR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0" y="4392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 defTabSz="914391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2496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43608" y="123478"/>
            <a:ext cx="6984776" cy="65658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 defTabSz="914391"/>
            <a:r>
              <a:rPr lang="fr-FR" sz="3600" b="1" dirty="0" smtClean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ERA - </a:t>
            </a:r>
            <a:r>
              <a:rPr lang="fr-FR" sz="3600" b="1" dirty="0" err="1" smtClean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Ameno</a:t>
            </a:r>
            <a:endParaRPr lang="fr-FR" sz="3600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4392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3600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Cooper Black" pitchFamily="18" charset="0"/>
              </a:rPr>
              <a:t>Internet</a:t>
            </a:r>
            <a:endParaRPr lang="fr-FR" sz="4000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688000" y="1152000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914391"/>
            <a:r>
              <a:rPr lang="fr-FR" sz="1300" b="1" dirty="0" smtClean="0">
                <a:solidFill>
                  <a:srgbClr val="FF0000"/>
                </a:solidFill>
              </a:rPr>
              <a:t>14.06.2025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4284000"/>
            <a:ext cx="1584176" cy="664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6000"/>
            <a:ext cx="872729" cy="576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700000"/>
            <a:ext cx="1080000" cy="180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60000">
            <a:off x="7092000" y="720000"/>
            <a:ext cx="1465000" cy="1800000"/>
          </a:xfrm>
          <a:prstGeom prst="rect">
            <a:avLst/>
          </a:prstGeom>
        </p:spPr>
      </p:pic>
      <p:pic>
        <p:nvPicPr>
          <p:cNvPr id="1028" name="Picture 4" descr="https://musicshaker.fr/wp-content/uploads/2020/01/er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000" y="3060000"/>
            <a:ext cx="1512168" cy="1424306"/>
          </a:xfrm>
          <a:prstGeom prst="rect">
            <a:avLst/>
          </a:prstGeom>
          <a:noFill/>
        </p:spPr>
      </p:pic>
      <p:pic>
        <p:nvPicPr>
          <p:cNvPr id="1030" name="Picture 6" descr="https://haguenau.maxi-flash.com/wp-content/uploads/2022/11/310-ERA-photo-1-696x46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659957"/>
            <a:ext cx="2088232" cy="13921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2800" b="1" dirty="0" smtClean="0">
            <a:latin typeface="Harlow Solid Italic" pitchFamily="82" charset="0"/>
          </a:defRPr>
        </a:defPPr>
      </a:lstStyle>
    </a:spDef>
  </a:objectDefaults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128</Words>
  <Application>Microsoft Office PowerPoint</Application>
  <PresentationFormat>Affichage à l'écran (16:9)</PresentationFormat>
  <Paragraphs>26</Paragraphs>
  <Slides>37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37</vt:i4>
      </vt:variant>
    </vt:vector>
  </HeadingPairs>
  <TitlesOfParts>
    <vt:vector size="40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12</cp:revision>
  <dcterms:created xsi:type="dcterms:W3CDTF">2025-06-12T20:03:58Z</dcterms:created>
  <dcterms:modified xsi:type="dcterms:W3CDTF">2025-06-14T20:32:17Z</dcterms:modified>
</cp:coreProperties>
</file>