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55"/>
  </p:notesMasterIdLst>
  <p:sldIdLst>
    <p:sldId id="256" r:id="rId4"/>
    <p:sldId id="306" r:id="rId5"/>
    <p:sldId id="309" r:id="rId6"/>
    <p:sldId id="259" r:id="rId7"/>
    <p:sldId id="258" r:id="rId8"/>
    <p:sldId id="261" r:id="rId9"/>
    <p:sldId id="262" r:id="rId10"/>
    <p:sldId id="263" r:id="rId11"/>
    <p:sldId id="264" r:id="rId12"/>
    <p:sldId id="265" r:id="rId13"/>
    <p:sldId id="266" r:id="rId14"/>
    <p:sldId id="267" r:id="rId15"/>
    <p:sldId id="268" r:id="rId16"/>
    <p:sldId id="269" r:id="rId17"/>
    <p:sldId id="270" r:id="rId18"/>
    <p:sldId id="271" r:id="rId19"/>
    <p:sldId id="273" r:id="rId20"/>
    <p:sldId id="307" r:id="rId21"/>
    <p:sldId id="308" r:id="rId22"/>
    <p:sldId id="274" r:id="rId23"/>
    <p:sldId id="276" r:id="rId24"/>
    <p:sldId id="275"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6" r:id="rId44"/>
    <p:sldId id="297" r:id="rId45"/>
    <p:sldId id="298" r:id="rId46"/>
    <p:sldId id="299" r:id="rId47"/>
    <p:sldId id="300" r:id="rId48"/>
    <p:sldId id="301" r:id="rId49"/>
    <p:sldId id="302" r:id="rId50"/>
    <p:sldId id="303" r:id="rId51"/>
    <p:sldId id="304" r:id="rId52"/>
    <p:sldId id="305" r:id="rId53"/>
    <p:sldId id="257" r:id="rId54"/>
  </p:sldIdLst>
  <p:sldSz cx="9144000" cy="5143500" type="screen16x9"/>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2" d="100"/>
          <a:sy n="102" d="100"/>
        </p:scale>
        <p:origin x="-898" y="-86"/>
      </p:cViewPr>
      <p:guideLst>
        <p:guide orient="horz" pos="1620"/>
        <p:guide pos="2880"/>
      </p:guideLst>
    </p:cSldViewPr>
  </p:slideViewPr>
  <p:notesTextViewPr>
    <p:cViewPr>
      <p:scale>
        <a:sx n="100" d="100"/>
        <a:sy n="100" d="100"/>
      </p:scale>
      <p:origin x="0" y="0"/>
    </p:cViewPr>
  </p:notesTextViewPr>
  <p:sorterViewPr>
    <p:cViewPr>
      <p:scale>
        <a:sx n="66" d="100"/>
        <a:sy n="66" d="100"/>
      </p:scale>
      <p:origin x="0" y="1579"/>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4DB69C-78FF-4F0A-9F5A-AB85D1D42047}" type="datetimeFigureOut">
              <a:rPr lang="fr-FR" smtClean="0"/>
              <a:pPr/>
              <a:t>11/06/2025</a:t>
            </a:fld>
            <a:endParaRPr lang="fr-FR"/>
          </a:p>
        </p:txBody>
      </p:sp>
      <p:sp>
        <p:nvSpPr>
          <p:cNvPr id="4" name="Espace réservé de l'image des diapositives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E1FBD44-BA19-4A42-8392-9E629DEB4F66}"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1000" y="685800"/>
            <a:ext cx="60960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F05A572-EE3B-48FB-B9B8-71A5AE773E8D}" type="slidenum">
              <a:rPr lang="fr-FR" smtClean="0">
                <a:solidFill>
                  <a:prstClr val="black"/>
                </a:solidFill>
              </a:rPr>
              <a:pPr/>
              <a:t>1</a:t>
            </a:fld>
            <a:endParaRPr lang="fr-FR">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6E1FBD44-BA19-4A42-8392-9E629DEB4F66}" type="slidenum">
              <a:rPr lang="fr-FR" smtClean="0"/>
              <a:pPr/>
              <a:t>18</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6E1FBD44-BA19-4A42-8392-9E629DEB4F66}" type="slidenum">
              <a:rPr lang="fr-FR" smtClean="0"/>
              <a:pPr/>
              <a:t>19</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3131FA10-5950-49DC-99DA-2395BD136162}" type="datetimeFigureOut">
              <a:rPr lang="fr-FR" smtClean="0"/>
              <a:pPr/>
              <a:t>11/06/2025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824D511-3820-4E2D-90C4-30B312874BDB}"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131FA10-5950-49DC-99DA-2395BD136162}" type="datetimeFigureOut">
              <a:rPr lang="fr-FR" smtClean="0"/>
              <a:pPr/>
              <a:t>11/06/2025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824D511-3820-4E2D-90C4-30B312874BDB}"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3131FA10-5950-49DC-99DA-2395BD136162}" type="datetimeFigureOut">
              <a:rPr lang="fr-FR" smtClean="0"/>
              <a:pPr/>
              <a:t>11/06/2025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824D511-3820-4E2D-90C4-30B312874BDB}"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131FA10-5950-49DC-99DA-2395BD136162}" type="datetimeFigureOut">
              <a:rPr lang="fr-FR" smtClean="0"/>
              <a:pPr/>
              <a:t>11/06/2025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824D511-3820-4E2D-90C4-30B312874BDB}"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131FA10-5950-49DC-99DA-2395BD136162}" type="datetimeFigureOut">
              <a:rPr lang="fr-FR" smtClean="0"/>
              <a:pPr/>
              <a:t>11/06/2025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824D511-3820-4E2D-90C4-30B312874BDB}"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3131FA10-5950-49DC-99DA-2395BD136162}" type="datetimeFigureOut">
              <a:rPr lang="fr-FR" smtClean="0"/>
              <a:pPr/>
              <a:t>11/06/2025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824D511-3820-4E2D-90C4-30B312874BDB}"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131FA10-5950-49DC-99DA-2395BD136162}" type="datetimeFigureOut">
              <a:rPr lang="fr-FR" smtClean="0"/>
              <a:pPr/>
              <a:t>11/06/2025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824D511-3820-4E2D-90C4-30B312874BDB}"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3131FA10-5950-49DC-99DA-2395BD136162}" type="datetimeFigureOut">
              <a:rPr lang="fr-FR" smtClean="0"/>
              <a:pPr/>
              <a:t>11/06/2025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824D511-3820-4E2D-90C4-30B312874BDB}"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3131FA10-5950-49DC-99DA-2395BD136162}" type="datetimeFigureOut">
              <a:rPr lang="fr-FR" smtClean="0"/>
              <a:pPr/>
              <a:t>11/06/2025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824D511-3820-4E2D-90C4-30B312874BDB}"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131FA10-5950-49DC-99DA-2395BD136162}" type="datetimeFigureOut">
              <a:rPr lang="fr-FR" smtClean="0"/>
              <a:pPr/>
              <a:t>11/06/2025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824D511-3820-4E2D-90C4-30B312874BDB}"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1"/>
            <a:ext cx="2057400" cy="329088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154781"/>
            <a:ext cx="6019800" cy="329088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131FA10-5950-49DC-99DA-2395BD136162}" type="datetimeFigureOut">
              <a:rPr lang="fr-FR" smtClean="0"/>
              <a:pPr/>
              <a:t>11/06/2025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824D511-3820-4E2D-90C4-30B312874BDB}"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1597823"/>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2914650"/>
            <a:ext cx="6400800" cy="1314450"/>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180038"/>
            <a:ext cx="7772400" cy="1125140"/>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4"/>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200154"/>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33" y="1151335"/>
            <a:ext cx="4041775"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33"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787"/>
            <a:ext cx="3008312"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91"/>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6328"/>
            <a:ext cx="3008312" cy="351829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1"/>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4025507"/>
            <a:ext cx="5486400" cy="60364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80"/>
            <a:ext cx="2057400" cy="4388644"/>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5980"/>
            <a:ext cx="6019800" cy="4388644"/>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1597820"/>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2914650"/>
            <a:ext cx="6400800" cy="1314450"/>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180036"/>
            <a:ext cx="7772400" cy="1125140"/>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7" y="1151335"/>
            <a:ext cx="4041775"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7"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787"/>
            <a:ext cx="3008312"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6326"/>
            <a:ext cx="3008312" cy="351829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4025504"/>
            <a:ext cx="5486400" cy="60364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79"/>
            <a:ext cx="2057400" cy="4388644"/>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5979"/>
            <a:ext cx="6019800" cy="4388644"/>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11/06/2025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131FA10-5950-49DC-99DA-2395BD136162}" type="datetimeFigureOut">
              <a:rPr lang="fr-FR" smtClean="0"/>
              <a:pPr/>
              <a:t>11/06/2025</a:t>
            </a:fld>
            <a:endParaRPr lang="fr-FR"/>
          </a:p>
        </p:txBody>
      </p:sp>
      <p:sp>
        <p:nvSpPr>
          <p:cNvPr id="5" name="Espace réservé du pied de page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824D511-3820-4E2D-90C4-30B312874BDB}"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5979"/>
            <a:ext cx="8229600" cy="857250"/>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200154"/>
            <a:ext cx="8229600" cy="3394472"/>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4"/>
            <a:ext cx="2133600" cy="273844"/>
          </a:xfrm>
          <a:prstGeom prst="rect">
            <a:avLst/>
          </a:prstGeom>
        </p:spPr>
        <p:txBody>
          <a:bodyPr vert="horz" lIns="91439" tIns="45720" rIns="91439" bIns="45720" rtlCol="0" anchor="ctr"/>
          <a:lstStyle>
            <a:lvl1pPr algn="l">
              <a:defRPr sz="1200">
                <a:solidFill>
                  <a:schemeClr val="tx1">
                    <a:tint val="75000"/>
                  </a:schemeClr>
                </a:solidFill>
              </a:defRPr>
            </a:lvl1pPr>
          </a:lstStyle>
          <a:p>
            <a:pPr defTabSz="914391"/>
            <a:fld id="{FA0B38D7-1DE5-41DE-8B65-024289CA27F3}" type="datetimeFigureOut">
              <a:rPr lang="fr-FR" smtClean="0">
                <a:solidFill>
                  <a:prstClr val="black">
                    <a:tint val="75000"/>
                  </a:prstClr>
                </a:solidFill>
              </a:rPr>
              <a:pPr defTabSz="914391"/>
              <a:t>11/06/2025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1" y="4767264"/>
            <a:ext cx="2895600" cy="273844"/>
          </a:xfrm>
          <a:prstGeom prst="rect">
            <a:avLst/>
          </a:prstGeom>
        </p:spPr>
        <p:txBody>
          <a:bodyPr vert="horz" lIns="91439" tIns="45720" rIns="91439" bIns="45720" rtlCol="0" anchor="ctr"/>
          <a:lstStyle>
            <a:lvl1pPr algn="ctr">
              <a:defRPr sz="1200">
                <a:solidFill>
                  <a:schemeClr val="tx1">
                    <a:tint val="75000"/>
                  </a:schemeClr>
                </a:solidFill>
              </a:defRPr>
            </a:lvl1pPr>
          </a:lstStyle>
          <a:p>
            <a:pPr defTabSz="914391"/>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4767264"/>
            <a:ext cx="2133600" cy="273844"/>
          </a:xfrm>
          <a:prstGeom prst="rect">
            <a:avLst/>
          </a:prstGeom>
        </p:spPr>
        <p:txBody>
          <a:bodyPr vert="horz" lIns="91439" tIns="45720" rIns="91439" bIns="45720" rtlCol="0" anchor="ctr"/>
          <a:lstStyle>
            <a:lvl1pPr algn="r">
              <a:defRPr sz="1200">
                <a:solidFill>
                  <a:schemeClr val="tx1">
                    <a:tint val="75000"/>
                  </a:schemeClr>
                </a:solidFill>
              </a:defRPr>
            </a:lvl1pPr>
          </a:lstStyle>
          <a:p>
            <a:pPr defTabSz="914391"/>
            <a:fld id="{729C7B30-DED1-4A29-94F9-42C7DECC1CE1}" type="slidenum">
              <a:rPr lang="fr-FR" smtClean="0">
                <a:solidFill>
                  <a:prstClr val="black">
                    <a:tint val="75000"/>
                  </a:prstClr>
                </a:solidFill>
              </a:rPr>
              <a:pPr defTabSz="914391"/>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4000">
    <p:dissolve/>
  </p:transition>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5979"/>
            <a:ext cx="8229600" cy="857250"/>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200152"/>
            <a:ext cx="8229600" cy="3394472"/>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39" tIns="45720" rIns="91439" bIns="45720" rtlCol="0" anchor="ctr"/>
          <a:lstStyle>
            <a:lvl1pPr algn="l">
              <a:defRPr sz="1200">
                <a:solidFill>
                  <a:schemeClr val="tx1">
                    <a:tint val="75000"/>
                  </a:schemeClr>
                </a:solidFill>
              </a:defRPr>
            </a:lvl1pPr>
          </a:lstStyle>
          <a:p>
            <a:pPr defTabSz="914391"/>
            <a:fld id="{FA0B38D7-1DE5-41DE-8B65-024289CA27F3}" type="datetimeFigureOut">
              <a:rPr lang="fr-FR" smtClean="0">
                <a:solidFill>
                  <a:prstClr val="black">
                    <a:tint val="75000"/>
                  </a:prstClr>
                </a:solidFill>
              </a:rPr>
              <a:pPr defTabSz="914391"/>
              <a:t>11/06/2025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1" y="4767263"/>
            <a:ext cx="2895600" cy="273844"/>
          </a:xfrm>
          <a:prstGeom prst="rect">
            <a:avLst/>
          </a:prstGeom>
        </p:spPr>
        <p:txBody>
          <a:bodyPr vert="horz" lIns="91439" tIns="45720" rIns="91439" bIns="45720" rtlCol="0" anchor="ctr"/>
          <a:lstStyle>
            <a:lvl1pPr algn="ctr">
              <a:defRPr sz="1200">
                <a:solidFill>
                  <a:schemeClr val="tx1">
                    <a:tint val="75000"/>
                  </a:schemeClr>
                </a:solidFill>
              </a:defRPr>
            </a:lvl1pPr>
          </a:lstStyle>
          <a:p>
            <a:pPr defTabSz="914391"/>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39" tIns="45720" rIns="91439" bIns="45720" rtlCol="0" anchor="ctr"/>
          <a:lstStyle>
            <a:lvl1pPr algn="r">
              <a:defRPr sz="1200">
                <a:solidFill>
                  <a:schemeClr val="tx1">
                    <a:tint val="75000"/>
                  </a:schemeClr>
                </a:solidFill>
              </a:defRPr>
            </a:lvl1pPr>
          </a:lstStyle>
          <a:p>
            <a:pPr defTabSz="914391"/>
            <a:fld id="{729C7B30-DED1-4A29-94F9-42C7DECC1CE1}" type="slidenum">
              <a:rPr lang="fr-FR" smtClean="0">
                <a:solidFill>
                  <a:prstClr val="black">
                    <a:tint val="75000"/>
                  </a:prstClr>
                </a:solidFill>
              </a:rPr>
              <a:pPr defTabSz="914391"/>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dissolve/>
  </p:transition>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3.jpe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7.gif"/></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7.gif"/></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gif"/><Relationship Id="rId7" Type="http://schemas.openxmlformats.org/officeDocument/2006/relationships/image" Target="../media/image62.png"/><Relationship Id="rId2" Type="http://schemas.openxmlformats.org/officeDocument/2006/relationships/image" Target="../media/image57.png"/><Relationship Id="rId1" Type="http://schemas.openxmlformats.org/officeDocument/2006/relationships/slideLayout" Target="../slideLayouts/slideLayout29.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5000" b="-5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2380000">
            <a:off x="4176000" y="252001"/>
            <a:ext cx="4824000" cy="3039806"/>
          </a:xfrm>
          <a:prstGeom prst="rect">
            <a:avLst/>
          </a:prstGeom>
          <a:noFill/>
        </p:spPr>
        <p:txBody>
          <a:bodyPr wrap="none" rtlCol="0">
            <a:prstTxWarp prst="textArchUpPour">
              <a:avLst/>
            </a:prstTxWarp>
            <a:spAutoFit/>
          </a:bodyPr>
          <a:lstStyle/>
          <a:p>
            <a:pPr defTabSz="914391"/>
            <a:r>
              <a:rPr lang="fr-FR" b="1" dirty="0">
                <a:ln w="25400">
                  <a:solidFill>
                    <a:srgbClr val="FFFF00"/>
                  </a:solidFill>
                </a:ln>
                <a:solidFill>
                  <a:srgbClr val="00B050"/>
                </a:solidFill>
                <a:latin typeface="Bernard MT Condensed" pitchFamily="18" charset="0"/>
              </a:rPr>
              <a:t>Escapade  belg</a:t>
            </a:r>
            <a:r>
              <a:rPr lang="fr-FR" b="1" dirty="0">
                <a:ln w="41275">
                  <a:solidFill>
                    <a:srgbClr val="FFFF00"/>
                  </a:solidFill>
                </a:ln>
                <a:solidFill>
                  <a:srgbClr val="00B050"/>
                </a:solidFill>
                <a:latin typeface="Bernard MT Condensed" pitchFamily="18" charset="0"/>
              </a:rPr>
              <a:t>e</a:t>
            </a:r>
          </a:p>
        </p:txBody>
      </p:sp>
      <p:sp>
        <p:nvSpPr>
          <p:cNvPr id="3" name="ZoneTexte 2"/>
          <p:cNvSpPr txBox="1">
            <a:spLocks noChangeAspect="1"/>
          </p:cNvSpPr>
          <p:nvPr/>
        </p:nvSpPr>
        <p:spPr>
          <a:xfrm>
            <a:off x="108000" y="108001"/>
            <a:ext cx="4067944" cy="3744416"/>
          </a:xfrm>
          <a:prstGeom prst="rect">
            <a:avLst/>
          </a:prstGeom>
          <a:noFill/>
        </p:spPr>
        <p:txBody>
          <a:bodyPr wrap="none" rtlCol="0">
            <a:prstTxWarp prst="textArchUpPour">
              <a:avLst/>
            </a:prstTxWarp>
            <a:spAutoFit/>
          </a:bodyPr>
          <a:lstStyle/>
          <a:p>
            <a:pPr defTabSz="914391"/>
            <a:r>
              <a:rPr lang="fr-FR" sz="7200" b="1" dirty="0">
                <a:ln w="41275">
                  <a:solidFill>
                    <a:prstClr val="black"/>
                  </a:solidFill>
                </a:ln>
                <a:solidFill>
                  <a:srgbClr val="00B050"/>
                </a:solidFill>
                <a:latin typeface="Bernard MT Condensed" pitchFamily="18" charset="0"/>
              </a:rPr>
              <a:t>De  Lange</a:t>
            </a:r>
          </a:p>
        </p:txBody>
      </p:sp>
      <p:sp>
        <p:nvSpPr>
          <p:cNvPr id="4" name="Rectangle 3"/>
          <p:cNvSpPr>
            <a:spLocks noChangeAspect="1"/>
          </p:cNvSpPr>
          <p:nvPr/>
        </p:nvSpPr>
        <p:spPr>
          <a:xfrm>
            <a:off x="4068000" y="2052006"/>
            <a:ext cx="2988072" cy="1384995"/>
          </a:xfrm>
          <a:prstGeom prst="rect">
            <a:avLst/>
          </a:prstGeom>
        </p:spPr>
        <p:txBody>
          <a:bodyPr wrap="square">
            <a:spAutoFit/>
          </a:bodyPr>
          <a:lstStyle/>
          <a:p>
            <a:pPr algn="ctr" defTabSz="914391"/>
            <a:r>
              <a:rPr lang="fr-FR" sz="2800" b="1" dirty="0">
                <a:ln w="0">
                  <a:noFill/>
                </a:ln>
                <a:solidFill>
                  <a:prstClr val="white"/>
                </a:solidFill>
                <a:latin typeface="Chiller" pitchFamily="82" charset="0"/>
              </a:rPr>
              <a:t>Une photographie, c'est   un arrêt du cœur d'une fraction de seconde</a:t>
            </a:r>
          </a:p>
        </p:txBody>
      </p:sp>
      <p:sp>
        <p:nvSpPr>
          <p:cNvPr id="5" name="Rectangle 4"/>
          <p:cNvSpPr/>
          <p:nvPr/>
        </p:nvSpPr>
        <p:spPr>
          <a:xfrm>
            <a:off x="108000" y="3672000"/>
            <a:ext cx="7416328" cy="1508105"/>
          </a:xfrm>
          <a:prstGeom prst="rect">
            <a:avLst/>
          </a:prstGeom>
          <a:noFill/>
        </p:spPr>
        <p:txBody>
          <a:bodyPr wrap="square">
            <a:spAutoFit/>
          </a:bodyPr>
          <a:lstStyle/>
          <a:p>
            <a:pPr algn="ctr" defTabSz="914391"/>
            <a:r>
              <a:rPr lang="fr-FR" sz="4600" dirty="0" smtClean="0">
                <a:ln w="38100">
                  <a:solidFill>
                    <a:prstClr val="black"/>
                  </a:solidFill>
                </a:ln>
                <a:solidFill>
                  <a:srgbClr val="FFFF00"/>
                </a:solidFill>
                <a:latin typeface="Cooper Black" pitchFamily="18" charset="0"/>
              </a:rPr>
              <a:t>Celles</a:t>
            </a:r>
            <a:r>
              <a:rPr lang="fr-FR" sz="4400" dirty="0" smtClean="0">
                <a:ln w="38100">
                  <a:solidFill>
                    <a:prstClr val="black"/>
                  </a:solidFill>
                </a:ln>
                <a:solidFill>
                  <a:srgbClr val="FFFF00"/>
                </a:solidFill>
                <a:latin typeface="Cooper Black" pitchFamily="18" charset="0"/>
              </a:rPr>
              <a:t> et jardins d’</a:t>
            </a:r>
            <a:r>
              <a:rPr lang="fr-FR" sz="4400" dirty="0" err="1" smtClean="0">
                <a:ln w="38100">
                  <a:solidFill>
                    <a:prstClr val="black"/>
                  </a:solidFill>
                </a:ln>
                <a:solidFill>
                  <a:srgbClr val="FFFF00"/>
                </a:solidFill>
                <a:latin typeface="Cooper Black" pitchFamily="18" charset="0"/>
              </a:rPr>
              <a:t>Annevoie</a:t>
            </a:r>
            <a:r>
              <a:rPr lang="fr-FR" sz="4400" dirty="0" smtClean="0">
                <a:ln w="38100">
                  <a:solidFill>
                    <a:prstClr val="black"/>
                  </a:solidFill>
                </a:ln>
                <a:solidFill>
                  <a:srgbClr val="FFFF00"/>
                </a:solidFill>
                <a:latin typeface="Cooper Black" pitchFamily="18" charset="0"/>
              </a:rPr>
              <a:t> en </a:t>
            </a:r>
            <a:r>
              <a:rPr lang="fr-FR" sz="4600" dirty="0" smtClean="0">
                <a:ln w="38100">
                  <a:solidFill>
                    <a:prstClr val="black"/>
                  </a:solidFill>
                </a:ln>
                <a:solidFill>
                  <a:srgbClr val="FFFF00"/>
                </a:solidFill>
                <a:latin typeface="Cooper Black" pitchFamily="18" charset="0"/>
              </a:rPr>
              <a:t>Wallonie</a:t>
            </a:r>
            <a:endParaRPr lang="fr-FR" sz="4600" dirty="0">
              <a:ln w="38100">
                <a:solidFill>
                  <a:prstClr val="black"/>
                </a:solidFill>
              </a:ln>
              <a:solidFill>
                <a:srgbClr val="FFFF00"/>
              </a:solidFill>
              <a:latin typeface="Cooper Black" pitchFamily="18" charset="0"/>
            </a:endParaRPr>
          </a:p>
        </p:txBody>
      </p:sp>
      <p:sp>
        <p:nvSpPr>
          <p:cNvPr id="6" name="ZoneTexte 5"/>
          <p:cNvSpPr txBox="1"/>
          <p:nvPr/>
        </p:nvSpPr>
        <p:spPr>
          <a:xfrm rot="-180000">
            <a:off x="860094" y="2579860"/>
            <a:ext cx="3096344" cy="1323439"/>
          </a:xfrm>
          <a:prstGeom prst="rect">
            <a:avLst/>
          </a:prstGeom>
          <a:noFill/>
        </p:spPr>
        <p:txBody>
          <a:bodyPr wrap="square" rtlCol="0">
            <a:spAutoFit/>
          </a:bodyPr>
          <a:lstStyle/>
          <a:p>
            <a:pPr algn="ctr" defTabSz="914391"/>
            <a:r>
              <a:rPr lang="fr-FR" sz="2000" dirty="0">
                <a:ln w="1905">
                  <a:noFill/>
                </a:ln>
                <a:solidFill>
                  <a:srgbClr val="FFFF00"/>
                </a:solidFill>
                <a:latin typeface="Cookie" pitchFamily="2" charset="0"/>
                <a:cs typeface="Dubai Medium" pitchFamily="34" charset="-78"/>
              </a:rPr>
              <a:t>Photos  prises  </a:t>
            </a:r>
          </a:p>
          <a:p>
            <a:pPr algn="ctr" defTabSz="914391"/>
            <a:r>
              <a:rPr lang="fr-FR" sz="2000" dirty="0">
                <a:ln w="1905">
                  <a:noFill/>
                </a:ln>
                <a:solidFill>
                  <a:srgbClr val="FFFF00"/>
                </a:solidFill>
                <a:latin typeface="Cookie" pitchFamily="2" charset="0"/>
                <a:cs typeface="Dubai Medium" pitchFamily="34" charset="-78"/>
              </a:rPr>
              <a:t>par  un  randonneur  assidu</a:t>
            </a:r>
          </a:p>
          <a:p>
            <a:pPr algn="ctr" defTabSz="914391"/>
            <a:r>
              <a:rPr lang="fr-FR" sz="2000" dirty="0">
                <a:ln w="1905">
                  <a:noFill/>
                </a:ln>
                <a:solidFill>
                  <a:srgbClr val="FFFF00"/>
                </a:solidFill>
                <a:latin typeface="Cookie" pitchFamily="2" charset="0"/>
                <a:cs typeface="Dubai Medium" pitchFamily="34" charset="-78"/>
              </a:rPr>
              <a:t>pour  le  plaisir  du  partage</a:t>
            </a:r>
          </a:p>
          <a:p>
            <a:pPr algn="ctr" defTabSz="914391"/>
            <a:r>
              <a:rPr lang="fr-FR" sz="2000" dirty="0">
                <a:ln w="1905">
                  <a:noFill/>
                </a:ln>
                <a:solidFill>
                  <a:srgbClr val="FFFF00"/>
                </a:solidFill>
                <a:latin typeface="Cookie" pitchFamily="2" charset="0"/>
                <a:cs typeface="Dubai Medium" pitchFamily="34" charset="-78"/>
              </a:rPr>
              <a:t>de  la  nature  traversée</a:t>
            </a:r>
          </a:p>
        </p:txBody>
      </p:sp>
      <p:pic>
        <p:nvPicPr>
          <p:cNvPr id="7" name="Image 6" descr="0a0000004fc2601e3b7a01d5cee3b3abcc08820f78.gif"/>
          <p:cNvPicPr>
            <a:picLocks noChangeAspect="1"/>
          </p:cNvPicPr>
          <p:nvPr/>
        </p:nvPicPr>
        <p:blipFill>
          <a:blip r:embed="rId5" cstate="print"/>
          <a:stretch>
            <a:fillRect/>
          </a:stretch>
        </p:blipFill>
        <p:spPr>
          <a:xfrm rot="-180000">
            <a:off x="2771800" y="1851670"/>
            <a:ext cx="1110000" cy="900000"/>
          </a:xfrm>
          <a:prstGeom prst="rect">
            <a:avLst/>
          </a:prstGeom>
        </p:spPr>
      </p:pic>
      <p:sp>
        <p:nvSpPr>
          <p:cNvPr id="8" name="ZoneTexte 7"/>
          <p:cNvSpPr txBox="1"/>
          <p:nvPr/>
        </p:nvSpPr>
        <p:spPr>
          <a:xfrm>
            <a:off x="7956376" y="3312008"/>
            <a:ext cx="1187624" cy="1015663"/>
          </a:xfrm>
          <a:prstGeom prst="rect">
            <a:avLst/>
          </a:prstGeom>
          <a:noFill/>
        </p:spPr>
        <p:txBody>
          <a:bodyPr wrap="square" rtlCol="0">
            <a:spAutoFit/>
          </a:bodyPr>
          <a:lstStyle/>
          <a:p>
            <a:pPr defTabSz="914391"/>
            <a:r>
              <a:rPr lang="fr-FR" sz="6000" b="1" dirty="0" smtClean="0">
                <a:ln w="38100">
                  <a:solidFill>
                    <a:prstClr val="black">
                      <a:lumMod val="65000"/>
                      <a:lumOff val="35000"/>
                    </a:prstClr>
                  </a:solidFill>
                </a:ln>
                <a:blipFill>
                  <a:blip r:embed="rId6"/>
                  <a:stretch>
                    <a:fillRect/>
                  </a:stretch>
                </a:blipFill>
                <a:latin typeface="Cooper Black" pitchFamily="18" charset="0"/>
              </a:rPr>
              <a:t>51</a:t>
            </a:r>
            <a:endParaRPr lang="fr-FR" sz="6000" b="1" dirty="0">
              <a:ln w="38100">
                <a:solidFill>
                  <a:prstClr val="black">
                    <a:lumMod val="65000"/>
                    <a:lumOff val="35000"/>
                  </a:prstClr>
                </a:solidFill>
              </a:ln>
              <a:blipFill>
                <a:blip r:embed="rId6"/>
                <a:stretch>
                  <a:fillRect/>
                </a:stretch>
              </a:blipFill>
              <a:latin typeface="Cooper Black" pitchFamily="18" charset="0"/>
            </a:endParaRPr>
          </a:p>
        </p:txBody>
      </p:sp>
      <p:pic>
        <p:nvPicPr>
          <p:cNvPr id="10" name="Cuando Calienta El Sol - Organ &amp; keyboard (chromatic).wav">
            <a:hlinkClick r:id="" action="ppaction://media"/>
          </p:cNvPr>
          <p:cNvPicPr>
            <a:picLocks noRot="1" noChangeAspect="1"/>
          </p:cNvPicPr>
          <p:nvPr>
            <a:wavAudioFile r:embed="rId1" name="Cuando Calienta El Sol - Organ &amp; keyboard (chromatic).wav"/>
          </p:nvPr>
        </p:nvPicPr>
        <p:blipFill>
          <a:blip r:embed="rId7" cstate="print"/>
          <a:stretch>
            <a:fillRect/>
          </a:stretch>
        </p:blipFill>
        <p:spPr>
          <a:xfrm>
            <a:off x="6660232" y="1563638"/>
            <a:ext cx="244475" cy="244475"/>
          </a:xfrm>
          <a:prstGeom prst="rect">
            <a:avLst/>
          </a:prstGeom>
        </p:spPr>
      </p:pic>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0"/>
                                        </p:tgtEl>
                                      </p:cBhvr>
                                    </p:cmd>
                                  </p:childTnLst>
                                </p:cTn>
                              </p:par>
                            </p:childTnLst>
                          </p:cTn>
                        </p:par>
                        <p:par>
                          <p:cTn id="7" fill="hold">
                            <p:stCondLst>
                              <p:cond delay="0"/>
                            </p:stCondLst>
                            <p:childTnLst>
                              <p:par>
                                <p:cTn id="8" presetID="24" presetClass="entr" presetSubtype="0" fill="hold" grpId="0" nodeType="afterEffect">
                                  <p:stCondLst>
                                    <p:cond delay="2000"/>
                                  </p:stCondLst>
                                  <p:childTnLst>
                                    <p:set>
                                      <p:cBhvr>
                                        <p:cTn id="9" dur="1" fill="hold">
                                          <p:stCondLst>
                                            <p:cond delay="0"/>
                                          </p:stCondLst>
                                        </p:cTn>
                                        <p:tgtEl>
                                          <p:spTgt spid="2"/>
                                        </p:tgtEl>
                                        <p:attrNameLst>
                                          <p:attrName>style.visibility</p:attrName>
                                        </p:attrNameLst>
                                      </p:cBhvr>
                                      <p:to>
                                        <p:strVal val="visible"/>
                                      </p:to>
                                    </p:set>
                                    <p:anim to="" calcmode="lin" valueType="num">
                                      <p:cBhvr>
                                        <p:cTn id="10" dur="1" fill="hold"/>
                                        <p:tgtEl>
                                          <p:spTgt spid="2"/>
                                        </p:tgtEl>
                                        <p:attrNameLst>
                                          <p:attrName/>
                                        </p:attrNameLst>
                                      </p:cBhvr>
                                    </p:anim>
                                  </p:childTnLst>
                                </p:cTn>
                              </p:par>
                            </p:childTnLst>
                          </p:cTn>
                        </p:par>
                        <p:par>
                          <p:cTn id="11" fill="hold">
                            <p:stCondLst>
                              <p:cond delay="2000"/>
                            </p:stCondLst>
                            <p:childTnLst>
                              <p:par>
                                <p:cTn id="12" presetID="24" presetClass="entr" presetSubtype="0" fill="hold" grpId="0" nodeType="afterEffect">
                                  <p:stCondLst>
                                    <p:cond delay="2000"/>
                                  </p:stCondLst>
                                  <p:childTnLst>
                                    <p:set>
                                      <p:cBhvr>
                                        <p:cTn id="13" dur="1" fill="hold">
                                          <p:stCondLst>
                                            <p:cond delay="0"/>
                                          </p:stCondLst>
                                        </p:cTn>
                                        <p:tgtEl>
                                          <p:spTgt spid="3"/>
                                        </p:tgtEl>
                                        <p:attrNameLst>
                                          <p:attrName>style.visibility</p:attrName>
                                        </p:attrNameLst>
                                      </p:cBhvr>
                                      <p:to>
                                        <p:strVal val="visible"/>
                                      </p:to>
                                    </p:set>
                                    <p:anim to="" calcmode="lin" valueType="num">
                                      <p:cBhvr>
                                        <p:cTn id="14" dur="1" fill="hold"/>
                                        <p:tgtEl>
                                          <p:spTgt spid="3"/>
                                        </p:tgtEl>
                                        <p:attrNameLst>
                                          <p:attrName/>
                                        </p:attrNameLst>
                                      </p:cBhvr>
                                    </p:anim>
                                  </p:childTnLst>
                                </p:cTn>
                              </p:par>
                            </p:childTnLst>
                          </p:cTn>
                        </p:par>
                        <p:par>
                          <p:cTn id="15" fill="hold">
                            <p:stCondLst>
                              <p:cond delay="4000"/>
                            </p:stCondLst>
                            <p:childTnLst>
                              <p:par>
                                <p:cTn id="16" presetID="24" presetClass="entr" presetSubtype="0" fill="hold" grpId="0" nodeType="afterEffect">
                                  <p:stCondLst>
                                    <p:cond delay="2000"/>
                                  </p:stCondLst>
                                  <p:childTnLst>
                                    <p:set>
                                      <p:cBhvr>
                                        <p:cTn id="17" dur="1" fill="hold">
                                          <p:stCondLst>
                                            <p:cond delay="0"/>
                                          </p:stCondLst>
                                        </p:cTn>
                                        <p:tgtEl>
                                          <p:spTgt spid="5"/>
                                        </p:tgtEl>
                                        <p:attrNameLst>
                                          <p:attrName>style.visibility</p:attrName>
                                        </p:attrNameLst>
                                      </p:cBhvr>
                                      <p:to>
                                        <p:strVal val="visible"/>
                                      </p:to>
                                    </p:set>
                                    <p:anim to="" calcmode="lin" valueType="num">
                                      <p:cBhvr>
                                        <p:cTn id="18" dur="1" fill="hold"/>
                                        <p:tgtEl>
                                          <p:spTgt spid="5"/>
                                        </p:tgtEl>
                                        <p:attrNameLst>
                                          <p:attrName/>
                                        </p:attrNameLst>
                                      </p:cBhvr>
                                    </p:anim>
                                  </p:childTnLst>
                                </p:cTn>
                              </p:par>
                            </p:childTnLst>
                          </p:cTn>
                        </p:par>
                        <p:par>
                          <p:cTn id="19" fill="hold">
                            <p:stCondLst>
                              <p:cond delay="6000"/>
                            </p:stCondLst>
                            <p:childTnLst>
                              <p:par>
                                <p:cTn id="20" presetID="24" presetClass="entr" presetSubtype="0" fill="hold" grpId="0" nodeType="afterEffect">
                                  <p:stCondLst>
                                    <p:cond delay="200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par>
                          <p:cTn id="23" fill="hold">
                            <p:stCondLst>
                              <p:cond delay="80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2000"/>
                            </p:stCondLst>
                            <p:childTnLst>
                              <p:par>
                                <p:cTn id="28" presetID="41" presetClass="entr" presetSubtype="0" fill="hold" grpId="0" nodeType="afterEffect">
                                  <p:stCondLst>
                                    <p:cond delay="2000"/>
                                  </p:stCondLst>
                                  <p:iterate type="lt">
                                    <p:tmPct val="10000"/>
                                  </p:iterate>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6"/>
                                        </p:tgtEl>
                                        <p:attrNameLst>
                                          <p:attrName>ppt_y</p:attrName>
                                        </p:attrNameLst>
                                      </p:cBhvr>
                                      <p:tavLst>
                                        <p:tav tm="0">
                                          <p:val>
                                            <p:strVal val="#ppt_y"/>
                                          </p:val>
                                        </p:tav>
                                        <p:tav tm="100000">
                                          <p:val>
                                            <p:strVal val="#ppt_y"/>
                                          </p:val>
                                        </p:tav>
                                      </p:tavLst>
                                    </p:anim>
                                    <p:anim calcmode="lin" valueType="num">
                                      <p:cBhvr>
                                        <p:cTn id="32"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6"/>
                                        </p:tgtEl>
                                      </p:cBhvr>
                                    </p:animEffect>
                                  </p:childTnLst>
                                </p:cTn>
                              </p:par>
                            </p:childTnLst>
                          </p:cTn>
                        </p:par>
                        <p:par>
                          <p:cTn id="35" fill="hold">
                            <p:stCondLst>
                              <p:cond delay="18150"/>
                            </p:stCondLst>
                            <p:childTnLst>
                              <p:par>
                                <p:cTn id="36" presetID="24" presetClass="entr" presetSubtype="0" fill="hold"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9" repeatCount="indefinite" fill="hold" display="0">
                  <p:stCondLst>
                    <p:cond delay="indefinite"/>
                  </p:stCondLst>
                  <p:endCondLst>
                    <p:cond evt="onPrev" delay="0">
                      <p:tgtEl>
                        <p:sldTgt/>
                      </p:tgtEl>
                    </p:cond>
                    <p:cond evt="onStopAudio" delay="0">
                      <p:tgtEl>
                        <p:sldTgt/>
                      </p:tgtEl>
                    </p:cond>
                  </p:endCondLst>
                </p:cTn>
                <p:tgtEl>
                  <p:spTgt spid="10"/>
                </p:tgtEl>
              </p:cMediaNode>
            </p:audio>
          </p:childTnLst>
        </p:cTn>
      </p:par>
    </p:tnLst>
    <p:bldLst>
      <p:bldP spid="2" grpId="0"/>
      <p:bldP spid="3" grpId="0"/>
      <p:bldP spid="4" grpId="0"/>
      <p:bldP spid="5"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000" t="-10000" r="-2000" b="-10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20000"/>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0" y="108000"/>
            <a:ext cx="9144000" cy="4832092"/>
          </a:xfrm>
          <a:prstGeom prst="rect">
            <a:avLst/>
          </a:prstGeom>
        </p:spPr>
        <p:txBody>
          <a:bodyPr wrap="square">
            <a:spAutoFit/>
          </a:bodyPr>
          <a:lstStyle/>
          <a:p>
            <a:pPr algn="ctr"/>
            <a:r>
              <a:rPr lang="fr-FR" sz="2800" dirty="0" smtClean="0">
                <a:latin typeface="Arial Black" pitchFamily="34" charset="0"/>
              </a:rPr>
              <a:t>Celles, un </a:t>
            </a:r>
            <a:r>
              <a:rPr lang="fr-FR" sz="2800" dirty="0">
                <a:latin typeface="Arial Black" pitchFamily="34" charset="0"/>
              </a:rPr>
              <a:t>village au riche patrimoine</a:t>
            </a:r>
          </a:p>
          <a:p>
            <a:pPr algn="ctr"/>
            <a:endParaRPr lang="fr-FR" sz="2000" dirty="0" smtClean="0"/>
          </a:p>
          <a:p>
            <a:pPr algn="ctr"/>
            <a:r>
              <a:rPr lang="fr-FR" sz="2000" dirty="0" smtClean="0"/>
              <a:t>Joliment </a:t>
            </a:r>
            <a:r>
              <a:rPr lang="fr-FR" sz="2000" dirty="0"/>
              <a:t>arboré et fleuri, Celles est traversé par le ruisseau Saint-</a:t>
            </a:r>
            <a:r>
              <a:rPr lang="fr-FR" sz="2000" dirty="0" err="1"/>
              <a:t>Hadelin</a:t>
            </a:r>
            <a:r>
              <a:rPr lang="fr-FR" sz="2000" dirty="0"/>
              <a:t>. Le cœur du village abrite des bâtiments en pierres dont il se dégage un charme certain. Découvrez la </a:t>
            </a:r>
            <a:r>
              <a:rPr lang="fr-FR" sz="2000" b="1" dirty="0"/>
              <a:t>collégiale Saint-</a:t>
            </a:r>
            <a:r>
              <a:rPr lang="fr-FR" sz="2000" b="1" dirty="0" err="1"/>
              <a:t>Hadelin</a:t>
            </a:r>
            <a:r>
              <a:rPr lang="fr-FR" sz="2000" dirty="0"/>
              <a:t>, chef d’œuvre de l’art roman et patrimoine majeur de Wallonie. Sur les hauteurs du village se dresse</a:t>
            </a:r>
            <a:r>
              <a:rPr lang="fr-FR" sz="2000" b="1" dirty="0"/>
              <a:t> l’Ermitage Saint-</a:t>
            </a:r>
            <a:r>
              <a:rPr lang="fr-FR" sz="2000" b="1" dirty="0" err="1"/>
              <a:t>Hadelin</a:t>
            </a:r>
            <a:r>
              <a:rPr lang="fr-FR" sz="2000" dirty="0"/>
              <a:t>, qui offre une vue méritant le détour ! Pour y accéder, empruntez le </a:t>
            </a:r>
            <a:r>
              <a:rPr lang="fr-FR" sz="2000" b="1" dirty="0"/>
              <a:t>chemin de croix</a:t>
            </a:r>
            <a:r>
              <a:rPr lang="fr-FR" sz="2000" dirty="0"/>
              <a:t> agrémenté d’une intervention artistique. </a:t>
            </a:r>
          </a:p>
          <a:p>
            <a:pPr algn="ctr"/>
            <a:r>
              <a:rPr lang="fr-FR" sz="2000" dirty="0"/>
              <a:t>Un village au passé historique</a:t>
            </a:r>
          </a:p>
          <a:p>
            <a:pPr algn="ctr"/>
            <a:r>
              <a:rPr lang="fr-FR" sz="2000" dirty="0"/>
              <a:t>D’autres curiosités sont aussi à découvrir : le char allemand « </a:t>
            </a:r>
            <a:r>
              <a:rPr lang="fr-FR" sz="2000" dirty="0" err="1"/>
              <a:t>Panther</a:t>
            </a:r>
            <a:r>
              <a:rPr lang="fr-FR" sz="2000" dirty="0"/>
              <a:t> » et le circuit de la Bataille des Ardennes. A deux kilomètres de là se situe le superbe</a:t>
            </a:r>
            <a:r>
              <a:rPr lang="fr-FR" sz="2000" b="1" dirty="0"/>
              <a:t> Château Féodal de </a:t>
            </a:r>
            <a:r>
              <a:rPr lang="fr-FR" sz="2000" b="1" dirty="0" err="1"/>
              <a:t>Vêves</a:t>
            </a:r>
            <a:r>
              <a:rPr lang="fr-FR" sz="2000" b="1" dirty="0"/>
              <a:t>-Celles</a:t>
            </a:r>
            <a:r>
              <a:rPr lang="fr-FR" sz="2000" dirty="0"/>
              <a:t>. Enfin, chaque année, le 21 juillet, a lieu la traditionnelle brocante de la fête nationale et le 3ème dimanche d’octobre, la fête de Saint-Hubert avec la bénédiction des animaux sur la place du village. De belles sorties en famille et des rendez-vous à ne pas manquer !</a:t>
            </a:r>
          </a:p>
        </p:txBody>
      </p:sp>
      <p:pic>
        <p:nvPicPr>
          <p:cNvPr id="3" name="Image 2" descr="0a0000003.gif"/>
          <p:cNvPicPr>
            <a:picLocks noChangeAspect="1"/>
          </p:cNvPicPr>
          <p:nvPr/>
        </p:nvPicPr>
        <p:blipFill>
          <a:blip r:embed="rId3" cstate="print"/>
          <a:stretch>
            <a:fillRect/>
          </a:stretch>
        </p:blipFill>
        <p:spPr>
          <a:xfrm>
            <a:off x="8676456" y="4731990"/>
            <a:ext cx="297180" cy="297180"/>
          </a:xfrm>
          <a:prstGeom prst="rect">
            <a:avLst/>
          </a:prstGeom>
        </p:spPr>
      </p:pic>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281758_1804919403770035_6143216762994740372_n.jpg"/>
          <p:cNvPicPr>
            <a:picLocks noChangeAspect="1"/>
          </p:cNvPicPr>
          <p:nvPr/>
        </p:nvPicPr>
        <p:blipFill>
          <a:blip r:embed="rId2"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481196_1804919717103337_4441104798419006528_n.jpg"/>
          <p:cNvPicPr>
            <a:picLocks noChangeAspect="1"/>
          </p:cNvPicPr>
          <p:nvPr/>
        </p:nvPicPr>
        <p:blipFill>
          <a:blip r:embed="rId2"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768659_1804919680436674_97509753486003535_n.jpg"/>
          <p:cNvPicPr>
            <a:picLocks noChangeAspect="1"/>
          </p:cNvPicPr>
          <p:nvPr/>
        </p:nvPicPr>
        <p:blipFill>
          <a:blip r:embed="rId2" cstate="print"/>
          <a:stretch>
            <a:fillRect/>
          </a:stretch>
        </p:blipFill>
        <p:spPr>
          <a:xfrm>
            <a:off x="6341" y="0"/>
            <a:ext cx="9131318" cy="5143500"/>
          </a:xfrm>
          <a:prstGeom prst="rect">
            <a:avLst/>
          </a:prstGeom>
        </p:spPr>
      </p:pic>
      <p:pic>
        <p:nvPicPr>
          <p:cNvPr id="3" name="Image 2" descr="495262051_1804919783769997_1733038382945555150_n.jpg"/>
          <p:cNvPicPr>
            <a:picLocks noChangeAspect="1"/>
          </p:cNvPicPr>
          <p:nvPr/>
        </p:nvPicPr>
        <p:blipFill>
          <a:blip r:embed="rId3" cstate="print"/>
          <a:stretch>
            <a:fillRect/>
          </a:stretch>
        </p:blipFill>
        <p:spPr>
          <a:xfrm>
            <a:off x="5436096" y="0"/>
            <a:ext cx="2893219" cy="5143500"/>
          </a:xfrm>
          <a:prstGeom prst="rect">
            <a:avLst/>
          </a:prstGeom>
          <a:effectLst>
            <a:softEdge rad="63500"/>
          </a:effectLst>
        </p:spPr>
      </p:pic>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842986_1804919373770038_8556015302323159912_n.jpg"/>
          <p:cNvPicPr>
            <a:picLocks noChangeAspect="1"/>
          </p:cNvPicPr>
          <p:nvPr/>
        </p:nvPicPr>
        <p:blipFill>
          <a:blip r:embed="rId2"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857688_1804919450436697_1128136171553929961_n.jpg"/>
          <p:cNvPicPr>
            <a:picLocks noChangeAspect="1"/>
          </p:cNvPicPr>
          <p:nvPr/>
        </p:nvPicPr>
        <p:blipFill>
          <a:blip r:embed="rId2"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886524_1804919803769995_4702632991532684_n.jpg"/>
          <p:cNvPicPr>
            <a:picLocks noChangeAspect="1"/>
          </p:cNvPicPr>
          <p:nvPr/>
        </p:nvPicPr>
        <p:blipFill>
          <a:blip r:embed="rId2" cstate="print"/>
          <a:stretch>
            <a:fillRect/>
          </a:stretch>
        </p:blipFill>
        <p:spPr>
          <a:xfrm>
            <a:off x="6341" y="0"/>
            <a:ext cx="9131318"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 1" descr="1F9DB-200D-2640-FE0F.png"/>
          <p:cNvPicPr>
            <a:picLocks noChangeAspect="1"/>
          </p:cNvPicPr>
          <p:nvPr/>
        </p:nvPicPr>
        <p:blipFill>
          <a:blip r:embed="rId3" cstate="print"/>
          <a:stretch>
            <a:fillRect/>
          </a:stretch>
        </p:blipFill>
        <p:spPr>
          <a:xfrm rot="-540000">
            <a:off x="5616000" y="750640"/>
            <a:ext cx="3384000" cy="3384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22000"/>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79512" y="0"/>
            <a:ext cx="8784976" cy="5601533"/>
          </a:xfrm>
          <a:prstGeom prst="rect">
            <a:avLst/>
          </a:prstGeom>
        </p:spPr>
        <p:txBody>
          <a:bodyPr wrap="square">
            <a:spAutoFit/>
          </a:bodyPr>
          <a:lstStyle/>
          <a:p>
            <a:pPr algn="ctr"/>
            <a:r>
              <a:rPr lang="fr-FR" sz="2800" b="1" dirty="0">
                <a:latin typeface="Arial Black" pitchFamily="34" charset="0"/>
              </a:rPr>
              <a:t>L’histoire des </a:t>
            </a:r>
            <a:r>
              <a:rPr lang="fr-FR" sz="2800" b="1" dirty="0" smtClean="0">
                <a:latin typeface="Arial Black" pitchFamily="34" charset="0"/>
              </a:rPr>
              <a:t>jardins</a:t>
            </a:r>
          </a:p>
          <a:p>
            <a:pPr algn="ctr"/>
            <a:endParaRPr lang="fr-FR" sz="200" b="1" dirty="0">
              <a:latin typeface="Arial Black" pitchFamily="34" charset="0"/>
            </a:endParaRPr>
          </a:p>
          <a:p>
            <a:endParaRPr lang="fr-FR" sz="1000" dirty="0" smtClean="0">
              <a:latin typeface="Agency FB" pitchFamily="34" charset="0"/>
              <a:ea typeface="Arial Unicode MS" pitchFamily="34" charset="-128"/>
              <a:cs typeface="Arial Unicode MS" pitchFamily="34" charset="-128"/>
            </a:endParaRPr>
          </a:p>
          <a:p>
            <a:r>
              <a:rPr lang="fr-FR" sz="2000" dirty="0" smtClean="0">
                <a:latin typeface="Agency FB" pitchFamily="34" charset="0"/>
                <a:ea typeface="Arial Unicode MS" pitchFamily="34" charset="-128"/>
                <a:cs typeface="Arial Unicode MS" pitchFamily="34" charset="-128"/>
              </a:rPr>
              <a:t>Les </a:t>
            </a:r>
            <a:r>
              <a:rPr lang="fr-FR" sz="2000" dirty="0">
                <a:latin typeface="Agency FB" pitchFamily="34" charset="0"/>
                <a:ea typeface="Arial Unicode MS" pitchFamily="34" charset="-128"/>
                <a:cs typeface="Arial Unicode MS" pitchFamily="34" charset="-128"/>
              </a:rPr>
              <a:t>Jardins d’eau d’</a:t>
            </a:r>
            <a:r>
              <a:rPr lang="fr-FR" sz="2000" dirty="0" err="1">
                <a:latin typeface="Agency FB" pitchFamily="34" charset="0"/>
                <a:ea typeface="Arial Unicode MS" pitchFamily="34" charset="-128"/>
                <a:cs typeface="Arial Unicode MS" pitchFamily="34" charset="-128"/>
              </a:rPr>
              <a:t>Annevoie</a:t>
            </a:r>
            <a:r>
              <a:rPr lang="fr-FR" sz="2000" dirty="0">
                <a:latin typeface="Agency FB" pitchFamily="34" charset="0"/>
                <a:ea typeface="Arial Unicode MS" pitchFamily="34" charset="-128"/>
                <a:cs typeface="Arial Unicode MS" pitchFamily="34" charset="-128"/>
              </a:rPr>
              <a:t> sont l’histoire de la famille de Montpellier dont les origines remontent au milieu du XVème siècle. C’est au début du XVIIIème siècle que Jean de Montpellier reçoit en héritage le domaine d’</a:t>
            </a:r>
            <a:r>
              <a:rPr lang="fr-FR" sz="2000" dirty="0" err="1">
                <a:latin typeface="Agency FB" pitchFamily="34" charset="0"/>
                <a:ea typeface="Arial Unicode MS" pitchFamily="34" charset="-128"/>
                <a:cs typeface="Arial Unicode MS" pitchFamily="34" charset="-128"/>
              </a:rPr>
              <a:t>Annevoie</a:t>
            </a:r>
            <a:r>
              <a:rPr lang="fr-FR" sz="2000" dirty="0">
                <a:latin typeface="Agency FB" pitchFamily="34" charset="0"/>
                <a:ea typeface="Arial Unicode MS" pitchFamily="34" charset="-128"/>
                <a:cs typeface="Arial Unicode MS" pitchFamily="34" charset="-128"/>
              </a:rPr>
              <a:t>, anciennement propriété de la famille de </a:t>
            </a:r>
            <a:r>
              <a:rPr lang="fr-FR" sz="2000" dirty="0" err="1">
                <a:latin typeface="Agency FB" pitchFamily="34" charset="0"/>
                <a:ea typeface="Arial Unicode MS" pitchFamily="34" charset="-128"/>
                <a:cs typeface="Arial Unicode MS" pitchFamily="34" charset="-128"/>
              </a:rPr>
              <a:t>Halloy</a:t>
            </a:r>
            <a:r>
              <a:rPr lang="fr-FR" sz="2000" dirty="0">
                <a:latin typeface="Agency FB" pitchFamily="34" charset="0"/>
                <a:ea typeface="Arial Unicode MS" pitchFamily="34" charset="-128"/>
                <a:cs typeface="Arial Unicode MS" pitchFamily="34" charset="-128"/>
              </a:rPr>
              <a:t>. A cette époque, la famille de Montpellier est connue pour être Maîtres de Forges. Le fils de Jean de Montpellier, Charles-Alexis, lui-même Mayeur de la cour des Ferrons, tire de cette industrie alors florissante les moyens d’aménager ses Jardins et d’agrandir le château (début des travaux vers 1758). Pour se faire, il s’inspirera de ses nombreux voyages en Europe.  Ainsi, les jardins furent conçus sur la base de trois philosophies :</a:t>
            </a:r>
          </a:p>
          <a:p>
            <a:r>
              <a:rPr lang="fr-FR" sz="2000" dirty="0">
                <a:latin typeface="Agency FB" pitchFamily="34" charset="0"/>
                <a:ea typeface="Arial Unicode MS" pitchFamily="34" charset="-128"/>
                <a:cs typeface="Arial Unicode MS" pitchFamily="34" charset="-128"/>
              </a:rPr>
              <a:t> </a:t>
            </a:r>
          </a:p>
          <a:p>
            <a:r>
              <a:rPr lang="fr-FR" sz="2000" b="1" dirty="0">
                <a:latin typeface="Agency FB" pitchFamily="34" charset="0"/>
                <a:ea typeface="Arial Unicode MS" pitchFamily="34" charset="-128"/>
                <a:cs typeface="Arial Unicode MS" pitchFamily="34" charset="-128"/>
              </a:rPr>
              <a:t>A la française, où l’art corrige la nature :</a:t>
            </a:r>
            <a:r>
              <a:rPr lang="fr-FR" sz="2000" dirty="0">
                <a:latin typeface="Agency FB" pitchFamily="34" charset="0"/>
                <a:ea typeface="Arial Unicode MS" pitchFamily="34" charset="-128"/>
                <a:cs typeface="Arial Unicode MS" pitchFamily="34" charset="-128"/>
              </a:rPr>
              <a:t/>
            </a:r>
            <a:br>
              <a:rPr lang="fr-FR" sz="2000" dirty="0">
                <a:latin typeface="Agency FB" pitchFamily="34" charset="0"/>
                <a:ea typeface="Arial Unicode MS" pitchFamily="34" charset="-128"/>
                <a:cs typeface="Arial Unicode MS" pitchFamily="34" charset="-128"/>
              </a:rPr>
            </a:br>
            <a:r>
              <a:rPr lang="fr-FR" sz="2000" dirty="0">
                <a:latin typeface="Agency FB" pitchFamily="34" charset="0"/>
                <a:ea typeface="Arial Unicode MS" pitchFamily="34" charset="-128"/>
                <a:cs typeface="Arial Unicode MS" pitchFamily="34" charset="-128"/>
              </a:rPr>
              <a:t>Architecture fuyant toutes courbes et sinuosités en vue de créer de longues et majestueuses perspectives. Les Jardins se regardent comme un tableau. Ex. : l’Allée des fleurs, la Grande allée, la Cascade </a:t>
            </a:r>
            <a:r>
              <a:rPr lang="fr-FR" sz="2000" dirty="0" smtClean="0">
                <a:latin typeface="Agency FB" pitchFamily="34" charset="0"/>
                <a:ea typeface="Arial Unicode MS" pitchFamily="34" charset="-128"/>
                <a:cs typeface="Arial Unicode MS" pitchFamily="34" charset="-128"/>
              </a:rPr>
              <a:t>française</a:t>
            </a:r>
            <a:endParaRPr lang="fr-FR" sz="2000" dirty="0">
              <a:latin typeface="Agency FB" pitchFamily="34" charset="0"/>
              <a:ea typeface="Arial Unicode MS" pitchFamily="34" charset="-128"/>
              <a:cs typeface="Arial Unicode MS" pitchFamily="34" charset="-128"/>
            </a:endParaRPr>
          </a:p>
          <a:p>
            <a:r>
              <a:rPr lang="fr-FR" sz="2000" dirty="0">
                <a:latin typeface="Agency FB" pitchFamily="34" charset="0"/>
                <a:ea typeface="Arial Unicode MS" pitchFamily="34" charset="-128"/>
                <a:cs typeface="Arial Unicode MS" pitchFamily="34" charset="-128"/>
              </a:rPr>
              <a:t> </a:t>
            </a:r>
          </a:p>
          <a:p>
            <a:r>
              <a:rPr lang="fr-FR" sz="2000" b="1" dirty="0">
                <a:latin typeface="Agency FB" pitchFamily="34" charset="0"/>
                <a:ea typeface="Arial Unicode MS" pitchFamily="34" charset="-128"/>
                <a:cs typeface="Arial Unicode MS" pitchFamily="34" charset="-128"/>
              </a:rPr>
              <a:t>A l’italienne, où l’art s’accommode à la nature :</a:t>
            </a:r>
            <a:r>
              <a:rPr lang="fr-FR" sz="2000" dirty="0">
                <a:latin typeface="Agency FB" pitchFamily="34" charset="0"/>
                <a:ea typeface="Arial Unicode MS" pitchFamily="34" charset="-128"/>
                <a:cs typeface="Arial Unicode MS" pitchFamily="34" charset="-128"/>
              </a:rPr>
              <a:t/>
            </a:r>
            <a:br>
              <a:rPr lang="fr-FR" sz="2000" dirty="0">
                <a:latin typeface="Agency FB" pitchFamily="34" charset="0"/>
                <a:ea typeface="Arial Unicode MS" pitchFamily="34" charset="-128"/>
                <a:cs typeface="Arial Unicode MS" pitchFamily="34" charset="-128"/>
              </a:rPr>
            </a:br>
            <a:r>
              <a:rPr lang="fr-FR" sz="2000" dirty="0">
                <a:latin typeface="Agency FB" pitchFamily="34" charset="0"/>
                <a:ea typeface="Arial Unicode MS" pitchFamily="34" charset="-128"/>
                <a:cs typeface="Arial Unicode MS" pitchFamily="34" charset="-128"/>
              </a:rPr>
              <a:t>Architecture mettant au premier plan la variété, les contrastes et les effets de surprise.</a:t>
            </a:r>
            <a:r>
              <a:rPr lang="fr-FR" dirty="0"/>
              <a:t/>
            </a:r>
            <a:br>
              <a:rPr lang="fr-FR" dirty="0"/>
            </a:br>
            <a:endParaRPr lang="fr-FR" sz="2800" b="1" dirty="0">
              <a:latin typeface="Arial Black" pitchFamily="34" charset="0"/>
            </a:endParaRPr>
          </a:p>
        </p:txBody>
      </p:sp>
      <p:pic>
        <p:nvPicPr>
          <p:cNvPr id="3" name="Image 2" descr="0a0000003.gif"/>
          <p:cNvPicPr>
            <a:picLocks noChangeAspect="1"/>
          </p:cNvPicPr>
          <p:nvPr/>
        </p:nvPicPr>
        <p:blipFill>
          <a:blip r:embed="rId4" cstate="print"/>
          <a:stretch>
            <a:fillRect/>
          </a:stretch>
        </p:blipFill>
        <p:spPr>
          <a:xfrm>
            <a:off x="8676456" y="4731990"/>
            <a:ext cx="297180" cy="297180"/>
          </a:xfrm>
          <a:prstGeom prst="rect">
            <a:avLst/>
          </a:prstGeom>
        </p:spPr>
      </p:pic>
    </p:spTree>
  </p:cSld>
  <p:clrMapOvr>
    <a:masterClrMapping/>
  </p:clrMapOvr>
  <p:transition spd="slow">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22000"/>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79512" y="360000"/>
            <a:ext cx="8784976" cy="4678204"/>
          </a:xfrm>
          <a:prstGeom prst="rect">
            <a:avLst/>
          </a:prstGeom>
        </p:spPr>
        <p:txBody>
          <a:bodyPr wrap="square">
            <a:spAutoFit/>
          </a:bodyPr>
          <a:lstStyle/>
          <a:p>
            <a:pPr algn="ctr"/>
            <a:r>
              <a:rPr lang="fr-FR" dirty="0" smtClean="0">
                <a:latin typeface="Agency FB" pitchFamily="34" charset="0"/>
              </a:rPr>
              <a:t>Contrairement </a:t>
            </a:r>
            <a:r>
              <a:rPr lang="fr-FR" dirty="0">
                <a:latin typeface="Agency FB" pitchFamily="34" charset="0"/>
              </a:rPr>
              <a:t>au style français, on garde les courbes, les différences de niveaux et on les intègre dans le paysage. L’eau est un des principaux axes esthétiques. On la considère comme l’âme des jardins. Ex. : la charmille, le Bassin de l’artichaut, la courbe du château.</a:t>
            </a:r>
          </a:p>
          <a:p>
            <a:r>
              <a:rPr lang="fr-FR" sz="1000" dirty="0">
                <a:latin typeface="Agency FB" pitchFamily="34" charset="0"/>
              </a:rPr>
              <a:t> </a:t>
            </a:r>
          </a:p>
          <a:p>
            <a:r>
              <a:rPr lang="fr-FR" b="1" dirty="0">
                <a:latin typeface="Agency FB" pitchFamily="34" charset="0"/>
              </a:rPr>
              <a:t>A l’anglaise, où l’art imite la nature :</a:t>
            </a:r>
            <a:endParaRPr lang="fr-FR" dirty="0">
              <a:latin typeface="Agency FB" pitchFamily="34" charset="0"/>
            </a:endParaRPr>
          </a:p>
          <a:p>
            <a:r>
              <a:rPr lang="fr-FR" dirty="0">
                <a:latin typeface="Agency FB" pitchFamily="34" charset="0"/>
              </a:rPr>
              <a:t>Architecture tentant à reproduire artificiellement les effets naturels dans la ligne du retour à la nature de Jean-Jacques Rousseau et du Romantisme anglais. Ex. : la Cascade anglaise et la Grotte de Neptune qui ont été créées de toutes pièces.</a:t>
            </a:r>
          </a:p>
          <a:p>
            <a:r>
              <a:rPr lang="fr-FR" sz="1000" dirty="0">
                <a:latin typeface="Agency FB" pitchFamily="34" charset="0"/>
              </a:rPr>
              <a:t> </a:t>
            </a:r>
          </a:p>
          <a:p>
            <a:r>
              <a:rPr lang="fr-FR" dirty="0">
                <a:latin typeface="Agency FB" pitchFamily="34" charset="0"/>
              </a:rPr>
              <a:t>Dans les années 1930, les Jardins s’ouvrent au public. En 1982, l’ensemble du site, les  Jardins et le bâtis sont classés </a:t>
            </a:r>
            <a:r>
              <a:rPr lang="fr-FR" i="1" dirty="0">
                <a:latin typeface="Agency FB" pitchFamily="34" charset="0"/>
              </a:rPr>
              <a:t>Monuments </a:t>
            </a:r>
            <a:r>
              <a:rPr lang="fr-FR" sz="2400" i="1" dirty="0">
                <a:latin typeface="Agency FB" pitchFamily="34" charset="0"/>
              </a:rPr>
              <a:t>Historiques</a:t>
            </a:r>
            <a:r>
              <a:rPr lang="fr-FR" dirty="0">
                <a:latin typeface="Agency FB" pitchFamily="34" charset="0"/>
              </a:rPr>
              <a:t>. De 1992 à 2009, le site bénéficiera du statut de </a:t>
            </a:r>
            <a:r>
              <a:rPr lang="fr-FR" i="1" dirty="0">
                <a:latin typeface="Agency FB" pitchFamily="34" charset="0"/>
              </a:rPr>
              <a:t>Patrimoine Exceptionnel de Wallonie</a:t>
            </a:r>
            <a:r>
              <a:rPr lang="fr-FR" dirty="0">
                <a:latin typeface="Agency FB" pitchFamily="34" charset="0"/>
              </a:rPr>
              <a:t>.</a:t>
            </a:r>
          </a:p>
          <a:p>
            <a:r>
              <a:rPr lang="fr-FR" sz="1000" dirty="0">
                <a:latin typeface="Agency FB" pitchFamily="34" charset="0"/>
              </a:rPr>
              <a:t> </a:t>
            </a:r>
          </a:p>
          <a:p>
            <a:r>
              <a:rPr lang="fr-FR" dirty="0">
                <a:latin typeface="Agency FB" pitchFamily="34" charset="0"/>
              </a:rPr>
              <a:t>Dix générations de la famille de Montpellier ont contribué à la création, l’amélioration et à la conservation des Jardins.</a:t>
            </a:r>
          </a:p>
          <a:p>
            <a:r>
              <a:rPr lang="fr-FR" sz="1000" dirty="0">
                <a:latin typeface="Agency FB" pitchFamily="34" charset="0"/>
              </a:rPr>
              <a:t> </a:t>
            </a:r>
          </a:p>
          <a:p>
            <a:r>
              <a:rPr lang="fr-FR" dirty="0">
                <a:latin typeface="Agency FB" pitchFamily="34" charset="0"/>
              </a:rPr>
              <a:t>En 2017, les jardins et le château sont repris par une fondation privée </a:t>
            </a:r>
            <a:r>
              <a:rPr lang="fr-FR" i="1" dirty="0">
                <a:latin typeface="Agency FB" pitchFamily="34" charset="0"/>
              </a:rPr>
              <a:t>Domaine Historique du Château et des Jardins d’</a:t>
            </a:r>
            <a:r>
              <a:rPr lang="fr-FR" i="1" dirty="0" err="1">
                <a:latin typeface="Agency FB" pitchFamily="34" charset="0"/>
              </a:rPr>
              <a:t>Annevoie</a:t>
            </a:r>
            <a:r>
              <a:rPr lang="fr-FR" dirty="0">
                <a:latin typeface="Agency FB" pitchFamily="34" charset="0"/>
              </a:rPr>
              <a:t>. Cette fondation constituée en 2016 par Ernest-Tom et Anne-France </a:t>
            </a:r>
            <a:r>
              <a:rPr lang="fr-FR" dirty="0" err="1">
                <a:latin typeface="Agency FB" pitchFamily="34" charset="0"/>
              </a:rPr>
              <a:t>Loumaye</a:t>
            </a:r>
            <a:r>
              <a:rPr lang="fr-FR" dirty="0">
                <a:latin typeface="Agency FB" pitchFamily="34" charset="0"/>
              </a:rPr>
              <a:t> a pour objectifs la restauration, la conservation et la mise en valeur du domaine d’</a:t>
            </a:r>
            <a:r>
              <a:rPr lang="fr-FR" dirty="0" err="1">
                <a:latin typeface="Agency FB" pitchFamily="34" charset="0"/>
              </a:rPr>
              <a:t>Annevoie</a:t>
            </a:r>
            <a:r>
              <a:rPr lang="fr-FR" dirty="0">
                <a:latin typeface="Agency FB" pitchFamily="34" charset="0"/>
              </a:rPr>
              <a:t> et de ses jardins d’eau</a:t>
            </a:r>
            <a:r>
              <a:rPr lang="fr-FR" dirty="0" smtClean="0">
                <a:latin typeface="Agency FB" pitchFamily="34" charset="0"/>
              </a:rPr>
              <a:t>.</a:t>
            </a:r>
            <a:endParaRPr lang="fr-FR" sz="2800" b="1" dirty="0">
              <a:latin typeface="Arial Black" pitchFamily="34" charset="0"/>
            </a:endParaRPr>
          </a:p>
        </p:txBody>
      </p:sp>
      <p:pic>
        <p:nvPicPr>
          <p:cNvPr id="3" name="Image 2" descr="0a0000003.gif"/>
          <p:cNvPicPr>
            <a:picLocks noChangeAspect="1"/>
          </p:cNvPicPr>
          <p:nvPr/>
        </p:nvPicPr>
        <p:blipFill>
          <a:blip r:embed="rId4" cstate="print"/>
          <a:stretch>
            <a:fillRect/>
          </a:stretch>
        </p:blipFill>
        <p:spPr>
          <a:xfrm>
            <a:off x="8676456" y="4731990"/>
            <a:ext cx="297180" cy="297180"/>
          </a:xfrm>
          <a:prstGeom prst="rect">
            <a:avLst/>
          </a:prstGeom>
        </p:spPr>
      </p:pic>
    </p:spTree>
  </p:cSld>
  <p:clrMapOvr>
    <a:masterClrMapping/>
  </p:clrMapOvr>
  <p:transition spd="slow">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 1" descr="499852456_1808667910061851_960898065812100078_n.jpg"/>
          <p:cNvPicPr>
            <a:picLocks noChangeAspect="1"/>
          </p:cNvPicPr>
          <p:nvPr/>
        </p:nvPicPr>
        <p:blipFill>
          <a:blip r:embed="rId3" cstate="print"/>
          <a:stretch>
            <a:fillRect/>
          </a:stretch>
        </p:blipFill>
        <p:spPr>
          <a:xfrm>
            <a:off x="3125390" y="0"/>
            <a:ext cx="2893219" cy="5143500"/>
          </a:xfrm>
          <a:prstGeom prst="rect">
            <a:avLst/>
          </a:prstGeom>
          <a:effectLst>
            <a:softEdge rad="63500"/>
          </a:effectLst>
        </p:spPr>
      </p:pic>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afterEffect">
                                  <p:stCondLst>
                                    <p:cond delay="2000"/>
                                  </p:stCondLst>
                                  <p:childTnLst>
                                    <p:set>
                                      <p:cBhvr>
                                        <p:cTn id="6" dur="1" fill="hold">
                                          <p:stCondLst>
                                            <p:cond delay="0"/>
                                          </p:stCondLst>
                                        </p:cTn>
                                        <p:tgtEl>
                                          <p:spTgt spid="2"/>
                                        </p:tgtEl>
                                        <p:attrNameLst>
                                          <p:attrName>style.visibility</p:attrName>
                                        </p:attrNameLst>
                                      </p:cBhvr>
                                      <p:to>
                                        <p:strVal val="visible"/>
                                      </p:to>
                                    </p:set>
                                    <p:animEffect transition="in" filter="checkerboard(dow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3000" r="-15000"/>
          </a:stretch>
        </a:blipFill>
        <a:effectLst/>
      </p:bgPr>
    </p:bg>
    <p:spTree>
      <p:nvGrpSpPr>
        <p:cNvPr id="1" name=""/>
        <p:cNvGrpSpPr/>
        <p:nvPr/>
      </p:nvGrpSpPr>
      <p:grpSpPr>
        <a:xfrm>
          <a:off x="0" y="0"/>
          <a:ext cx="0" cy="0"/>
          <a:chOff x="0" y="0"/>
          <a:chExt cx="0" cy="0"/>
        </a:xfrm>
      </p:grpSpPr>
      <p:sp>
        <p:nvSpPr>
          <p:cNvPr id="3" name="ZoneTexte 2"/>
          <p:cNvSpPr txBox="1"/>
          <p:nvPr/>
        </p:nvSpPr>
        <p:spPr>
          <a:xfrm>
            <a:off x="1404000" y="4392000"/>
            <a:ext cx="2252087" cy="656586"/>
          </a:xfrm>
          <a:prstGeom prst="rect">
            <a:avLst/>
          </a:prstGeom>
          <a:noFill/>
        </p:spPr>
        <p:txBody>
          <a:bodyPr wrap="none" lIns="101598" tIns="50798" rIns="101598" bIns="50798" rtlCol="0">
            <a:spAutoFit/>
          </a:bodyPr>
          <a:lstStyle/>
          <a:p>
            <a:pPr defTabSz="914391"/>
            <a:r>
              <a:rPr lang="fr-FR" sz="3600" b="1" dirty="0">
                <a:ln w="19050">
                  <a:solidFill>
                    <a:prstClr val="black"/>
                  </a:solidFill>
                </a:ln>
                <a:solidFill>
                  <a:prstClr val="white"/>
                </a:solidFill>
                <a:latin typeface="Cooper Black" pitchFamily="18" charset="0"/>
              </a:rPr>
              <a:t>Création</a:t>
            </a:r>
          </a:p>
        </p:txBody>
      </p:sp>
      <p:sp>
        <p:nvSpPr>
          <p:cNvPr id="4" name="Étoile à 12 branches 3"/>
          <p:cNvSpPr>
            <a:spLocks/>
          </p:cNvSpPr>
          <p:nvPr/>
        </p:nvSpPr>
        <p:spPr>
          <a:xfrm>
            <a:off x="380904" y="36000"/>
            <a:ext cx="1008000" cy="57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1598" tIns="50798" rIns="101598" bIns="50798" rtlCol="0" anchor="ctr"/>
          <a:lstStyle/>
          <a:p>
            <a:pPr algn="ctr" defTabSz="914391"/>
            <a:r>
              <a:rPr lang="fr-FR" sz="1200" dirty="0" smtClean="0">
                <a:solidFill>
                  <a:srgbClr val="FF0000"/>
                </a:solidFill>
                <a:latin typeface="Rockwell" pitchFamily="18" charset="0"/>
              </a:rPr>
              <a:t>2494</a:t>
            </a:r>
            <a:endParaRPr lang="fr-FR" sz="1200" dirty="0">
              <a:solidFill>
                <a:srgbClr val="FF0000"/>
              </a:solidFill>
              <a:latin typeface="Rockwell" pitchFamily="18" charset="0"/>
            </a:endParaRPr>
          </a:p>
        </p:txBody>
      </p:sp>
      <p:sp>
        <p:nvSpPr>
          <p:cNvPr id="10" name="ZoneTexte 9"/>
          <p:cNvSpPr txBox="1"/>
          <p:nvPr/>
        </p:nvSpPr>
        <p:spPr>
          <a:xfrm>
            <a:off x="1043608" y="123478"/>
            <a:ext cx="6984776" cy="1210584"/>
          </a:xfrm>
          <a:prstGeom prst="rect">
            <a:avLst/>
          </a:prstGeom>
          <a:noFill/>
        </p:spPr>
        <p:txBody>
          <a:bodyPr wrap="square" lIns="101598" tIns="50798" rIns="101598" bIns="50798" rtlCol="0">
            <a:spAutoFit/>
          </a:bodyPr>
          <a:lstStyle/>
          <a:p>
            <a:pPr algn="ctr" defTabSz="914391"/>
            <a:r>
              <a:rPr lang="fr-FR" sz="3600" b="1" dirty="0" smtClean="0">
                <a:ln w="19050">
                  <a:solidFill>
                    <a:prstClr val="black"/>
                  </a:solidFill>
                </a:ln>
                <a:solidFill>
                  <a:prstClr val="white"/>
                </a:solidFill>
                <a:latin typeface="Cooper Black" pitchFamily="18" charset="0"/>
              </a:rPr>
              <a:t>Cuando  </a:t>
            </a:r>
            <a:r>
              <a:rPr lang="fr-FR" sz="3600" b="1" dirty="0" err="1" smtClean="0">
                <a:ln w="19050">
                  <a:solidFill>
                    <a:prstClr val="black"/>
                  </a:solidFill>
                </a:ln>
                <a:solidFill>
                  <a:prstClr val="white"/>
                </a:solidFill>
                <a:latin typeface="Cooper Black" pitchFamily="18" charset="0"/>
              </a:rPr>
              <a:t>Calienta</a:t>
            </a:r>
            <a:r>
              <a:rPr lang="fr-FR" sz="3600" b="1" dirty="0" smtClean="0">
                <a:ln w="19050">
                  <a:solidFill>
                    <a:prstClr val="black"/>
                  </a:solidFill>
                </a:ln>
                <a:solidFill>
                  <a:prstClr val="white"/>
                </a:solidFill>
                <a:latin typeface="Cooper Black" pitchFamily="18" charset="0"/>
              </a:rPr>
              <a:t>  El  Sol</a:t>
            </a:r>
          </a:p>
          <a:p>
            <a:pPr algn="ctr" defTabSz="914391"/>
            <a:r>
              <a:rPr lang="fr-FR" sz="3600" b="1" dirty="0" err="1" smtClean="0">
                <a:ln w="19050">
                  <a:solidFill>
                    <a:prstClr val="black"/>
                  </a:solidFill>
                </a:ln>
                <a:solidFill>
                  <a:prstClr val="white"/>
                </a:solidFill>
                <a:latin typeface="Cooper Black" pitchFamily="18" charset="0"/>
              </a:rPr>
              <a:t>Organ</a:t>
            </a:r>
            <a:r>
              <a:rPr lang="fr-FR" sz="3600" b="1" dirty="0" smtClean="0">
                <a:ln w="19050">
                  <a:solidFill>
                    <a:prstClr val="black"/>
                  </a:solidFill>
                </a:ln>
                <a:solidFill>
                  <a:prstClr val="white"/>
                </a:solidFill>
                <a:latin typeface="Cooper Black" pitchFamily="18" charset="0"/>
              </a:rPr>
              <a:t>  &amp;  </a:t>
            </a:r>
            <a:r>
              <a:rPr lang="fr-FR" sz="3600" b="1" dirty="0" err="1" smtClean="0">
                <a:ln w="19050">
                  <a:solidFill>
                    <a:prstClr val="black"/>
                  </a:solidFill>
                </a:ln>
                <a:solidFill>
                  <a:prstClr val="white"/>
                </a:solidFill>
                <a:latin typeface="Cooper Black" pitchFamily="18" charset="0"/>
              </a:rPr>
              <a:t>keyboard</a:t>
            </a:r>
            <a:endParaRPr lang="fr-FR" sz="3600" b="1" dirty="0">
              <a:ln w="19050">
                <a:solidFill>
                  <a:prstClr val="black"/>
                </a:solidFill>
              </a:ln>
              <a:solidFill>
                <a:prstClr val="white"/>
              </a:solidFill>
              <a:latin typeface="Cooper Black" pitchFamily="18" charset="0"/>
            </a:endParaRPr>
          </a:p>
        </p:txBody>
      </p:sp>
      <p:sp>
        <p:nvSpPr>
          <p:cNvPr id="11" name="ZoneTexte 10"/>
          <p:cNvSpPr txBox="1"/>
          <p:nvPr/>
        </p:nvSpPr>
        <p:spPr>
          <a:xfrm>
            <a:off x="5508000" y="4392000"/>
            <a:ext cx="2175720" cy="656586"/>
          </a:xfrm>
          <a:prstGeom prst="rect">
            <a:avLst/>
          </a:prstGeom>
          <a:noFill/>
        </p:spPr>
        <p:txBody>
          <a:bodyPr wrap="none" lIns="101598" tIns="50798" rIns="101598" bIns="50798" rtlCol="0">
            <a:spAutoFit/>
          </a:bodyPr>
          <a:lstStyle/>
          <a:p>
            <a:pPr defTabSz="914391"/>
            <a:r>
              <a:rPr lang="fr-FR" sz="3600" b="1" dirty="0">
                <a:ln w="19050">
                  <a:solidFill>
                    <a:prstClr val="black"/>
                  </a:solidFill>
                </a:ln>
                <a:solidFill>
                  <a:prstClr val="white"/>
                </a:solidFill>
                <a:latin typeface="Cooper Black" pitchFamily="18" charset="0"/>
              </a:rPr>
              <a:t>Internet</a:t>
            </a:r>
            <a:endParaRPr lang="fr-FR" sz="4000" b="1" dirty="0">
              <a:ln w="19050">
                <a:solidFill>
                  <a:prstClr val="black"/>
                </a:solidFill>
              </a:ln>
              <a:solidFill>
                <a:prstClr val="white"/>
              </a:solidFill>
              <a:latin typeface="Cooper Black" pitchFamily="18" charset="0"/>
            </a:endParaRPr>
          </a:p>
        </p:txBody>
      </p:sp>
      <p:sp>
        <p:nvSpPr>
          <p:cNvPr id="5" name="ZoneTexte 4"/>
          <p:cNvSpPr txBox="1"/>
          <p:nvPr/>
        </p:nvSpPr>
        <p:spPr>
          <a:xfrm>
            <a:off x="5688000" y="1368000"/>
            <a:ext cx="974622" cy="302643"/>
          </a:xfrm>
          <a:prstGeom prst="rect">
            <a:avLst/>
          </a:prstGeom>
          <a:noFill/>
        </p:spPr>
        <p:txBody>
          <a:bodyPr wrap="none" lIns="101598" tIns="50798" rIns="101598" bIns="50798" rtlCol="0">
            <a:spAutoFit/>
          </a:bodyPr>
          <a:lstStyle/>
          <a:p>
            <a:pPr defTabSz="914391"/>
            <a:r>
              <a:rPr lang="fr-FR" sz="1300" b="1" dirty="0" smtClean="0">
                <a:solidFill>
                  <a:srgbClr val="FF0000"/>
                </a:solidFill>
              </a:rPr>
              <a:t>11.06.2025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780000" y="4284000"/>
            <a:ext cx="1584176" cy="664970"/>
          </a:xfrm>
          <a:prstGeom prst="rect">
            <a:avLst/>
          </a:prstGeom>
          <a:noFill/>
          <a:ln w="9525">
            <a:noFill/>
          </a:ln>
        </p:spPr>
      </p:pic>
      <p:pic>
        <p:nvPicPr>
          <p:cNvPr id="9" name="Image 8" descr="15.FIN_international_vehicle_registration_oval.png"/>
          <p:cNvPicPr>
            <a:picLocks noChangeAspect="1"/>
          </p:cNvPicPr>
          <p:nvPr/>
        </p:nvPicPr>
        <p:blipFill>
          <a:blip r:embed="rId4" cstate="print"/>
          <a:stretch>
            <a:fillRect/>
          </a:stretch>
        </p:blipFill>
        <p:spPr>
          <a:xfrm>
            <a:off x="7704000" y="36000"/>
            <a:ext cx="872729" cy="576000"/>
          </a:xfrm>
          <a:prstGeom prst="rect">
            <a:avLst/>
          </a:prstGeom>
        </p:spPr>
      </p:pic>
      <p:pic>
        <p:nvPicPr>
          <p:cNvPr id="12" name="Image 11" descr="b1silhouette-3045599_960_720.png"/>
          <p:cNvPicPr>
            <a:picLocks noChangeAspect="1"/>
          </p:cNvPicPr>
          <p:nvPr/>
        </p:nvPicPr>
        <p:blipFill>
          <a:blip r:embed="rId5" cstate="print"/>
          <a:stretch>
            <a:fillRect/>
          </a:stretch>
        </p:blipFill>
        <p:spPr>
          <a:xfrm rot="-360000">
            <a:off x="7200000" y="2700000"/>
            <a:ext cx="1080000" cy="1800000"/>
          </a:xfrm>
          <a:prstGeom prst="rect">
            <a:avLst/>
          </a:prstGeom>
        </p:spPr>
      </p:pic>
      <p:pic>
        <p:nvPicPr>
          <p:cNvPr id="18" name="Image 17" descr="b1camera-2069707_960_720.png"/>
          <p:cNvPicPr>
            <a:picLocks noChangeAspect="1"/>
          </p:cNvPicPr>
          <p:nvPr/>
        </p:nvPicPr>
        <p:blipFill>
          <a:blip r:embed="rId6" cstate="print"/>
          <a:stretch>
            <a:fillRect/>
          </a:stretch>
        </p:blipFill>
        <p:spPr>
          <a:xfrm rot="-660000">
            <a:off x="7092000" y="720000"/>
            <a:ext cx="1465000" cy="1800000"/>
          </a:xfrm>
          <a:prstGeom prst="rect">
            <a:avLst/>
          </a:prstGeom>
        </p:spPr>
      </p:pic>
      <p:pic>
        <p:nvPicPr>
          <p:cNvPr id="55300" name="Picture 4" descr="Transparent Gaming Keyboard, Gaming Keyboard, Pc Keyboard, Keyboard PNG  Transparent Image and Clipart for Free Download"/>
          <p:cNvPicPr>
            <a:picLocks noChangeAspect="1" noChangeArrowheads="1"/>
          </p:cNvPicPr>
          <p:nvPr/>
        </p:nvPicPr>
        <p:blipFill>
          <a:blip r:embed="rId7" cstate="print"/>
          <a:srcRect/>
          <a:stretch>
            <a:fillRect/>
          </a:stretch>
        </p:blipFill>
        <p:spPr bwMode="auto">
          <a:xfrm rot="4020000">
            <a:off x="156116" y="852601"/>
            <a:ext cx="2296687" cy="1312856"/>
          </a:xfrm>
          <a:prstGeom prst="rect">
            <a:avLst/>
          </a:prstGeom>
          <a:noFill/>
        </p:spPr>
      </p:pic>
      <p:pic>
        <p:nvPicPr>
          <p:cNvPr id="55302" name="Picture 6" descr="Organ Music PNG, Vector, PSD, and Clipart With Transparent Background for  Free Download | Pngtree"/>
          <p:cNvPicPr>
            <a:picLocks noChangeAspect="1" noChangeArrowheads="1"/>
          </p:cNvPicPr>
          <p:nvPr/>
        </p:nvPicPr>
        <p:blipFill>
          <a:blip r:embed="rId8" cstate="print"/>
          <a:srcRect/>
          <a:stretch>
            <a:fillRect/>
          </a:stretch>
        </p:blipFill>
        <p:spPr bwMode="auto">
          <a:xfrm>
            <a:off x="107504" y="2643758"/>
            <a:ext cx="2376264" cy="237626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par>
                                <p:cTn id="8" presetID="24" presetClass="entr" presetSubtype="0" fill="hold" nodeType="withEffect">
                                  <p:stCondLst>
                                    <p:cond delay="2000"/>
                                  </p:stCondLst>
                                  <p:childTnLst>
                                    <p:set>
                                      <p:cBhvr>
                                        <p:cTn id="9" dur="1" fill="hold">
                                          <p:stCondLst>
                                            <p:cond delay="0"/>
                                          </p:stCondLst>
                                        </p:cTn>
                                        <p:tgtEl>
                                          <p:spTgt spid="18"/>
                                        </p:tgtEl>
                                        <p:attrNameLst>
                                          <p:attrName>style.visibility</p:attrName>
                                        </p:attrNameLst>
                                      </p:cBhvr>
                                      <p:to>
                                        <p:strVal val="visible"/>
                                      </p:to>
                                    </p:set>
                                    <p:anim to="" calcmode="lin" valueType="num">
                                      <p:cBhvr>
                                        <p:cTn id="10" dur="1" fill="hold"/>
                                        <p:tgtEl>
                                          <p:spTgt spid="18"/>
                                        </p:tgtEl>
                                        <p:attrNameLst>
                                          <p:attrName/>
                                        </p:attrNameLst>
                                      </p:cBhvr>
                                    </p:anim>
                                  </p:childTnLst>
                                </p:cTn>
                              </p:par>
                              <p:par>
                                <p:cTn id="11" presetID="24" presetClass="entr" presetSubtype="0" fill="hold" grpId="0" nodeType="withEffect">
                                  <p:stCondLst>
                                    <p:cond delay="2000"/>
                                  </p:stCondLst>
                                  <p:childTnLst>
                                    <p:set>
                                      <p:cBhvr>
                                        <p:cTn id="12" dur="1" fill="hold">
                                          <p:stCondLst>
                                            <p:cond delay="0"/>
                                          </p:stCondLst>
                                        </p:cTn>
                                        <p:tgtEl>
                                          <p:spTgt spid="11"/>
                                        </p:tgtEl>
                                        <p:attrNameLst>
                                          <p:attrName>style.visibility</p:attrName>
                                        </p:attrNameLst>
                                      </p:cBhvr>
                                      <p:to>
                                        <p:strVal val="visible"/>
                                      </p:to>
                                    </p:set>
                                    <p:anim to="" calcmode="lin" valueType="num">
                                      <p:cBhvr>
                                        <p:cTn id="13" dur="1" fill="hold"/>
                                        <p:tgtEl>
                                          <p:spTgt spid="11"/>
                                        </p:tgtEl>
                                        <p:attrNameLst>
                                          <p:attrName/>
                                        </p:attrNameLst>
                                      </p:cBhvr>
                                    </p:anim>
                                  </p:childTnLst>
                                </p:cTn>
                              </p:par>
                            </p:childTnLst>
                          </p:cTn>
                        </p:par>
                        <p:par>
                          <p:cTn id="14" fill="hold">
                            <p:stCondLst>
                              <p:cond delay="2000"/>
                            </p:stCondLst>
                            <p:childTnLst>
                              <p:par>
                                <p:cTn id="15" presetID="24" presetClass="entr" presetSubtype="0" fill="hold" nodeType="afterEffect">
                                  <p:stCondLst>
                                    <p:cond delay="2000"/>
                                  </p:stCondLst>
                                  <p:childTnLst>
                                    <p:set>
                                      <p:cBhvr>
                                        <p:cTn id="16" dur="1" fill="hold">
                                          <p:stCondLst>
                                            <p:cond delay="0"/>
                                          </p:stCondLst>
                                        </p:cTn>
                                        <p:tgtEl>
                                          <p:spTgt spid="55300"/>
                                        </p:tgtEl>
                                        <p:attrNameLst>
                                          <p:attrName>style.visibility</p:attrName>
                                        </p:attrNameLst>
                                      </p:cBhvr>
                                      <p:to>
                                        <p:strVal val="visible"/>
                                      </p:to>
                                    </p:set>
                                    <p:anim to="" calcmode="lin" valueType="num">
                                      <p:cBhvr>
                                        <p:cTn id="17" dur="1" fill="hold"/>
                                        <p:tgtEl>
                                          <p:spTgt spid="55300"/>
                                        </p:tgtEl>
                                        <p:attrNameLst>
                                          <p:attrName/>
                                        </p:attrNameLst>
                                      </p:cBhvr>
                                    </p:anim>
                                  </p:childTnLst>
                                </p:cTn>
                              </p:par>
                              <p:par>
                                <p:cTn id="18" presetID="24" presetClass="entr" presetSubtype="0" fill="hold" nodeType="withEffect">
                                  <p:stCondLst>
                                    <p:cond delay="2000"/>
                                  </p:stCondLst>
                                  <p:childTnLst>
                                    <p:set>
                                      <p:cBhvr>
                                        <p:cTn id="19" dur="1" fill="hold">
                                          <p:stCondLst>
                                            <p:cond delay="0"/>
                                          </p:stCondLst>
                                        </p:cTn>
                                        <p:tgtEl>
                                          <p:spTgt spid="55302"/>
                                        </p:tgtEl>
                                        <p:attrNameLst>
                                          <p:attrName>style.visibility</p:attrName>
                                        </p:attrNameLst>
                                      </p:cBhvr>
                                      <p:to>
                                        <p:strVal val="visible"/>
                                      </p:to>
                                    </p:set>
                                    <p:anim to="" calcmode="lin" valueType="num">
                                      <p:cBhvr>
                                        <p:cTn id="20" dur="1" fill="hold"/>
                                        <p:tgtEl>
                                          <p:spTgt spid="55302"/>
                                        </p:tgtEl>
                                        <p:attrNameLst>
                                          <p:attrName/>
                                        </p:attrNameLst>
                                      </p:cBhvr>
                                    </p:anim>
                                  </p:childTnLst>
                                </p:cTn>
                              </p:par>
                              <p:par>
                                <p:cTn id="21" presetID="24" presetClass="entr" presetSubtype="0" fill="hold" grpId="0" nodeType="withEffect">
                                  <p:stCondLst>
                                    <p:cond delay="2000"/>
                                  </p:stCondLst>
                                  <p:childTnLst>
                                    <p:set>
                                      <p:cBhvr>
                                        <p:cTn id="22" dur="1" fill="hold">
                                          <p:stCondLst>
                                            <p:cond delay="0"/>
                                          </p:stCondLst>
                                        </p:cTn>
                                        <p:tgtEl>
                                          <p:spTgt spid="10"/>
                                        </p:tgtEl>
                                        <p:attrNameLst>
                                          <p:attrName>style.visibility</p:attrName>
                                        </p:attrNameLst>
                                      </p:cBhvr>
                                      <p:to>
                                        <p:strVal val="visible"/>
                                      </p:to>
                                    </p:set>
                                    <p:anim to="" calcmode="lin" valueType="num">
                                      <p:cBhvr>
                                        <p:cTn id="23" dur="1" fill="hold"/>
                                        <p:tgtEl>
                                          <p:spTgt spid="10"/>
                                        </p:tgtEl>
                                        <p:attrNameLst>
                                          <p:attrName/>
                                        </p:attrNameLst>
                                      </p:cBhvr>
                                    </p:anim>
                                  </p:childTnLst>
                                </p:cTn>
                              </p:par>
                            </p:childTnLst>
                          </p:cTn>
                        </p:par>
                        <p:par>
                          <p:cTn id="24" fill="hold">
                            <p:stCondLst>
                              <p:cond delay="4000"/>
                            </p:stCondLst>
                            <p:childTnLst>
                              <p:par>
                                <p:cTn id="25" presetID="24" presetClass="entr" presetSubtype="0" fill="hold" nodeType="afterEffect">
                                  <p:stCondLst>
                                    <p:cond delay="2000"/>
                                  </p:stCondLst>
                                  <p:childTnLst>
                                    <p:set>
                                      <p:cBhvr>
                                        <p:cTn id="26" dur="1" fill="hold">
                                          <p:stCondLst>
                                            <p:cond delay="0"/>
                                          </p:stCondLst>
                                        </p:cTn>
                                        <p:tgtEl>
                                          <p:spTgt spid="2"/>
                                        </p:tgtEl>
                                        <p:attrNameLst>
                                          <p:attrName>style.visibility</p:attrName>
                                        </p:attrNameLst>
                                      </p:cBhvr>
                                      <p:to>
                                        <p:strVal val="visible"/>
                                      </p:to>
                                    </p:set>
                                    <p:anim to="" calcmode="lin" valueType="num">
                                      <p:cBhvr>
                                        <p:cTn id="27" dur="1" fill="hold"/>
                                        <p:tgtEl>
                                          <p:spTgt spid="2"/>
                                        </p:tgtEl>
                                        <p:attrNameLst>
                                          <p:attrName/>
                                        </p:attrNameLst>
                                      </p:cBhvr>
                                    </p:anim>
                                  </p:childTnLst>
                                </p:cTn>
                              </p:par>
                              <p:par>
                                <p:cTn id="28" presetID="24" presetClass="entr" presetSubtype="0" fill="hold" grpId="0" nodeType="withEffect">
                                  <p:stCondLst>
                                    <p:cond delay="200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
                                        </p:attrNameLst>
                                      </p:cBhvr>
                                    </p:anim>
                                  </p:childTnLst>
                                </p:cTn>
                              </p:par>
                            </p:childTnLst>
                          </p:cTn>
                        </p:par>
                        <p:par>
                          <p:cTn id="31" fill="hold">
                            <p:stCondLst>
                              <p:cond delay="6000"/>
                            </p:stCondLst>
                            <p:childTnLst>
                              <p:par>
                                <p:cTn id="32" presetID="24" presetClass="entr" presetSubtype="0" fill="hold" nodeType="afterEffect">
                                  <p:stCondLst>
                                    <p:cond delay="2000"/>
                                  </p:stCondLst>
                                  <p:childTnLst>
                                    <p:set>
                                      <p:cBhvr>
                                        <p:cTn id="33" dur="1" fill="hold">
                                          <p:stCondLst>
                                            <p:cond delay="0"/>
                                          </p:stCondLst>
                                        </p:cTn>
                                        <p:tgtEl>
                                          <p:spTgt spid="9"/>
                                        </p:tgtEl>
                                        <p:attrNameLst>
                                          <p:attrName>style.visibility</p:attrName>
                                        </p:attrNameLst>
                                      </p:cBhvr>
                                      <p:to>
                                        <p:strVal val="visible"/>
                                      </p:to>
                                    </p:set>
                                    <p:anim to="" calcmode="lin" valueType="num">
                                      <p:cBhvr>
                                        <p:cTn id="34" dur="1" fill="hold"/>
                                        <p:tgtEl>
                                          <p:spTgt spid="9"/>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par>
                                <p:cTn id="38" presetID="24" presetClass="entr" presetSubtype="0" fill="hold" grpId="0" nodeType="withEffect">
                                  <p:stCondLst>
                                    <p:cond delay="200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a:spAutoFit/>
      </a:bodyPr>
      <a:lstStyle>
        <a:defPPr algn="ctr">
          <a:defRPr sz="2800" b="1" dirty="0" smtClean="0">
            <a:latin typeface="Harlow Solid Italic" pitchFamily="82" charset="0"/>
          </a:defRPr>
        </a:defPPr>
      </a:lstStyle>
    </a:spDef>
  </a:objectDefaults>
  <a:extraClrSchemeLst/>
</a:theme>
</file>

<file path=ppt/theme/theme3.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254</TotalTime>
  <Words>252</Words>
  <Application>Microsoft Office PowerPoint</Application>
  <PresentationFormat>Affichage à l'écran (16:9)</PresentationFormat>
  <Paragraphs>41</Paragraphs>
  <Slides>51</Slides>
  <Notes>3</Notes>
  <HiddenSlides>0</HiddenSlides>
  <MMClips>1</MMClips>
  <ScaleCrop>false</ScaleCrop>
  <HeadingPairs>
    <vt:vector size="4" baseType="variant">
      <vt:variant>
        <vt:lpstr>Thème</vt:lpstr>
      </vt:variant>
      <vt:variant>
        <vt:i4>3</vt:i4>
      </vt:variant>
      <vt:variant>
        <vt:lpstr>Titres des diapositives</vt:lpstr>
      </vt:variant>
      <vt:variant>
        <vt:i4>51</vt:i4>
      </vt:variant>
    </vt:vector>
  </HeadingPairs>
  <TitlesOfParts>
    <vt:vector size="54" baseType="lpstr">
      <vt:lpstr>Thème Office</vt:lpstr>
      <vt:lpstr>1_Thème Office</vt:lpstr>
      <vt:lpstr>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19</cp:revision>
  <dcterms:created xsi:type="dcterms:W3CDTF">2025-06-11T15:04:43Z</dcterms:created>
  <dcterms:modified xsi:type="dcterms:W3CDTF">2025-06-11T19:21:30Z</dcterms:modified>
</cp:coreProperties>
</file>