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0"/>
  </p:notesMasterIdLst>
  <p:sldIdLst>
    <p:sldId id="256" r:id="rId4"/>
    <p:sldId id="258" r:id="rId5"/>
    <p:sldId id="259" r:id="rId6"/>
    <p:sldId id="260" r:id="rId7"/>
    <p:sldId id="291" r:id="rId8"/>
    <p:sldId id="292" r:id="rId9"/>
    <p:sldId id="293" r:id="rId10"/>
    <p:sldId id="294"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57" r:id="rId39"/>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sfe6Uj2gVKLz1lSrnueOA==" hashData="YZ0MyNOzV116q3xN2kQ6PglSUf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898" y="-8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D8033C-BB86-4455-842C-6A8B2B8F2EE4}" type="datetimeFigureOut">
              <a:rPr lang="fr-FR" smtClean="0"/>
              <a:pPr/>
              <a:t>11/06/2025</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7316D1-407C-4C8E-9BBE-57C670B63A0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B56963-0D60-4DAD-984D-696644BF871D}"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2"/>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8"/>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1"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1"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8"/>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6"/>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D7C0472-FF7E-437E-ADA1-21B54A06FF76}" type="datetimeFigureOut">
              <a:rPr lang="fr-FR" smtClean="0"/>
              <a:pPr/>
              <a:t>11/06/2025</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0B56963-0D60-4DAD-984D-696644BF871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4"/>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8" Type="http://schemas.openxmlformats.org/officeDocument/2006/relationships/image" Target="../media/image44.gif"/><Relationship Id="rId3" Type="http://schemas.openxmlformats.org/officeDocument/2006/relationships/image" Target="../media/image39.gif"/><Relationship Id="rId7" Type="http://schemas.openxmlformats.org/officeDocument/2006/relationships/image" Target="../media/image43.gif"/><Relationship Id="rId2" Type="http://schemas.openxmlformats.org/officeDocument/2006/relationships/image" Target="../media/image38.png"/><Relationship Id="rId1" Type="http://schemas.openxmlformats.org/officeDocument/2006/relationships/slideLayout" Target="../slideLayouts/slideLayout29.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2380000">
            <a:off x="4176000" y="252001"/>
            <a:ext cx="4824000" cy="3039806"/>
          </a:xfrm>
          <a:prstGeom prst="rect">
            <a:avLst/>
          </a:prstGeom>
          <a:noFill/>
        </p:spPr>
        <p:txBody>
          <a:bodyPr wrap="none" rtlCol="0">
            <a:prstTxWarp prst="textArchUpPour">
              <a:avLst/>
            </a:prstTxWarp>
            <a:spAutoFit/>
          </a:bodyPr>
          <a:lstStyle/>
          <a:p>
            <a:pPr defTabSz="914391"/>
            <a:r>
              <a:rPr lang="fr-FR" b="1" dirty="0">
                <a:ln w="25400">
                  <a:solidFill>
                    <a:srgbClr val="FFFF00"/>
                  </a:solidFill>
                </a:ln>
                <a:solidFill>
                  <a:srgbClr val="00B050"/>
                </a:solidFill>
                <a:latin typeface="Bernard MT Condensed" pitchFamily="18" charset="0"/>
              </a:rPr>
              <a:t>Escapade  belg</a:t>
            </a:r>
            <a:r>
              <a:rPr lang="fr-FR" b="1" dirty="0">
                <a:ln w="41275">
                  <a:solidFill>
                    <a:srgbClr val="FFFF00"/>
                  </a:solidFill>
                </a:ln>
                <a:solidFill>
                  <a:srgbClr val="00B050"/>
                </a:solidFill>
                <a:latin typeface="Bernard MT Condensed" pitchFamily="18" charset="0"/>
              </a:rPr>
              <a:t>e</a:t>
            </a:r>
          </a:p>
        </p:txBody>
      </p:sp>
      <p:sp>
        <p:nvSpPr>
          <p:cNvPr id="3" name="ZoneTexte 2"/>
          <p:cNvSpPr txBox="1">
            <a:spLocks noChangeAspect="1"/>
          </p:cNvSpPr>
          <p:nvPr/>
        </p:nvSpPr>
        <p:spPr>
          <a:xfrm>
            <a:off x="108000" y="108001"/>
            <a:ext cx="4067944" cy="3744416"/>
          </a:xfrm>
          <a:prstGeom prst="rect">
            <a:avLst/>
          </a:prstGeom>
          <a:noFill/>
        </p:spPr>
        <p:txBody>
          <a:bodyPr wrap="none" rtlCol="0">
            <a:prstTxWarp prst="textArchUpPour">
              <a:avLst/>
            </a:prstTxWarp>
            <a:spAutoFit/>
          </a:bodyPr>
          <a:lstStyle/>
          <a:p>
            <a:pPr defTabSz="914391"/>
            <a:r>
              <a:rPr lang="fr-FR" sz="7200" b="1" dirty="0">
                <a:ln w="41275">
                  <a:solidFill>
                    <a:prstClr val="black"/>
                  </a:solidFill>
                </a:ln>
                <a:solidFill>
                  <a:srgbClr val="00B050"/>
                </a:solidFill>
                <a:latin typeface="Bernard MT Condensed" pitchFamily="18" charset="0"/>
              </a:rPr>
              <a:t>De  Lange</a:t>
            </a:r>
          </a:p>
        </p:txBody>
      </p:sp>
      <p:sp>
        <p:nvSpPr>
          <p:cNvPr id="4" name="Rectangle 3"/>
          <p:cNvSpPr>
            <a:spLocks noChangeAspect="1"/>
          </p:cNvSpPr>
          <p:nvPr/>
        </p:nvSpPr>
        <p:spPr>
          <a:xfrm>
            <a:off x="4068000" y="2052004"/>
            <a:ext cx="2988072" cy="1384995"/>
          </a:xfrm>
          <a:prstGeom prst="rect">
            <a:avLst/>
          </a:prstGeom>
        </p:spPr>
        <p:txBody>
          <a:bodyPr wrap="square">
            <a:spAutoFit/>
          </a:bodyPr>
          <a:lstStyle/>
          <a:p>
            <a:pPr algn="ctr" defTabSz="914391"/>
            <a:r>
              <a:rPr lang="fr-FR" sz="2800" b="1" dirty="0">
                <a:ln w="0">
                  <a:noFill/>
                </a:ln>
                <a:solidFill>
                  <a:prstClr val="white"/>
                </a:solidFill>
                <a:latin typeface="Chiller" pitchFamily="82" charset="0"/>
              </a:rPr>
              <a:t>Une photographie, c'est   un arrêt du cœur d'une fraction de seconde</a:t>
            </a:r>
          </a:p>
        </p:txBody>
      </p:sp>
      <p:sp>
        <p:nvSpPr>
          <p:cNvPr id="5" name="Rectangle 4"/>
          <p:cNvSpPr/>
          <p:nvPr/>
        </p:nvSpPr>
        <p:spPr>
          <a:xfrm>
            <a:off x="108000" y="3672000"/>
            <a:ext cx="4536008" cy="1569660"/>
          </a:xfrm>
          <a:prstGeom prst="rect">
            <a:avLst/>
          </a:prstGeom>
        </p:spPr>
        <p:txBody>
          <a:bodyPr wrap="square">
            <a:spAutoFit/>
          </a:bodyPr>
          <a:lstStyle/>
          <a:p>
            <a:pPr algn="ctr" defTabSz="914391"/>
            <a:r>
              <a:rPr lang="fr-FR" sz="4800" dirty="0" smtClean="0">
                <a:ln w="38100">
                  <a:solidFill>
                    <a:prstClr val="black"/>
                  </a:solidFill>
                </a:ln>
                <a:solidFill>
                  <a:srgbClr val="FFFF00"/>
                </a:solidFill>
                <a:latin typeface="Cooper Black" pitchFamily="18" charset="0"/>
              </a:rPr>
              <a:t>Parc  naturel de  </a:t>
            </a:r>
            <a:r>
              <a:rPr lang="fr-FR" sz="4800" dirty="0" err="1" smtClean="0">
                <a:ln w="38100">
                  <a:solidFill>
                    <a:prstClr val="black"/>
                  </a:solidFill>
                </a:ln>
                <a:solidFill>
                  <a:srgbClr val="FFFF00"/>
                </a:solidFill>
                <a:latin typeface="Cooper Black" pitchFamily="18" charset="0"/>
              </a:rPr>
              <a:t>Furfooz</a:t>
            </a:r>
            <a:endParaRPr lang="fr-FR" sz="4800" dirty="0">
              <a:ln w="38100">
                <a:solidFill>
                  <a:prstClr val="black"/>
                </a:solidFill>
              </a:ln>
              <a:solidFill>
                <a:srgbClr val="FFFF00"/>
              </a:solidFill>
              <a:latin typeface="Cooper Black" pitchFamily="18" charset="0"/>
            </a:endParaRPr>
          </a:p>
        </p:txBody>
      </p:sp>
      <p:sp>
        <p:nvSpPr>
          <p:cNvPr id="6" name="ZoneTexte 5"/>
          <p:cNvSpPr txBox="1"/>
          <p:nvPr/>
        </p:nvSpPr>
        <p:spPr>
          <a:xfrm rot="-180000">
            <a:off x="755576" y="2592002"/>
            <a:ext cx="3096344" cy="1323439"/>
          </a:xfrm>
          <a:prstGeom prst="rect">
            <a:avLst/>
          </a:prstGeom>
          <a:noFill/>
        </p:spPr>
        <p:txBody>
          <a:bodyPr wrap="square" rtlCol="0">
            <a:spAutoFit/>
          </a:bodyPr>
          <a:lstStyle/>
          <a:p>
            <a:pPr algn="ctr" defTabSz="914391"/>
            <a:r>
              <a:rPr lang="fr-FR" sz="2000" dirty="0">
                <a:ln w="1905">
                  <a:noFill/>
                </a:ln>
                <a:solidFill>
                  <a:srgbClr val="FFFF00"/>
                </a:solidFill>
                <a:latin typeface="Cookie" pitchFamily="2" charset="0"/>
                <a:cs typeface="Dubai Medium" pitchFamily="34" charset="-78"/>
              </a:rPr>
              <a:t>Photos  prises  </a:t>
            </a:r>
          </a:p>
          <a:p>
            <a:pPr algn="ctr" defTabSz="914391"/>
            <a:r>
              <a:rPr lang="fr-FR" sz="2000" dirty="0">
                <a:ln w="1905">
                  <a:noFill/>
                </a:ln>
                <a:solidFill>
                  <a:srgbClr val="FFFF00"/>
                </a:solidFill>
                <a:latin typeface="Cookie" pitchFamily="2" charset="0"/>
                <a:cs typeface="Dubai Medium" pitchFamily="34" charset="-78"/>
              </a:rPr>
              <a:t>par  un  randonneur  assidu</a:t>
            </a:r>
          </a:p>
          <a:p>
            <a:pPr algn="ctr" defTabSz="914391"/>
            <a:r>
              <a:rPr lang="fr-FR" sz="2000" dirty="0">
                <a:ln w="1905">
                  <a:noFill/>
                </a:ln>
                <a:solidFill>
                  <a:srgbClr val="FFFF00"/>
                </a:solidFill>
                <a:latin typeface="Cookie" pitchFamily="2" charset="0"/>
                <a:cs typeface="Dubai Medium" pitchFamily="34" charset="-78"/>
              </a:rPr>
              <a:t>pour  le  plaisir  du  partage</a:t>
            </a:r>
          </a:p>
          <a:p>
            <a:pPr algn="ctr" defTabSz="914391"/>
            <a:r>
              <a:rPr lang="fr-FR" sz="2000" dirty="0">
                <a:ln w="1905">
                  <a:noFill/>
                </a:ln>
                <a:solidFill>
                  <a:srgbClr val="FFFF00"/>
                </a:solidFill>
                <a:latin typeface="Cookie" pitchFamily="2" charset="0"/>
                <a:cs typeface="Dubai Medium" pitchFamily="34" charset="-78"/>
              </a:rPr>
              <a:t>de  la  nature  traversée</a:t>
            </a: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05"/>
            <a:ext cx="1187624" cy="1015663"/>
          </a:xfrm>
          <a:prstGeom prst="rect">
            <a:avLst/>
          </a:prstGeom>
          <a:noFill/>
        </p:spPr>
        <p:txBody>
          <a:bodyPr wrap="square" rtlCol="0">
            <a:spAutoFit/>
          </a:bodyPr>
          <a:lstStyle/>
          <a:p>
            <a:pPr defTabSz="914391"/>
            <a:r>
              <a:rPr lang="fr-FR" sz="6000" b="1" dirty="0" smtClean="0">
                <a:ln w="38100">
                  <a:solidFill>
                    <a:prstClr val="black">
                      <a:lumMod val="65000"/>
                      <a:lumOff val="35000"/>
                    </a:prstClr>
                  </a:solidFill>
                </a:ln>
                <a:blipFill>
                  <a:blip r:embed="rId6"/>
                  <a:stretch>
                    <a:fillRect/>
                  </a:stretch>
                </a:blipFill>
                <a:latin typeface="Cooper Black" pitchFamily="18" charset="0"/>
              </a:rPr>
              <a:t>50</a:t>
            </a:r>
            <a:endParaRPr lang="fr-FR" sz="6000" b="1" dirty="0">
              <a:ln w="38100">
                <a:solidFill>
                  <a:prstClr val="black">
                    <a:lumMod val="65000"/>
                    <a:lumOff val="35000"/>
                  </a:prstClr>
                </a:solidFill>
              </a:ln>
              <a:blipFill>
                <a:blip r:embed="rId6"/>
                <a:stretch>
                  <a:fillRect/>
                </a:stretch>
              </a:blipFill>
              <a:latin typeface="Cooper Black" pitchFamily="18" charset="0"/>
            </a:endParaRPr>
          </a:p>
        </p:txBody>
      </p:sp>
      <p:pic>
        <p:nvPicPr>
          <p:cNvPr id="9" name="Musique celtique5 relaxante, Brise du soir, Forêt dautomne - Musique relaxante.wav">
            <a:hlinkClick r:id="" action="ppaction://media"/>
          </p:cNvPr>
          <p:cNvPicPr>
            <a:picLocks noRot="1" noChangeAspect="1"/>
          </p:cNvPicPr>
          <p:nvPr>
            <a:wavAudioFile r:embed="rId1" name="Musique celtique5 relaxante, Brise du soir, Forêt dautomne - Musique relaxante.wav"/>
          </p:nvPr>
        </p:nvPicPr>
        <p:blipFill>
          <a:blip r:embed="rId7" cstate="print"/>
          <a:stretch>
            <a:fillRect/>
          </a:stretch>
        </p:blipFill>
        <p:spPr>
          <a:xfrm>
            <a:off x="6804248" y="1635646"/>
            <a:ext cx="244475" cy="244475"/>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Rectangle 1"/>
          <p:cNvSpPr/>
          <p:nvPr/>
        </p:nvSpPr>
        <p:spPr>
          <a:xfrm>
            <a:off x="467544" y="448092"/>
            <a:ext cx="8208912" cy="4216539"/>
          </a:xfrm>
          <a:prstGeom prst="rect">
            <a:avLst/>
          </a:prstGeom>
        </p:spPr>
        <p:txBody>
          <a:bodyPr wrap="square">
            <a:spAutoFit/>
          </a:bodyPr>
          <a:lstStyle/>
          <a:p>
            <a:pPr algn="ctr"/>
            <a:r>
              <a:rPr lang="fr-FR" sz="2800" b="1" dirty="0" err="1" smtClean="0"/>
              <a:t>Furfooz</a:t>
            </a:r>
            <a:r>
              <a:rPr lang="fr-FR" sz="2800" b="1" dirty="0" smtClean="0"/>
              <a:t>, un petit coin de Provence</a:t>
            </a:r>
          </a:p>
          <a:p>
            <a:pPr algn="ctr"/>
            <a:endParaRPr lang="fr-FR" sz="2000" dirty="0" smtClean="0"/>
          </a:p>
          <a:p>
            <a:pPr algn="ctr"/>
            <a:r>
              <a:rPr lang="fr-FR" sz="2000" dirty="0" smtClean="0"/>
              <a:t>Très diversifiée par les milieux traversés (forêt, pelouses, rives de la </a:t>
            </a:r>
            <a:r>
              <a:rPr lang="fr-FR" sz="2000" dirty="0" err="1" smtClean="0"/>
              <a:t>Lesse</a:t>
            </a:r>
            <a:r>
              <a:rPr lang="fr-FR" sz="2000" dirty="0" smtClean="0"/>
              <a:t>,..), la balade nature serpente au gré des 14 éléments remarquables de la réserve naturelle. Les pelouses et rochers calcaires accueillent des plantes assez intéressantes typiques des coteaux calcaires ensoleillés. De quoi satisfaire de nombreux insectes! Ces milieux de grand intérêt biologique sont entretenus par des moutons.</a:t>
            </a:r>
          </a:p>
          <a:p>
            <a:pPr algn="ctr"/>
            <a:r>
              <a:rPr lang="fr-FR" sz="2000" dirty="0" smtClean="0"/>
              <a:t>Une petite pause savoureuse à la buvette, nommée La </a:t>
            </a:r>
            <a:r>
              <a:rPr lang="fr-FR" sz="2000" dirty="0" err="1" smtClean="0"/>
              <a:t>Flobette</a:t>
            </a:r>
            <a:r>
              <a:rPr lang="fr-FR" sz="2000" dirty="0" smtClean="0"/>
              <a:t>, est possible le long de la </a:t>
            </a:r>
            <a:r>
              <a:rPr lang="fr-FR" sz="2000" dirty="0" err="1" smtClean="0"/>
              <a:t>Lesse</a:t>
            </a:r>
            <a:r>
              <a:rPr lang="fr-FR" sz="2000" dirty="0" smtClean="0"/>
              <a:t>.  N’oubliez pas l’appareil photo!</a:t>
            </a:r>
          </a:p>
          <a:p>
            <a:pPr algn="ctr"/>
            <a:endParaRPr lang="fr-FR" sz="2000" dirty="0"/>
          </a:p>
          <a:p>
            <a:pPr algn="ctr"/>
            <a:r>
              <a:rPr lang="fr-FR" sz="2000" dirty="0" smtClean="0"/>
              <a:t>Ci-après un aperçu photographique réalisé par Mr Lange sur son chemin retour…….</a:t>
            </a:r>
            <a:endParaRPr lang="fr-FR" sz="2000" dirty="0"/>
          </a:p>
        </p:txBody>
      </p:sp>
      <p:pic>
        <p:nvPicPr>
          <p:cNvPr id="3" name="Image 2" descr="0a0000003.gif"/>
          <p:cNvPicPr>
            <a:picLocks noChangeAspect="1"/>
          </p:cNvPicPr>
          <p:nvPr/>
        </p:nvPicPr>
        <p:blipFill>
          <a:blip r:embed="rId2" cstate="print"/>
          <a:stretch>
            <a:fillRect/>
          </a:stretch>
        </p:blipFill>
        <p:spPr>
          <a:xfrm>
            <a:off x="8676456" y="473199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Rectangle 1"/>
          <p:cNvSpPr/>
          <p:nvPr/>
        </p:nvSpPr>
        <p:spPr>
          <a:xfrm>
            <a:off x="395536" y="108000"/>
            <a:ext cx="8352928" cy="4832092"/>
          </a:xfrm>
          <a:prstGeom prst="rect">
            <a:avLst/>
          </a:prstGeom>
        </p:spPr>
        <p:txBody>
          <a:bodyPr wrap="square">
            <a:spAutoFit/>
          </a:bodyPr>
          <a:lstStyle/>
          <a:p>
            <a:pPr algn="ctr"/>
            <a:r>
              <a:rPr lang="fr-FR" sz="2800" b="1" dirty="0"/>
              <a:t>Un patrimoine </a:t>
            </a:r>
            <a:r>
              <a:rPr lang="fr-FR" sz="2800" b="1" dirty="0" smtClean="0"/>
              <a:t>exceptionnel</a:t>
            </a:r>
          </a:p>
          <a:p>
            <a:pPr algn="ctr"/>
            <a:endParaRPr lang="fr-FR" sz="2000" dirty="0"/>
          </a:p>
          <a:p>
            <a:pPr algn="ctr"/>
            <a:r>
              <a:rPr lang="fr-FR" sz="2000" dirty="0"/>
              <a:t>Du coté historique, le massif de </a:t>
            </a:r>
            <a:r>
              <a:rPr lang="fr-FR" sz="2000" dirty="0" err="1"/>
              <a:t>Furfooz</a:t>
            </a:r>
            <a:r>
              <a:rPr lang="fr-FR" sz="2000" dirty="0"/>
              <a:t> a été occupé sans interruption depuis l’époque préhistorique (grottes) jusqu’à l’époque médiévale (plateau). En effet, au fil du temps, la </a:t>
            </a:r>
            <a:r>
              <a:rPr lang="fr-FR" sz="2000" dirty="0" err="1"/>
              <a:t>Lesse</a:t>
            </a:r>
            <a:r>
              <a:rPr lang="fr-FR" sz="2000" dirty="0"/>
              <a:t> a creusé tout le massif rocheux en laissant multitude de grottes, cavernes, trous,… Celles-ci ont été occupées par l’homme depuis des millénaires (- 14.000 ans </a:t>
            </a:r>
            <a:r>
              <a:rPr lang="fr-FR" sz="2000" dirty="0" err="1"/>
              <a:t>env</a:t>
            </a:r>
            <a:r>
              <a:rPr lang="fr-FR" sz="2000" dirty="0"/>
              <a:t>). La plupart de ces grottes et trous sont aujourd’hui visitables et portent des noms particuliers : Trou du grand Duc, Trou des Nutons, Trou du Frontal,… On peut aussi voir le départ du bras souterrain de la </a:t>
            </a:r>
            <a:r>
              <a:rPr lang="fr-FR" sz="2000" dirty="0" err="1"/>
              <a:t>Lesse</a:t>
            </a:r>
            <a:r>
              <a:rPr lang="fr-FR" sz="2000" dirty="0"/>
              <a:t>. Patrimoine archéologique très riche puisqu’ on y a retrouvé de nombreux objets permettant de retracer l’occupation des lieux au cours du temps. Plus proche de nous, une forteresse ainsi que des thermes ont été érigés à la fin de l’époque romaine. De cela, il ne reste que les ruines. Les thermes ont cependant été entièrement reconstruits en 1958, ce monument grandeur nature vaut à lui seul le détour pour les passionnés d’histoire!</a:t>
            </a:r>
          </a:p>
        </p:txBody>
      </p:sp>
      <p:pic>
        <p:nvPicPr>
          <p:cNvPr id="3" name="Image 2" descr="0a0000003.gif"/>
          <p:cNvPicPr>
            <a:picLocks noChangeAspect="1"/>
          </p:cNvPicPr>
          <p:nvPr/>
        </p:nvPicPr>
        <p:blipFill>
          <a:blip r:embed="rId2" cstate="print"/>
          <a:stretch>
            <a:fillRect/>
          </a:stretch>
        </p:blipFill>
        <p:spPr>
          <a:xfrm>
            <a:off x="8676456" y="473199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522599_1804281010500541_7618232872730357254_n.jpg"/>
          <p:cNvPicPr>
            <a:picLocks noChangeAspect="1"/>
          </p:cNvPicPr>
          <p:nvPr/>
        </p:nvPicPr>
        <p:blipFill>
          <a:blip r:embed="rId2" cstate="print"/>
          <a:stretch>
            <a:fillRect/>
          </a:stretch>
        </p:blipFill>
        <p:spPr>
          <a:xfrm>
            <a:off x="3125390" y="0"/>
            <a:ext cx="2893219"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91"/>
            <a:r>
              <a:rPr lang="fr-FR" sz="1200" smtClean="0">
                <a:solidFill>
                  <a:srgbClr val="FF0000"/>
                </a:solidFill>
                <a:latin typeface="Rockwell" pitchFamily="18" charset="0"/>
              </a:rPr>
              <a:t>2493</a:t>
            </a:r>
            <a:endParaRPr lang="fr-FR" sz="1200" dirty="0">
              <a:solidFill>
                <a:srgbClr val="FF0000"/>
              </a:solidFill>
              <a:latin typeface="Rockwell" pitchFamily="18" charset="0"/>
            </a:endParaRPr>
          </a:p>
        </p:txBody>
      </p:sp>
      <p:sp>
        <p:nvSpPr>
          <p:cNvPr id="10" name="ZoneTexte 9"/>
          <p:cNvSpPr txBox="1"/>
          <p:nvPr/>
        </p:nvSpPr>
        <p:spPr>
          <a:xfrm>
            <a:off x="1296000" y="144000"/>
            <a:ext cx="6480720" cy="656586"/>
          </a:xfrm>
          <a:prstGeom prst="rect">
            <a:avLst/>
          </a:prstGeom>
          <a:noFill/>
        </p:spPr>
        <p:txBody>
          <a:bodyPr wrap="square" lIns="101598" tIns="50798" rIns="101598" bIns="50798" rtlCol="0">
            <a:spAutoFit/>
          </a:bodyPr>
          <a:lstStyle/>
          <a:p>
            <a:pPr algn="ctr" defTabSz="914391"/>
            <a:r>
              <a:rPr lang="fr-FR" sz="3600" b="1" dirty="0" smtClean="0">
                <a:ln w="19050">
                  <a:solidFill>
                    <a:prstClr val="black"/>
                  </a:solidFill>
                </a:ln>
                <a:solidFill>
                  <a:prstClr val="white"/>
                </a:solidFill>
                <a:latin typeface="Cooper Black" pitchFamily="18" charset="0"/>
              </a:rPr>
              <a:t>Musique celtique relaxante</a:t>
            </a:r>
            <a:endParaRPr lang="fr-FR" sz="3600" b="1" dirty="0">
              <a:ln w="19050">
                <a:solidFill>
                  <a:prstClr val="black"/>
                </a:solidFill>
              </a:ln>
              <a:solidFill>
                <a:prstClr val="white"/>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Internet</a:t>
            </a:r>
            <a:endParaRPr lang="fr-FR" sz="4000" b="1" dirty="0">
              <a:ln w="19050">
                <a:solidFill>
                  <a:prstClr val="black"/>
                </a:solidFill>
              </a:ln>
              <a:solidFill>
                <a:prstClr val="white"/>
              </a:solidFill>
              <a:latin typeface="Cooper Black" pitchFamily="18" charset="0"/>
            </a:endParaRPr>
          </a:p>
        </p:txBody>
      </p:sp>
      <p:sp>
        <p:nvSpPr>
          <p:cNvPr id="5" name="ZoneTexte 4"/>
          <p:cNvSpPr txBox="1"/>
          <p:nvPr/>
        </p:nvSpPr>
        <p:spPr>
          <a:xfrm>
            <a:off x="5688000" y="1152000"/>
            <a:ext cx="974622" cy="302643"/>
          </a:xfrm>
          <a:prstGeom prst="rect">
            <a:avLst/>
          </a:prstGeom>
          <a:noFill/>
        </p:spPr>
        <p:txBody>
          <a:bodyPr wrap="none" lIns="101598" tIns="50798" rIns="101598" bIns="50798" rtlCol="0">
            <a:spAutoFit/>
          </a:bodyPr>
          <a:lstStyle/>
          <a:p>
            <a:pPr defTabSz="914391"/>
            <a:r>
              <a:rPr lang="fr-FR" sz="1300" b="1" dirty="0" smtClean="0">
                <a:solidFill>
                  <a:srgbClr val="FF0000"/>
                </a:solidFill>
              </a:rPr>
              <a:t>09.06.2025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8" name="Image 17" descr="b1camera-2069707_960_720.png"/>
          <p:cNvPicPr>
            <a:picLocks noChangeAspect="1"/>
          </p:cNvPicPr>
          <p:nvPr/>
        </p:nvPicPr>
        <p:blipFill>
          <a:blip r:embed="rId6" cstate="print"/>
          <a:stretch>
            <a:fillRect/>
          </a:stretch>
        </p:blipFill>
        <p:spPr>
          <a:xfrm rot="-660000">
            <a:off x="7092000" y="720000"/>
            <a:ext cx="1465000" cy="1800000"/>
          </a:xfrm>
          <a:prstGeom prst="rect">
            <a:avLst/>
          </a:prstGeom>
        </p:spPr>
      </p:pic>
      <p:pic>
        <p:nvPicPr>
          <p:cNvPr id="20" name="Image 19" descr="artfichier_269913_8955356_202104103847547.gif"/>
          <p:cNvPicPr>
            <a:picLocks noChangeAspect="1"/>
          </p:cNvPicPr>
          <p:nvPr/>
        </p:nvPicPr>
        <p:blipFill>
          <a:blip r:embed="rId7" cstate="print"/>
          <a:stretch>
            <a:fillRect/>
          </a:stretch>
        </p:blipFill>
        <p:spPr>
          <a:xfrm>
            <a:off x="396000" y="684000"/>
            <a:ext cx="1635000" cy="1800000"/>
          </a:xfrm>
          <a:prstGeom prst="rect">
            <a:avLst/>
          </a:prstGeom>
        </p:spPr>
      </p:pic>
      <p:pic>
        <p:nvPicPr>
          <p:cNvPr id="13" name="Image 12" descr="music-ole-harpe-celtique-9807-nedvzq.gif"/>
          <p:cNvPicPr>
            <a:picLocks noChangeAspect="1"/>
          </p:cNvPicPr>
          <p:nvPr/>
        </p:nvPicPr>
        <p:blipFill>
          <a:blip r:embed="rId8" cstate="print"/>
          <a:stretch>
            <a:fillRect/>
          </a:stretch>
        </p:blipFill>
        <p:spPr>
          <a:xfrm>
            <a:off x="432000" y="3024000"/>
            <a:ext cx="1440000" cy="1440000"/>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20"/>
                                        </p:tgtEl>
                                        <p:attrNameLst>
                                          <p:attrName>style.visibility</p:attrName>
                                        </p:attrNameLst>
                                      </p:cBhvr>
                                      <p:to>
                                        <p:strVal val="visible"/>
                                      </p:to>
                                    </p:set>
                                    <p:anim to="" calcmode="lin" valueType="num">
                                      <p:cBhvr>
                                        <p:cTn id="17" dur="1" fill="hold"/>
                                        <p:tgtEl>
                                          <p:spTgt spid="20"/>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13"/>
                                        </p:tgtEl>
                                        <p:attrNameLst>
                                          <p:attrName>style.visibility</p:attrName>
                                        </p:attrNameLst>
                                      </p:cBhvr>
                                      <p:to>
                                        <p:strVal val="visible"/>
                                      </p:to>
                                    </p:set>
                                    <p:anim to="" calcmode="lin" valueType="num">
                                      <p:cBhvr>
                                        <p:cTn id="20" dur="1" fill="hold"/>
                                        <p:tgtEl>
                                          <p:spTgt spid="13"/>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TotalTime>
  <Words>115</Words>
  <Application>Microsoft Office PowerPoint</Application>
  <PresentationFormat>Affichage à l'écran (16:9)</PresentationFormat>
  <Paragraphs>24</Paragraphs>
  <Slides>36</Slides>
  <Notes>1</Notes>
  <HiddenSlides>0</HiddenSlides>
  <MMClips>1</MMClips>
  <ScaleCrop>false</ScaleCrop>
  <HeadingPairs>
    <vt:vector size="4" baseType="variant">
      <vt:variant>
        <vt:lpstr>Thème</vt:lpstr>
      </vt:variant>
      <vt:variant>
        <vt:i4>3</vt:i4>
      </vt:variant>
      <vt:variant>
        <vt:lpstr>Titres des diapositives</vt:lpstr>
      </vt:variant>
      <vt:variant>
        <vt:i4>36</vt:i4>
      </vt:variant>
    </vt:vector>
  </HeadingPairs>
  <TitlesOfParts>
    <vt:vector size="39" baseType="lpstr">
      <vt:lpstr>Thème Office</vt:lpstr>
      <vt:lpstr>1_Thème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9</cp:revision>
  <dcterms:created xsi:type="dcterms:W3CDTF">2025-06-09T10:58:03Z</dcterms:created>
  <dcterms:modified xsi:type="dcterms:W3CDTF">2025-06-11T15:11:10Z</dcterms:modified>
</cp:coreProperties>
</file>