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0"/>
  </p:notesMasterIdLst>
  <p:sldIdLst>
    <p:sldId id="256" r:id="rId4"/>
    <p:sldId id="282" r:id="rId5"/>
    <p:sldId id="258" r:id="rId6"/>
    <p:sldId id="259" r:id="rId7"/>
    <p:sldId id="260" r:id="rId8"/>
    <p:sldId id="281" r:id="rId9"/>
    <p:sldId id="261" r:id="rId10"/>
    <p:sldId id="262" r:id="rId11"/>
    <p:sldId id="263" r:id="rId12"/>
    <p:sldId id="264"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57" r:id="rId29"/>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HQmDCDfopKhl17T8k94RA==" hashData="aeK8woXrK+xDBBoNuglE7n9Mf9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1066" y="-7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7D9ACB-4954-4E53-AC87-62A914210557}" type="datetimeFigureOut">
              <a:rPr lang="fr-FR" smtClean="0"/>
              <a:pPr/>
              <a:t>16/06/2025</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2264C5-62F1-46BF-95EB-828AD9B37C1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111385D-32EF-4CE0-9E5D-5E5F81FA9D60}"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2"/>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8"/>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1"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1"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8"/>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6"/>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16/06/2025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5F71DF9-583F-4876-B38D-DC7D4296F5D3}" type="datetimeFigureOut">
              <a:rPr lang="fr-FR" smtClean="0"/>
              <a:pPr/>
              <a:t>16/06/2025</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111385D-32EF-4CE0-9E5D-5E5F81FA9D60}"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4"/>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16/06/2025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16/06/2025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18.xml"/><Relationship Id="rId5" Type="http://schemas.openxmlformats.org/officeDocument/2006/relationships/image" Target="../media/image8.gif"/><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8" Type="http://schemas.openxmlformats.org/officeDocument/2006/relationships/image" Target="../media/image38.gif"/><Relationship Id="rId3" Type="http://schemas.openxmlformats.org/officeDocument/2006/relationships/image" Target="../media/image33.gif"/><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29.xml"/><Relationship Id="rId6" Type="http://schemas.openxmlformats.org/officeDocument/2006/relationships/image" Target="../media/image36.gif"/><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2380000">
            <a:off x="4176000" y="252001"/>
            <a:ext cx="4824000" cy="3039806"/>
          </a:xfrm>
          <a:prstGeom prst="rect">
            <a:avLst/>
          </a:prstGeom>
          <a:noFill/>
        </p:spPr>
        <p:txBody>
          <a:bodyPr wrap="none" rtlCol="0">
            <a:prstTxWarp prst="textArchUpPour">
              <a:avLst/>
            </a:prstTxWarp>
            <a:spAutoFit/>
          </a:bodyPr>
          <a:lstStyle/>
          <a:p>
            <a:pPr defTabSz="914391"/>
            <a:r>
              <a:rPr lang="fr-FR" b="1" dirty="0">
                <a:ln w="25400">
                  <a:solidFill>
                    <a:srgbClr val="FFFF00"/>
                  </a:solidFill>
                </a:ln>
                <a:solidFill>
                  <a:srgbClr val="00B050"/>
                </a:solidFill>
                <a:latin typeface="Bernard MT Condensed" pitchFamily="18" charset="0"/>
              </a:rPr>
              <a:t>Escapade  belg</a:t>
            </a:r>
            <a:r>
              <a:rPr lang="fr-FR" b="1" dirty="0">
                <a:ln w="41275">
                  <a:solidFill>
                    <a:srgbClr val="FFFF00"/>
                  </a:solidFill>
                </a:ln>
                <a:solidFill>
                  <a:srgbClr val="00B050"/>
                </a:solidFill>
                <a:latin typeface="Bernard MT Condensed" pitchFamily="18" charset="0"/>
              </a:rPr>
              <a:t>e</a:t>
            </a:r>
          </a:p>
        </p:txBody>
      </p:sp>
      <p:sp>
        <p:nvSpPr>
          <p:cNvPr id="3" name="ZoneTexte 2"/>
          <p:cNvSpPr txBox="1">
            <a:spLocks noChangeAspect="1"/>
          </p:cNvSpPr>
          <p:nvPr/>
        </p:nvSpPr>
        <p:spPr>
          <a:xfrm>
            <a:off x="108000" y="108001"/>
            <a:ext cx="4067944" cy="3744416"/>
          </a:xfrm>
          <a:prstGeom prst="rect">
            <a:avLst/>
          </a:prstGeom>
          <a:noFill/>
        </p:spPr>
        <p:txBody>
          <a:bodyPr wrap="none" rtlCol="0">
            <a:prstTxWarp prst="textArchUpPour">
              <a:avLst/>
            </a:prstTxWarp>
            <a:spAutoFit/>
          </a:bodyPr>
          <a:lstStyle/>
          <a:p>
            <a:pPr defTabSz="914391"/>
            <a:r>
              <a:rPr lang="fr-FR" sz="7200" b="1" dirty="0">
                <a:ln w="41275">
                  <a:solidFill>
                    <a:prstClr val="black"/>
                  </a:solidFill>
                </a:ln>
                <a:solidFill>
                  <a:srgbClr val="00B050"/>
                </a:solidFill>
                <a:latin typeface="Bernard MT Condensed" pitchFamily="18" charset="0"/>
              </a:rPr>
              <a:t>De  Lange</a:t>
            </a:r>
          </a:p>
        </p:txBody>
      </p:sp>
      <p:sp>
        <p:nvSpPr>
          <p:cNvPr id="4" name="Rectangle 3"/>
          <p:cNvSpPr>
            <a:spLocks noChangeAspect="1"/>
          </p:cNvSpPr>
          <p:nvPr/>
        </p:nvSpPr>
        <p:spPr>
          <a:xfrm>
            <a:off x="4068000" y="2052004"/>
            <a:ext cx="2988072" cy="1384995"/>
          </a:xfrm>
          <a:prstGeom prst="rect">
            <a:avLst/>
          </a:prstGeom>
        </p:spPr>
        <p:txBody>
          <a:bodyPr wrap="square">
            <a:spAutoFit/>
          </a:bodyPr>
          <a:lstStyle/>
          <a:p>
            <a:pPr algn="ctr" defTabSz="914391"/>
            <a:r>
              <a:rPr lang="fr-FR" sz="2800" b="1" dirty="0">
                <a:ln w="0">
                  <a:noFill/>
                </a:ln>
                <a:solidFill>
                  <a:prstClr val="white"/>
                </a:solidFill>
                <a:latin typeface="Chiller" pitchFamily="82" charset="0"/>
              </a:rPr>
              <a:t>Une photographie, c'est   un arrêt du cœur d'une fraction de seconde</a:t>
            </a:r>
          </a:p>
        </p:txBody>
      </p:sp>
      <p:sp>
        <p:nvSpPr>
          <p:cNvPr id="5" name="Rectangle 4"/>
          <p:cNvSpPr/>
          <p:nvPr/>
        </p:nvSpPr>
        <p:spPr>
          <a:xfrm>
            <a:off x="0" y="3600000"/>
            <a:ext cx="9144000" cy="1569660"/>
          </a:xfrm>
          <a:prstGeom prst="rect">
            <a:avLst/>
          </a:prstGeom>
        </p:spPr>
        <p:txBody>
          <a:bodyPr wrap="square">
            <a:spAutoFit/>
          </a:bodyPr>
          <a:lstStyle/>
          <a:p>
            <a:pPr defTabSz="914391"/>
            <a:r>
              <a:rPr lang="fr-FR" sz="4800" dirty="0" smtClean="0">
                <a:ln w="38100">
                  <a:solidFill>
                    <a:prstClr val="black"/>
                  </a:solidFill>
                </a:ln>
                <a:solidFill>
                  <a:srgbClr val="FFFF00"/>
                </a:solidFill>
                <a:latin typeface="Cooper Black" pitchFamily="18" charset="0"/>
              </a:rPr>
              <a:t>Dinant, la ville natale de       		Monsieur Sax</a:t>
            </a:r>
            <a:endParaRPr lang="fr-FR" sz="4800" dirty="0">
              <a:ln w="38100">
                <a:solidFill>
                  <a:prstClr val="black"/>
                </a:solidFill>
              </a:ln>
              <a:solidFill>
                <a:srgbClr val="FFFF00"/>
              </a:solidFill>
              <a:latin typeface="Cooper Black" pitchFamily="18" charset="0"/>
            </a:endParaRPr>
          </a:p>
        </p:txBody>
      </p:sp>
      <p:sp>
        <p:nvSpPr>
          <p:cNvPr id="6" name="ZoneTexte 5"/>
          <p:cNvSpPr txBox="1"/>
          <p:nvPr/>
        </p:nvSpPr>
        <p:spPr>
          <a:xfrm rot="-180000">
            <a:off x="755576" y="2628004"/>
            <a:ext cx="3096344" cy="1323439"/>
          </a:xfrm>
          <a:prstGeom prst="rect">
            <a:avLst/>
          </a:prstGeom>
          <a:noFill/>
        </p:spPr>
        <p:txBody>
          <a:bodyPr wrap="square" rtlCol="0">
            <a:spAutoFit/>
          </a:bodyPr>
          <a:lstStyle/>
          <a:p>
            <a:pPr algn="ctr" defTabSz="914391"/>
            <a:r>
              <a:rPr lang="fr-FR" sz="2000" dirty="0">
                <a:ln w="1905">
                  <a:noFill/>
                </a:ln>
                <a:solidFill>
                  <a:srgbClr val="FFFF00"/>
                </a:solidFill>
                <a:latin typeface="Cookie" pitchFamily="2" charset="0"/>
                <a:cs typeface="Dubai Medium" pitchFamily="34" charset="-78"/>
              </a:rPr>
              <a:t>Photos  prises  </a:t>
            </a:r>
          </a:p>
          <a:p>
            <a:pPr algn="ctr" defTabSz="914391"/>
            <a:r>
              <a:rPr lang="fr-FR" sz="2000" dirty="0">
                <a:ln w="1905">
                  <a:noFill/>
                </a:ln>
                <a:solidFill>
                  <a:srgbClr val="FFFF00"/>
                </a:solidFill>
                <a:latin typeface="Cookie" pitchFamily="2" charset="0"/>
                <a:cs typeface="Dubai Medium" pitchFamily="34" charset="-78"/>
              </a:rPr>
              <a:t>par  un  randonneur  assidu</a:t>
            </a:r>
          </a:p>
          <a:p>
            <a:pPr algn="ctr" defTabSz="914391"/>
            <a:r>
              <a:rPr lang="fr-FR" sz="2000" dirty="0">
                <a:ln w="1905">
                  <a:noFill/>
                </a:ln>
                <a:solidFill>
                  <a:srgbClr val="FFFF00"/>
                </a:solidFill>
                <a:latin typeface="Cookie" pitchFamily="2" charset="0"/>
                <a:cs typeface="Dubai Medium" pitchFamily="34" charset="-78"/>
              </a:rPr>
              <a:t>pour  le  plaisir  du  partage</a:t>
            </a:r>
          </a:p>
          <a:p>
            <a:pPr algn="ctr" defTabSz="914391"/>
            <a:r>
              <a:rPr lang="fr-FR" sz="2000" dirty="0">
                <a:ln w="1905">
                  <a:noFill/>
                </a:ln>
                <a:solidFill>
                  <a:srgbClr val="FFFF00"/>
                </a:solidFill>
                <a:latin typeface="Cookie" pitchFamily="2" charset="0"/>
                <a:cs typeface="Dubai Medium" pitchFamily="34" charset="-78"/>
              </a:rPr>
              <a:t>de  la  nature  traversée</a:t>
            </a: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05"/>
            <a:ext cx="1187624" cy="1015663"/>
          </a:xfrm>
          <a:prstGeom prst="rect">
            <a:avLst/>
          </a:prstGeom>
          <a:noFill/>
        </p:spPr>
        <p:txBody>
          <a:bodyPr wrap="square" rtlCol="0">
            <a:spAutoFit/>
          </a:bodyPr>
          <a:lstStyle/>
          <a:p>
            <a:pPr defTabSz="914391"/>
            <a:r>
              <a:rPr lang="fr-FR" sz="6000" b="1" dirty="0" smtClean="0">
                <a:ln w="38100">
                  <a:solidFill>
                    <a:prstClr val="black">
                      <a:lumMod val="65000"/>
                      <a:lumOff val="35000"/>
                    </a:prstClr>
                  </a:solidFill>
                </a:ln>
                <a:blipFill>
                  <a:blip r:embed="rId6"/>
                  <a:stretch>
                    <a:fillRect/>
                  </a:stretch>
                </a:blipFill>
                <a:latin typeface="Cooper Black" pitchFamily="18" charset="0"/>
              </a:rPr>
              <a:t>47</a:t>
            </a:r>
            <a:endParaRPr lang="fr-FR" sz="6000" b="1" dirty="0">
              <a:ln w="38100">
                <a:solidFill>
                  <a:prstClr val="black">
                    <a:lumMod val="65000"/>
                    <a:lumOff val="35000"/>
                  </a:prstClr>
                </a:solidFill>
              </a:ln>
              <a:blipFill>
                <a:blip r:embed="rId6"/>
                <a:stretch>
                  <a:fillRect/>
                </a:stretch>
              </a:blipFill>
              <a:latin typeface="Cooper Black" pitchFamily="18" charset="0"/>
            </a:endParaRPr>
          </a:p>
        </p:txBody>
      </p:sp>
      <p:pic>
        <p:nvPicPr>
          <p:cNvPr id="9" name="Beautiful Romantic Saxophone - Love Songs  10.wav">
            <a:hlinkClick r:id="" action="ppaction://media"/>
          </p:cNvPr>
          <p:cNvPicPr>
            <a:picLocks noRot="1" noChangeAspect="1"/>
          </p:cNvPicPr>
          <p:nvPr>
            <a:wavAudioFile r:embed="rId1" name="Beautiful Romantic Saxophone - Love Songs  10.wav"/>
          </p:nvPr>
        </p:nvPicPr>
        <p:blipFill>
          <a:blip r:embed="rId7" cstate="print"/>
          <a:stretch>
            <a:fillRect/>
          </a:stretch>
        </p:blipFill>
        <p:spPr>
          <a:xfrm>
            <a:off x="6948264" y="1491630"/>
            <a:ext cx="244475" cy="244475"/>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t="-2000" b="-5000"/>
          </a:stretch>
        </a:blipFill>
        <a:effectLst/>
      </p:bgPr>
    </p:bg>
    <p:spTree>
      <p:nvGrpSpPr>
        <p:cNvPr id="1" name=""/>
        <p:cNvGrpSpPr/>
        <p:nvPr/>
      </p:nvGrpSpPr>
      <p:grpSpPr>
        <a:xfrm>
          <a:off x="0" y="0"/>
          <a:ext cx="0" cy="0"/>
          <a:chOff x="0" y="0"/>
          <a:chExt cx="0" cy="0"/>
        </a:xfrm>
      </p:grpSpPr>
      <p:pic>
        <p:nvPicPr>
          <p:cNvPr id="1028" name="Picture 4" descr="Saxophone Sticker - Saxophone - Découvrir et partager des GIF"/>
          <p:cNvPicPr>
            <a:picLocks noChangeAspect="1" noChangeArrowheads="1" noCrop="1"/>
          </p:cNvPicPr>
          <p:nvPr/>
        </p:nvPicPr>
        <p:blipFill>
          <a:blip r:embed="rId3" cstate="print">
            <a:lum bright="66000" contrast="-68000"/>
          </a:blip>
          <a:srcRect/>
          <a:stretch>
            <a:fillRect/>
          </a:stretch>
        </p:blipFill>
        <p:spPr bwMode="auto">
          <a:xfrm>
            <a:off x="539552" y="267494"/>
            <a:ext cx="1979712" cy="2587859"/>
          </a:xfrm>
          <a:prstGeom prst="rect">
            <a:avLst/>
          </a:prstGeom>
          <a:noFill/>
        </p:spPr>
      </p:pic>
      <p:pic>
        <p:nvPicPr>
          <p:cNvPr id="1030" name="Picture 6" descr="Our World 5 Unit 3 | Baamboozle - Baamboozle | The Most Fun Classroom Games!"/>
          <p:cNvPicPr>
            <a:picLocks noChangeAspect="1" noChangeArrowheads="1" noCrop="1"/>
          </p:cNvPicPr>
          <p:nvPr/>
        </p:nvPicPr>
        <p:blipFill>
          <a:blip r:embed="rId4" cstate="print">
            <a:lum bright="54000" contrast="-50000"/>
          </a:blip>
          <a:srcRect/>
          <a:stretch>
            <a:fillRect/>
          </a:stretch>
        </p:blipFill>
        <p:spPr bwMode="auto">
          <a:xfrm>
            <a:off x="6516216" y="1008112"/>
            <a:ext cx="2627784" cy="2627784"/>
          </a:xfrm>
          <a:prstGeom prst="rect">
            <a:avLst/>
          </a:prstGeom>
          <a:noFill/>
        </p:spPr>
      </p:pic>
      <p:sp>
        <p:nvSpPr>
          <p:cNvPr id="5" name="Rectangle 4"/>
          <p:cNvSpPr/>
          <p:nvPr/>
        </p:nvSpPr>
        <p:spPr>
          <a:xfrm>
            <a:off x="0" y="144000"/>
            <a:ext cx="9144000" cy="4678204"/>
          </a:xfrm>
          <a:prstGeom prst="rect">
            <a:avLst/>
          </a:prstGeom>
        </p:spPr>
        <p:txBody>
          <a:bodyPr wrap="square">
            <a:spAutoFit/>
          </a:bodyPr>
          <a:lstStyle/>
          <a:p>
            <a:pPr algn="ctr"/>
            <a:r>
              <a:rPr lang="fr-FR" sz="3200" b="1" dirty="0" smtClean="0">
                <a:latin typeface="Dubai Medium" pitchFamily="34" charset="-78"/>
                <a:cs typeface="Dubai Medium" pitchFamily="34" charset="-78"/>
              </a:rPr>
              <a:t>Un lieu magique dédié à l'inventeur du </a:t>
            </a:r>
            <a:r>
              <a:rPr lang="fr-FR" sz="3200" b="1" dirty="0" smtClean="0">
                <a:latin typeface="Dubai Medium" pitchFamily="34" charset="-78"/>
                <a:cs typeface="Dubai Medium" pitchFamily="34" charset="-78"/>
              </a:rPr>
              <a:t>Saxophone</a:t>
            </a:r>
          </a:p>
          <a:p>
            <a:pPr algn="ctr"/>
            <a:endParaRPr lang="fr-FR" dirty="0" smtClean="0">
              <a:latin typeface="Dubai Medium" pitchFamily="34" charset="-78"/>
              <a:cs typeface="Dubai Medium" pitchFamily="34" charset="-78"/>
            </a:endParaRPr>
          </a:p>
          <a:p>
            <a:pPr algn="ctr"/>
            <a:r>
              <a:rPr lang="fr-FR" dirty="0" smtClean="0">
                <a:latin typeface="Dubai Medium" pitchFamily="34" charset="-78"/>
                <a:cs typeface="Dubai Medium" pitchFamily="34" charset="-78"/>
              </a:rPr>
              <a:t>Adolphe </a:t>
            </a:r>
            <a:r>
              <a:rPr lang="fr-FR" dirty="0" smtClean="0">
                <a:latin typeface="Dubai Medium" pitchFamily="34" charset="-78"/>
                <a:cs typeface="Dubai Medium" pitchFamily="34" charset="-78"/>
              </a:rPr>
              <a:t>Sax, le génial inventeur du saxophone, dispose désormais à Dinant, sa ville natale, d’un espace qui lui est entièrement dédié. Pas un musée, mais un Centre d’interprétation de sa vie et de son œuvre. La Maison de Monsieur Sax, c’est une invitation à découvrir un génie hors du commun, ses apports musicaux et techniques révolutionnaires, ses inventions étonnantes, ses défis perpétuels, ses succès, ses faillites et sa vie riche et mouvementée. Une occasion unique de mieux percevoir le fabuleux destin du saxophone. Et ce, à travers une scénographie originale et ludique qui ravira les yeux, mais aussi… les oreilles à travers des extraits musicaux ou des évocations sonores</a:t>
            </a:r>
            <a:r>
              <a:rPr lang="fr-FR" dirty="0" smtClean="0">
                <a:latin typeface="Dubai Medium" pitchFamily="34" charset="-78"/>
                <a:cs typeface="Dubai Medium" pitchFamily="34" charset="-78"/>
              </a:rPr>
              <a:t>.</a:t>
            </a:r>
          </a:p>
          <a:p>
            <a:pPr algn="ctr"/>
            <a:endParaRPr lang="fr-FR" dirty="0" smtClean="0">
              <a:latin typeface="Dubai Medium" pitchFamily="34" charset="-78"/>
              <a:cs typeface="Dubai Medium" pitchFamily="34" charset="-78"/>
            </a:endParaRPr>
          </a:p>
          <a:p>
            <a:pPr algn="ctr"/>
            <a:r>
              <a:rPr lang="fr-FR" dirty="0" smtClean="0">
                <a:latin typeface="Dubai Medium" pitchFamily="34" charset="-78"/>
                <a:cs typeface="Dubai Medium" pitchFamily="34" charset="-78"/>
              </a:rPr>
              <a:t> </a:t>
            </a:r>
            <a:r>
              <a:rPr lang="fr-FR" dirty="0" smtClean="0">
                <a:latin typeface="Dubai Medium" pitchFamily="34" charset="-78"/>
                <a:cs typeface="Dubai Medium" pitchFamily="34" charset="-78"/>
              </a:rPr>
              <a:t>Souvent citée comme l'une des plus belles villes d'Europe, </a:t>
            </a:r>
            <a:r>
              <a:rPr lang="fr-FR" sz="3200" b="1" dirty="0" smtClean="0">
                <a:latin typeface="Dubai Medium" pitchFamily="34" charset="-78"/>
                <a:cs typeface="Dubai Medium" pitchFamily="34" charset="-78"/>
              </a:rPr>
              <a:t>Dinant</a:t>
            </a:r>
            <a:r>
              <a:rPr lang="fr-FR" dirty="0" smtClean="0">
                <a:latin typeface="Dubai Medium" pitchFamily="34" charset="-78"/>
                <a:cs typeface="Dubai Medium" pitchFamily="34" charset="-78"/>
              </a:rPr>
              <a:t> enchante par son incroyable photogénie. Dressée au </a:t>
            </a:r>
            <a:r>
              <a:rPr lang="fr-FR" dirty="0" err="1" smtClean="0">
                <a:latin typeface="Dubai Medium" pitchFamily="34" charset="-78"/>
                <a:cs typeface="Dubai Medium" pitchFamily="34" charset="-78"/>
              </a:rPr>
              <a:t>coeur</a:t>
            </a:r>
            <a:r>
              <a:rPr lang="fr-FR" dirty="0" smtClean="0">
                <a:latin typeface="Dubai Medium" pitchFamily="34" charset="-78"/>
                <a:cs typeface="Dubai Medium" pitchFamily="34" charset="-78"/>
              </a:rPr>
              <a:t> de la roche, caressée par la Meuse et surplombée de sa citadelle, sa beauté n'a d'égal que son incroyable histoire. Visiter Dinant, c'est se plonger dans l'histoire et faire surface dans une ville où il fait bon vivre.</a:t>
            </a:r>
            <a:endParaRPr lang="fr-FR" dirty="0">
              <a:latin typeface="Dubai Medium" pitchFamily="34" charset="-78"/>
              <a:cs typeface="Dubai Medium" pitchFamily="34" charset="-78"/>
            </a:endParaRPr>
          </a:p>
        </p:txBody>
      </p:sp>
      <p:pic>
        <p:nvPicPr>
          <p:cNvPr id="6" name="Image 5" descr="0a0000003.gif"/>
          <p:cNvPicPr>
            <a:picLocks noChangeAspect="1"/>
          </p:cNvPicPr>
          <p:nvPr/>
        </p:nvPicPr>
        <p:blipFill>
          <a:blip r:embed="rId5" cstate="print"/>
          <a:stretch>
            <a:fillRect/>
          </a:stretch>
        </p:blipFill>
        <p:spPr>
          <a:xfrm>
            <a:off x="8604448" y="4659982"/>
            <a:ext cx="297180" cy="297180"/>
          </a:xfrm>
          <a:prstGeom prst="rect">
            <a:avLst/>
          </a:prstGeom>
        </p:spPr>
      </p:pic>
    </p:spTree>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098182_1803045927290716_1344492067304208294_n.jpg"/>
          <p:cNvPicPr>
            <a:picLocks noChangeAspect="1"/>
          </p:cNvPicPr>
          <p:nvPr/>
        </p:nvPicPr>
        <p:blipFill>
          <a:blip r:embed="rId2" cstate="print"/>
          <a:stretch>
            <a:fillRect/>
          </a:stretch>
        </p:blipFill>
        <p:spPr>
          <a:xfrm>
            <a:off x="3125390" y="0"/>
            <a:ext cx="2893219"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603500_1803046463957329_6675854056799553614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205496_1803046693957306_7882968670293786109_n.jpg"/>
          <p:cNvPicPr>
            <a:picLocks noChangeAspect="1"/>
          </p:cNvPicPr>
          <p:nvPr/>
        </p:nvPicPr>
        <p:blipFill>
          <a:blip r:embed="rId2" cstate="print"/>
          <a:stretch>
            <a:fillRect/>
          </a:stretch>
        </p:blipFill>
        <p:spPr>
          <a:xfrm>
            <a:off x="3059832" y="0"/>
            <a:ext cx="3459004" cy="5143500"/>
          </a:xfrm>
          <a:prstGeom prst="rect">
            <a:avLst/>
          </a:prstGeom>
        </p:spPr>
      </p:pic>
      <p:pic>
        <p:nvPicPr>
          <p:cNvPr id="3" name="Image 2" descr="496956634_1803046743957301_8904312298783791780_n.jpg"/>
          <p:cNvPicPr>
            <a:picLocks noChangeAspect="1"/>
          </p:cNvPicPr>
          <p:nvPr/>
        </p:nvPicPr>
        <p:blipFill>
          <a:blip r:embed="rId3" cstate="print"/>
          <a:stretch>
            <a:fillRect/>
          </a:stretch>
        </p:blipFill>
        <p:spPr>
          <a:xfrm>
            <a:off x="0" y="0"/>
            <a:ext cx="2893219" cy="5143500"/>
          </a:xfrm>
          <a:prstGeom prst="rect">
            <a:avLst/>
          </a:prstGeom>
        </p:spPr>
      </p:pic>
      <p:pic>
        <p:nvPicPr>
          <p:cNvPr id="4" name="Image 3" descr="500558456_1803046803957295_3480255006304362093_n.jpg"/>
          <p:cNvPicPr>
            <a:picLocks noChangeAspect="1"/>
          </p:cNvPicPr>
          <p:nvPr/>
        </p:nvPicPr>
        <p:blipFill>
          <a:blip r:embed="rId4" cstate="print"/>
          <a:stretch>
            <a:fillRect/>
          </a:stretch>
        </p:blipFill>
        <p:spPr>
          <a:xfrm>
            <a:off x="6250781" y="0"/>
            <a:ext cx="2893219" cy="5143500"/>
          </a:xfrm>
          <a:prstGeom prst="rect">
            <a:avLst/>
          </a:prstGeom>
        </p:spPr>
      </p:pic>
      <p:cxnSp>
        <p:nvCxnSpPr>
          <p:cNvPr id="6" name="Connecteur droit 5"/>
          <p:cNvCxnSpPr/>
          <p:nvPr/>
        </p:nvCxnSpPr>
        <p:spPr>
          <a:xfrm>
            <a:off x="2916000" y="0"/>
            <a:ext cx="0" cy="518400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6264000" y="-40500"/>
            <a:ext cx="0" cy="518400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8204217_1803045920624050_2578184252456126617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408139_1803046560623986_2970921006016217910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608805_1803046190624023_6779485662686028074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723820_1803046600623982_640744204111429453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332258_1803046383957337_6746910855968864720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463629_1803046280624014_2539843545533947707_n.jpg"/>
          <p:cNvPicPr>
            <a:picLocks noChangeAspect="1"/>
          </p:cNvPicPr>
          <p:nvPr/>
        </p:nvPicPr>
        <p:blipFill>
          <a:blip r:embed="rId2" cstate="print"/>
          <a:stretch>
            <a:fillRect/>
          </a:stretch>
        </p:blipFill>
        <p:spPr>
          <a:xfrm>
            <a:off x="6341" y="0"/>
            <a:ext cx="9131318" cy="5143500"/>
          </a:xfrm>
          <a:prstGeom prst="rect">
            <a:avLst/>
          </a:prstGeom>
        </p:spPr>
      </p:pic>
      <p:pic>
        <p:nvPicPr>
          <p:cNvPr id="3" name="Image 2" descr="499931076_1803046113957364_5260432547425070378_n.jpg"/>
          <p:cNvPicPr>
            <a:picLocks noChangeAspect="1"/>
          </p:cNvPicPr>
          <p:nvPr/>
        </p:nvPicPr>
        <p:blipFill>
          <a:blip r:embed="rId3"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668893_1803046143957361_7313337659638138992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579254_1803045887290720_2707616108456452740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91"/>
            <a:r>
              <a:rPr lang="fr-FR" sz="1200" dirty="0" smtClean="0">
                <a:solidFill>
                  <a:srgbClr val="FF0000"/>
                </a:solidFill>
                <a:latin typeface="Rockwell" pitchFamily="18" charset="0"/>
              </a:rPr>
              <a:t>2490</a:t>
            </a:r>
            <a:endParaRPr lang="fr-FR" sz="1200" dirty="0">
              <a:solidFill>
                <a:srgbClr val="FF0000"/>
              </a:solidFill>
              <a:latin typeface="Rockwell" pitchFamily="18" charset="0"/>
            </a:endParaRPr>
          </a:p>
        </p:txBody>
      </p:sp>
      <p:sp>
        <p:nvSpPr>
          <p:cNvPr id="10" name="ZoneTexte 9"/>
          <p:cNvSpPr txBox="1"/>
          <p:nvPr/>
        </p:nvSpPr>
        <p:spPr>
          <a:xfrm>
            <a:off x="1296000" y="108000"/>
            <a:ext cx="6480720" cy="1210584"/>
          </a:xfrm>
          <a:prstGeom prst="rect">
            <a:avLst/>
          </a:prstGeom>
          <a:noFill/>
        </p:spPr>
        <p:txBody>
          <a:bodyPr wrap="square" lIns="101598" tIns="50798" rIns="101598" bIns="50798" rtlCol="0">
            <a:spAutoFit/>
          </a:bodyPr>
          <a:lstStyle/>
          <a:p>
            <a:pPr algn="ctr" defTabSz="914391"/>
            <a:r>
              <a:rPr lang="en-US" sz="3600" b="1" dirty="0" smtClean="0">
                <a:ln w="19050">
                  <a:solidFill>
                    <a:prstClr val="black"/>
                  </a:solidFill>
                </a:ln>
                <a:solidFill>
                  <a:prstClr val="white"/>
                </a:solidFill>
                <a:latin typeface="Cooper Black" pitchFamily="18" charset="0"/>
              </a:rPr>
              <a:t>Beautiful Romantic Saxophone</a:t>
            </a:r>
            <a:endParaRPr lang="fr-FR" sz="3600" b="1" dirty="0">
              <a:ln w="19050">
                <a:solidFill>
                  <a:prstClr val="black"/>
                </a:solidFill>
              </a:ln>
              <a:solidFill>
                <a:prstClr val="white"/>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Internet</a:t>
            </a:r>
            <a:endParaRPr lang="fr-FR" sz="4000" b="1" dirty="0">
              <a:ln w="19050">
                <a:solidFill>
                  <a:prstClr val="black"/>
                </a:solidFill>
              </a:ln>
              <a:solidFill>
                <a:prstClr val="white"/>
              </a:solidFill>
              <a:latin typeface="Cooper Black" pitchFamily="18" charset="0"/>
            </a:endParaRPr>
          </a:p>
        </p:txBody>
      </p:sp>
      <p:sp>
        <p:nvSpPr>
          <p:cNvPr id="5" name="ZoneTexte 4"/>
          <p:cNvSpPr txBox="1"/>
          <p:nvPr/>
        </p:nvSpPr>
        <p:spPr>
          <a:xfrm>
            <a:off x="5724000" y="1332000"/>
            <a:ext cx="974622" cy="302643"/>
          </a:xfrm>
          <a:prstGeom prst="rect">
            <a:avLst/>
          </a:prstGeom>
          <a:noFill/>
        </p:spPr>
        <p:txBody>
          <a:bodyPr wrap="none" lIns="101598" tIns="50798" rIns="101598" bIns="50798" rtlCol="0">
            <a:spAutoFit/>
          </a:bodyPr>
          <a:lstStyle/>
          <a:p>
            <a:pPr defTabSz="914391"/>
            <a:r>
              <a:rPr lang="fr-FR" sz="1300" b="1" dirty="0" smtClean="0">
                <a:solidFill>
                  <a:srgbClr val="FF0000"/>
                </a:solidFill>
              </a:rPr>
              <a:t>07.06.2025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7" name="Image 16" descr="0d0000030.gif"/>
          <p:cNvPicPr>
            <a:picLocks noChangeAspect="1"/>
          </p:cNvPicPr>
          <p:nvPr/>
        </p:nvPicPr>
        <p:blipFill>
          <a:blip r:embed="rId6" cstate="print"/>
          <a:stretch>
            <a:fillRect/>
          </a:stretch>
        </p:blipFill>
        <p:spPr>
          <a:xfrm>
            <a:off x="323528" y="2880000"/>
            <a:ext cx="1907179" cy="16200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000"/>
            <a:ext cx="1465000" cy="1800000"/>
          </a:xfrm>
          <a:prstGeom prst="rect">
            <a:avLst/>
          </a:prstGeom>
        </p:spPr>
      </p:pic>
      <p:pic>
        <p:nvPicPr>
          <p:cNvPr id="15" name="Image 14" descr="190028_730ef.gif"/>
          <p:cNvPicPr>
            <a:picLocks noChangeAspect="1"/>
          </p:cNvPicPr>
          <p:nvPr/>
        </p:nvPicPr>
        <p:blipFill>
          <a:blip r:embed="rId8" cstate="print"/>
          <a:stretch>
            <a:fillRect/>
          </a:stretch>
        </p:blipFill>
        <p:spPr>
          <a:xfrm>
            <a:off x="504000" y="612000"/>
            <a:ext cx="1032073" cy="2088000"/>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to="" calcmode="lin" valueType="num">
                                      <p:cBhvr>
                                        <p:cTn id="20" dur="1" fill="hold"/>
                                        <p:tgtEl>
                                          <p:spTgt spid="15"/>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246</Words>
  <Application>Microsoft Office PowerPoint</Application>
  <PresentationFormat>Affichage à l'écran (16:9)</PresentationFormat>
  <Paragraphs>20</Paragraphs>
  <Slides>26</Slides>
  <Notes>1</Notes>
  <HiddenSlides>0</HiddenSlides>
  <MMClips>1</MMClips>
  <ScaleCrop>false</ScaleCrop>
  <HeadingPairs>
    <vt:vector size="4" baseType="variant">
      <vt:variant>
        <vt:lpstr>Thème</vt:lpstr>
      </vt:variant>
      <vt:variant>
        <vt:i4>3</vt:i4>
      </vt:variant>
      <vt:variant>
        <vt:lpstr>Titres des diapositives</vt:lpstr>
      </vt:variant>
      <vt:variant>
        <vt:i4>26</vt:i4>
      </vt:variant>
    </vt:vector>
  </HeadingPairs>
  <TitlesOfParts>
    <vt:vector size="29" baseType="lpstr">
      <vt:lpstr>Thème Office</vt:lpstr>
      <vt:lpstr>1_Thème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18</cp:revision>
  <dcterms:created xsi:type="dcterms:W3CDTF">2025-06-03T20:03:43Z</dcterms:created>
  <dcterms:modified xsi:type="dcterms:W3CDTF">2025-06-16T09:56:39Z</dcterms:modified>
</cp:coreProperties>
</file>